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73" r:id="rId5"/>
    <p:sldId id="274" r:id="rId6"/>
    <p:sldId id="279" r:id="rId7"/>
    <p:sldId id="275" r:id="rId8"/>
    <p:sldId id="276" r:id="rId9"/>
    <p:sldId id="277" r:id="rId10"/>
    <p:sldId id="281" r:id="rId11"/>
    <p:sldId id="282" r:id="rId12"/>
    <p:sldId id="283" r:id="rId13"/>
    <p:sldId id="284" r:id="rId14"/>
    <p:sldId id="278" r:id="rId15"/>
    <p:sldId id="286" r:id="rId16"/>
    <p:sldId id="285" r:id="rId17"/>
    <p:sldId id="271" r:id="rId18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74650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89229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105803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18764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142708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405992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39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27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E5660-AE2B-4A99-959C-53C64BAD7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665FA1-364C-4B75-939B-76A62AB9A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2DD79-DD31-4A94-A01C-C35B5FDF2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F09A7-9134-4C14-942A-1CA46D440FD4}" type="datetimeFigureOut">
              <a:rPr lang="en-US" smtClean="0"/>
              <a:t>3/30/2021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800FF-EE20-4061-BE8B-2CB687556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830C9-F100-4C58-B750-3B8CCEDE8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3887B-7AA0-4C0E-9E93-9B3EA0382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6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45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DB5B6E7F-8C1C-43F7-809E-8E1E22D8EC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7530" y="4383205"/>
            <a:ext cx="7724037" cy="476761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rPr lang="en-US" dirty="0"/>
              <a:t>STEM and Industrial Engineering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67"/>
              <a:buNone/>
            </a:pPr>
            <a:r>
              <a:rPr lang="en-US" dirty="0"/>
              <a:t>Toyota Production Systems Lab</a:t>
            </a:r>
          </a:p>
          <a:p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27E3395-DDE0-4477-8B10-E9681502E4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677530" y="4894068"/>
            <a:ext cx="7724036" cy="545433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solidFill>
                  <a:srgbClr val="F76902"/>
                </a:solidFill>
              </a:rPr>
              <a:t>Project Management &amp; Leadership</a:t>
            </a:r>
          </a:p>
          <a:p>
            <a:endParaRPr lang="en-US" dirty="0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A810E3E-857D-4007-BD81-3724DF42041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06053" y="1275718"/>
            <a:ext cx="10151755" cy="3073385"/>
          </a:xfrm>
        </p:spPr>
        <p:txBody>
          <a:bodyPr/>
          <a:lstStyle/>
          <a:p>
            <a:r>
              <a:rPr lang="en-US" dirty="0"/>
              <a:t>The Proper Way to Plan- The Waterfall Method!</a:t>
            </a:r>
          </a:p>
        </p:txBody>
      </p:sp>
    </p:spTree>
    <p:extLst>
      <p:ext uri="{BB962C8B-B14F-4D97-AF65-F5344CB8AC3E}">
        <p14:creationId xmlns:p14="http://schemas.microsoft.com/office/powerpoint/2010/main" val="1814690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Waterfall Planning Activity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One exciting way to use Waterfall planning is for planning your </a:t>
            </a:r>
            <a:r>
              <a:rPr lang="en-US" dirty="0">
                <a:solidFill>
                  <a:srgbClr val="FF0000"/>
                </a:solidFill>
              </a:rPr>
              <a:t>birthday party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/>
              <a:t>Grab some paper or use your computer to write down some things as we go through the process</a:t>
            </a:r>
          </a:p>
          <a:p>
            <a:endParaRPr lang="en-US" dirty="0"/>
          </a:p>
          <a:p>
            <a:r>
              <a:rPr lang="en-US" dirty="0"/>
              <a:t>Go to the next slide to start!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16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Waterfall Planning Activity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First, let’s make a </a:t>
            </a:r>
            <a:r>
              <a:rPr lang="en-US" dirty="0">
                <a:solidFill>
                  <a:srgbClr val="FF0000"/>
                </a:solidFill>
              </a:rPr>
              <a:t>BIG list </a:t>
            </a:r>
            <a:r>
              <a:rPr lang="en-US" dirty="0"/>
              <a:t>of everything you might need to do </a:t>
            </a:r>
            <a:r>
              <a:rPr lang="en-US" dirty="0">
                <a:solidFill>
                  <a:srgbClr val="FF0000"/>
                </a:solidFill>
              </a:rPr>
              <a:t>before</a:t>
            </a:r>
            <a:r>
              <a:rPr lang="en-US" dirty="0"/>
              <a:t> the party. Let’s pretend we’re going to a trampoline park.</a:t>
            </a:r>
          </a:p>
          <a:p>
            <a:endParaRPr lang="en-US" dirty="0"/>
          </a:p>
          <a:p>
            <a:r>
              <a:rPr lang="en-US" dirty="0"/>
              <a:t>Click for some ideas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Did you get them all?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18147-CFAF-4EB8-9499-5B1BF7AB5FD2}"/>
              </a:ext>
            </a:extLst>
          </p:cNvPr>
          <p:cNvSpPr txBox="1"/>
          <p:nvPr/>
        </p:nvSpPr>
        <p:spPr>
          <a:xfrm>
            <a:off x="868226" y="4672721"/>
            <a:ext cx="2491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out the food/drinks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D26F36-D6A2-406F-BFC6-41CEA2F268D8}"/>
              </a:ext>
            </a:extLst>
          </p:cNvPr>
          <p:cNvSpPr txBox="1"/>
          <p:nvPr/>
        </p:nvSpPr>
        <p:spPr>
          <a:xfrm>
            <a:off x="5194851" y="5586718"/>
            <a:ext cx="2491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Decide the party’s theme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B1F757-881C-4BD9-A204-63AF481F9EC1}"/>
              </a:ext>
            </a:extLst>
          </p:cNvPr>
          <p:cNvSpPr txBox="1"/>
          <p:nvPr/>
        </p:nvSpPr>
        <p:spPr>
          <a:xfrm>
            <a:off x="7838661" y="5538504"/>
            <a:ext cx="24914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Decide where the party will be and schedule 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6D9F50-880D-417E-A0E5-8755E1F9B150}"/>
              </a:ext>
            </a:extLst>
          </p:cNvPr>
          <p:cNvSpPr txBox="1"/>
          <p:nvPr/>
        </p:nvSpPr>
        <p:spPr>
          <a:xfrm>
            <a:off x="5897217" y="3114901"/>
            <a:ext cx="2491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Invite your friends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A4BE99-F5C1-4544-A925-B9F7C4427619}"/>
              </a:ext>
            </a:extLst>
          </p:cNvPr>
          <p:cNvSpPr txBox="1"/>
          <p:nvPr/>
        </p:nvSpPr>
        <p:spPr>
          <a:xfrm>
            <a:off x="3955775" y="4450785"/>
            <a:ext cx="2484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Decide who will be invited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7B4531-3CA6-466A-B087-13DBE907D415}"/>
              </a:ext>
            </a:extLst>
          </p:cNvPr>
          <p:cNvSpPr txBox="1"/>
          <p:nvPr/>
        </p:nvSpPr>
        <p:spPr>
          <a:xfrm>
            <a:off x="8388626" y="4035287"/>
            <a:ext cx="24914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Decide what cake you want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6DF2CE-D79E-4240-B692-8508E4429EB9}"/>
              </a:ext>
            </a:extLst>
          </p:cNvPr>
          <p:cNvSpPr txBox="1"/>
          <p:nvPr/>
        </p:nvSpPr>
        <p:spPr>
          <a:xfrm>
            <a:off x="8242852" y="2962389"/>
            <a:ext cx="2491409" cy="477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Order the cake</a:t>
            </a:r>
          </a:p>
        </p:txBody>
      </p:sp>
    </p:spTree>
    <p:extLst>
      <p:ext uri="{BB962C8B-B14F-4D97-AF65-F5344CB8AC3E}">
        <p14:creationId xmlns:p14="http://schemas.microsoft.com/office/powerpoint/2010/main" val="72718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Curved Arrow Illustration - Twinkl">
            <a:extLst>
              <a:ext uri="{FF2B5EF4-FFF2-40B4-BE49-F238E27FC236}">
                <a16:creationId xmlns:a16="http://schemas.microsoft.com/office/drawing/2014/main" id="{F6BFD7C8-BE70-4040-B78C-8E692C9FD2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5784740" y="5260095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Waterfall Planning Activity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Now, let’s arrange them in order of when we should do them! (Try it out and click to reveal the answer)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15C86F-FD15-4CE3-872E-693A800F202A}"/>
              </a:ext>
            </a:extLst>
          </p:cNvPr>
          <p:cNvSpPr txBox="1"/>
          <p:nvPr/>
        </p:nvSpPr>
        <p:spPr>
          <a:xfrm>
            <a:off x="3604591" y="5195894"/>
            <a:ext cx="2491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Figure out the food/drinks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30FAB-B185-495F-9288-F1C723B3F76A}"/>
              </a:ext>
            </a:extLst>
          </p:cNvPr>
          <p:cNvSpPr txBox="1"/>
          <p:nvPr/>
        </p:nvSpPr>
        <p:spPr>
          <a:xfrm>
            <a:off x="831779" y="3468330"/>
            <a:ext cx="2491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Decide the party’s theme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5EADDB-EB72-4FD1-A279-6C61B7CA45D9}"/>
              </a:ext>
            </a:extLst>
          </p:cNvPr>
          <p:cNvSpPr txBox="1"/>
          <p:nvPr/>
        </p:nvSpPr>
        <p:spPr>
          <a:xfrm>
            <a:off x="1916114" y="3965479"/>
            <a:ext cx="249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Decide where the party will be and schedule 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38FF03-250B-4CF1-9204-38F613ACE940}"/>
              </a:ext>
            </a:extLst>
          </p:cNvPr>
          <p:cNvSpPr txBox="1"/>
          <p:nvPr/>
        </p:nvSpPr>
        <p:spPr>
          <a:xfrm>
            <a:off x="3293331" y="4634516"/>
            <a:ext cx="2491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Invite your friends!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C5104E-FFB4-4D3F-A4A4-5259BC188F0F}"/>
              </a:ext>
            </a:extLst>
          </p:cNvPr>
          <p:cNvSpPr txBox="1"/>
          <p:nvPr/>
        </p:nvSpPr>
        <p:spPr>
          <a:xfrm>
            <a:off x="530299" y="2797015"/>
            <a:ext cx="2484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Decide who will be invited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C4A6A9-B9C6-4882-A2C9-6666DDF23D1E}"/>
              </a:ext>
            </a:extLst>
          </p:cNvPr>
          <p:cNvSpPr txBox="1"/>
          <p:nvPr/>
        </p:nvSpPr>
        <p:spPr>
          <a:xfrm>
            <a:off x="4852457" y="5734624"/>
            <a:ext cx="249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Decide what cake you want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17C8D2-5EDC-4C1E-90DC-8863E99BDA17}"/>
              </a:ext>
            </a:extLst>
          </p:cNvPr>
          <p:cNvSpPr txBox="1"/>
          <p:nvPr/>
        </p:nvSpPr>
        <p:spPr>
          <a:xfrm>
            <a:off x="6397383" y="6319399"/>
            <a:ext cx="2491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Order the cake</a:t>
            </a:r>
          </a:p>
        </p:txBody>
      </p:sp>
      <p:pic>
        <p:nvPicPr>
          <p:cNvPr id="17" name="Picture 2" descr="Curved Arrow Illustration - Twinkl">
            <a:extLst>
              <a:ext uri="{FF2B5EF4-FFF2-40B4-BE49-F238E27FC236}">
                <a16:creationId xmlns:a16="http://schemas.microsoft.com/office/drawing/2014/main" id="{729CA600-DC5E-4FF2-8D22-C511FF3CC4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2232645" y="2884641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urved Arrow Illustration - Twinkl">
            <a:extLst>
              <a:ext uri="{FF2B5EF4-FFF2-40B4-BE49-F238E27FC236}">
                <a16:creationId xmlns:a16="http://schemas.microsoft.com/office/drawing/2014/main" id="{C4FC8F3D-2B58-4397-9BB7-6E3E468C1F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3898260" y="4082181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urved Arrow Illustration - Twinkl">
            <a:extLst>
              <a:ext uri="{FF2B5EF4-FFF2-40B4-BE49-F238E27FC236}">
                <a16:creationId xmlns:a16="http://schemas.microsoft.com/office/drawing/2014/main" id="{A6A408A5-8395-4658-ADA4-6A110C8C5A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2985536" y="3468330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Curved Arrow Illustration - Twinkl">
            <a:extLst>
              <a:ext uri="{FF2B5EF4-FFF2-40B4-BE49-F238E27FC236}">
                <a16:creationId xmlns:a16="http://schemas.microsoft.com/office/drawing/2014/main" id="{3AA7F72E-EC3D-44AA-B132-3BCEC8FC7F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4832860" y="4667293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urved Arrow Illustration - Twinkl">
            <a:extLst>
              <a:ext uri="{FF2B5EF4-FFF2-40B4-BE49-F238E27FC236}">
                <a16:creationId xmlns:a16="http://schemas.microsoft.com/office/drawing/2014/main" id="{4EC5C2C9-4C8F-424E-8DE9-FDC556FC76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6713914" y="5788696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01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Waterfall Planning Activity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Does the order of stuff really matter?</a:t>
            </a:r>
          </a:p>
          <a:p>
            <a:endParaRPr lang="en-US" dirty="0"/>
          </a:p>
          <a:p>
            <a:r>
              <a:rPr lang="en-US" dirty="0"/>
              <a:t>The answer is yes!</a:t>
            </a:r>
          </a:p>
          <a:p>
            <a:endParaRPr lang="en-US" dirty="0"/>
          </a:p>
          <a:p>
            <a:r>
              <a:rPr lang="en-US" dirty="0"/>
              <a:t>Planning helps organize your tasks so that you don’t make any mistakes.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0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Waterfall Planning Activity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What might happen if you invited everyone </a:t>
            </a:r>
            <a:r>
              <a:rPr lang="en-US" dirty="0">
                <a:solidFill>
                  <a:srgbClr val="FF0000"/>
                </a:solidFill>
              </a:rPr>
              <a:t>before</a:t>
            </a:r>
            <a:r>
              <a:rPr lang="en-US" dirty="0"/>
              <a:t> you called the store and they didn’t have any spots open?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probably guess, it’ll be a big mess!</a:t>
            </a:r>
          </a:p>
          <a:p>
            <a:endParaRPr lang="en-US" dirty="0"/>
          </a:p>
          <a:p>
            <a:r>
              <a:rPr lang="en-US" dirty="0"/>
              <a:t>You would have to call </a:t>
            </a:r>
            <a:r>
              <a:rPr lang="en-US" dirty="0">
                <a:solidFill>
                  <a:srgbClr val="FF0000"/>
                </a:solidFill>
              </a:rPr>
              <a:t>everybody</a:t>
            </a:r>
            <a:r>
              <a:rPr lang="en-US" dirty="0"/>
              <a:t> and tell them that you messed up and have to find another place for the party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Multiplication Sign 13">
            <a:extLst>
              <a:ext uri="{FF2B5EF4-FFF2-40B4-BE49-F238E27FC236}">
                <a16:creationId xmlns:a16="http://schemas.microsoft.com/office/drawing/2014/main" id="{D6320012-78ED-4938-8159-653E7A1CFD7B}"/>
              </a:ext>
            </a:extLst>
          </p:cNvPr>
          <p:cNvSpPr/>
          <p:nvPr/>
        </p:nvSpPr>
        <p:spPr>
          <a:xfrm>
            <a:off x="-92560" y="2875348"/>
            <a:ext cx="4750488" cy="1216786"/>
          </a:xfrm>
          <a:prstGeom prst="mathMultiply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73CC74-6D8F-42B5-B7DD-2A4D698F84BE}"/>
              </a:ext>
            </a:extLst>
          </p:cNvPr>
          <p:cNvSpPr txBox="1"/>
          <p:nvPr/>
        </p:nvSpPr>
        <p:spPr>
          <a:xfrm>
            <a:off x="1620020" y="3290693"/>
            <a:ext cx="249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Decide where the party will be and schedule it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E1BA87-FE2B-4212-9950-96A93A35E56C}"/>
              </a:ext>
            </a:extLst>
          </p:cNvPr>
          <p:cNvSpPr txBox="1"/>
          <p:nvPr/>
        </p:nvSpPr>
        <p:spPr>
          <a:xfrm>
            <a:off x="467191" y="2871873"/>
            <a:ext cx="2491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Invite your friends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43EA8E-E04E-4024-8D3E-9B1509F0AEDA}"/>
              </a:ext>
            </a:extLst>
          </p:cNvPr>
          <p:cNvSpPr txBox="1"/>
          <p:nvPr/>
        </p:nvSpPr>
        <p:spPr>
          <a:xfrm>
            <a:off x="4657928" y="2898966"/>
            <a:ext cx="2491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Decide where the party will be and schedule 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24FAB0-527D-4828-BBA4-05A8728AAFDE}"/>
              </a:ext>
            </a:extLst>
          </p:cNvPr>
          <p:cNvSpPr txBox="1"/>
          <p:nvPr/>
        </p:nvSpPr>
        <p:spPr>
          <a:xfrm>
            <a:off x="6096000" y="3628012"/>
            <a:ext cx="2491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Invite your friends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B70F51-B2BD-45B1-9424-F7DF185EB24B}"/>
              </a:ext>
            </a:extLst>
          </p:cNvPr>
          <p:cNvSpPr txBox="1"/>
          <p:nvPr/>
        </p:nvSpPr>
        <p:spPr>
          <a:xfrm>
            <a:off x="417398" y="2945603"/>
            <a:ext cx="3657490" cy="1012718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3" name="Picture 2" descr="Curved Arrow Illustration - Twinkl">
            <a:extLst>
              <a:ext uri="{FF2B5EF4-FFF2-40B4-BE49-F238E27FC236}">
                <a16:creationId xmlns:a16="http://schemas.microsoft.com/office/drawing/2014/main" id="{D8DA5FB9-4EFE-4425-AA7A-8A30B75B56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6604900" y="3086170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urved Arrow Illustration - Twinkl">
            <a:extLst>
              <a:ext uri="{FF2B5EF4-FFF2-40B4-BE49-F238E27FC236}">
                <a16:creationId xmlns:a16="http://schemas.microsoft.com/office/drawing/2014/main" id="{83C2930F-08F3-4BA1-927F-36B95EC30D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2009871" y="2960585"/>
            <a:ext cx="746581" cy="491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386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BBE3F-1752-4918-968C-88E5C0E668C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Some more examples!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BE194-CFAA-47FA-9BB6-0E808EC762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Here are some more things you can try planning in your own house!</a:t>
            </a:r>
          </a:p>
          <a:p>
            <a:pPr lvl="1"/>
            <a:r>
              <a:rPr lang="en-US" dirty="0"/>
              <a:t>Making dinner with your parents (steps would be: choose a recipe, find out where they sell the ingredients, get the ingredients, cook!)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Baking cookies! (you would use the same steps as making dinner)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Getting a 100 on your test (steps would be: knowing what will be on the test, practicing the stuff on the test, knowing how to do everything very well, try your best, get a 100!)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48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did we learn?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Planning makes complicated tasks </a:t>
            </a:r>
            <a:r>
              <a:rPr lang="en-US" dirty="0">
                <a:solidFill>
                  <a:srgbClr val="FF0000"/>
                </a:solidFill>
              </a:rPr>
              <a:t>easier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Everyone</a:t>
            </a:r>
            <a:r>
              <a:rPr lang="en-US" dirty="0"/>
              <a:t> uses it!</a:t>
            </a:r>
          </a:p>
          <a:p>
            <a:endParaRPr lang="en-US" dirty="0"/>
          </a:p>
          <a:p>
            <a:r>
              <a:rPr lang="en-US" dirty="0"/>
              <a:t>Planning keeps you </a:t>
            </a:r>
            <a:r>
              <a:rPr lang="en-US" dirty="0">
                <a:solidFill>
                  <a:srgbClr val="FF0000"/>
                </a:solidFill>
              </a:rPr>
              <a:t>organized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09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DF5FB5E6-842A-4445-9DEB-DFF630D7CF2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72085" y="4258733"/>
            <a:ext cx="11589952" cy="1253067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AADE70-A261-4504-8C57-EFC6D5098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681" y="951013"/>
            <a:ext cx="4412638" cy="330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30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DC814-D0E2-4187-A9F4-5B296C6486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What does it mean to plan?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9F73B-5570-462E-95C4-F5635F8D03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Planning is laying out what you are going to do, before you do it!</a:t>
            </a:r>
          </a:p>
          <a:p>
            <a:endParaRPr lang="en-US" dirty="0"/>
          </a:p>
          <a:p>
            <a:r>
              <a:rPr lang="en-US" dirty="0"/>
              <a:t>It’s very helpful with big, important tasks but it helps a lot with small ones too</a:t>
            </a:r>
          </a:p>
        </p:txBody>
      </p:sp>
      <p:pic>
        <p:nvPicPr>
          <p:cNvPr id="1026" name="Picture 2" descr="Plan a Memorable Birthday Party for Your Toddler - Blast Zone Blog">
            <a:extLst>
              <a:ext uri="{FF2B5EF4-FFF2-40B4-BE49-F238E27FC236}">
                <a16:creationId xmlns:a16="http://schemas.microsoft.com/office/drawing/2014/main" id="{3CE91291-E8C0-409A-B199-4F795A987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5662" y="4098407"/>
            <a:ext cx="3986375" cy="2453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058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Who uses Planning?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Everyone uses planning!</a:t>
            </a:r>
          </a:p>
          <a:p>
            <a:endParaRPr lang="en-US" dirty="0"/>
          </a:p>
          <a:p>
            <a:r>
              <a:rPr lang="en-US" dirty="0"/>
              <a:t>Your friends, your family, and you use it all the time!</a:t>
            </a:r>
          </a:p>
          <a:p>
            <a:endParaRPr lang="en-US" dirty="0"/>
          </a:p>
          <a:p>
            <a:r>
              <a:rPr lang="en-US" dirty="0"/>
              <a:t>Can you think of any times you use it?</a:t>
            </a:r>
          </a:p>
          <a:p>
            <a:pPr lvl="1"/>
            <a:r>
              <a:rPr lang="en-US" dirty="0"/>
              <a:t>The next slide has an example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The Tanner Manor: Back to School Dinner">
            <a:extLst>
              <a:ext uri="{FF2B5EF4-FFF2-40B4-BE49-F238E27FC236}">
                <a16:creationId xmlns:a16="http://schemas.microsoft.com/office/drawing/2014/main" id="{D0CE8E6D-365F-4F33-B6C7-343BDB2FD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5829" y="3914885"/>
            <a:ext cx="2966208" cy="198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288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How You Might Use Planning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You know that feeling when you’re at school and you really want to play Roblox or Minecraft with your friends BUT you have to finish your homework first? That’s planning!</a:t>
            </a:r>
          </a:p>
          <a:p>
            <a:pPr lvl="1"/>
            <a:r>
              <a:rPr lang="en-US" dirty="0"/>
              <a:t>You want to reach your goal, and you plan out what you need to do first.</a:t>
            </a:r>
          </a:p>
          <a:p>
            <a:r>
              <a:rPr lang="en-US" dirty="0"/>
              <a:t>In this situation, your goal is to play games with friends.</a:t>
            </a:r>
          </a:p>
          <a:p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/>
              <a:t> you have to get home</a:t>
            </a:r>
          </a:p>
          <a:p>
            <a:r>
              <a:rPr lang="en-US" dirty="0">
                <a:solidFill>
                  <a:srgbClr val="FF0000"/>
                </a:solidFill>
              </a:rPr>
              <a:t>Next</a:t>
            </a:r>
            <a:r>
              <a:rPr lang="en-US" dirty="0"/>
              <a:t> you have to finish your homework</a:t>
            </a:r>
          </a:p>
          <a:p>
            <a:r>
              <a:rPr lang="en-US" dirty="0">
                <a:solidFill>
                  <a:srgbClr val="FF0000"/>
                </a:solidFill>
              </a:rPr>
              <a:t>Then</a:t>
            </a:r>
            <a:r>
              <a:rPr lang="en-US" dirty="0"/>
              <a:t> you reach your goal!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098" name="Picture 2" descr="Amazon.com: 2020 HP 15 15.6&quot; HD Touchscreen Premium Laptop - 10th Gen Intel  Core i5-1035G1, 16GB DDR4, 512GB SSD, USB Type-C, HDMI, Windows 10 - Silver  W: Computers &amp; Accessories">
            <a:extLst>
              <a:ext uri="{FF2B5EF4-FFF2-40B4-BE49-F238E27FC236}">
                <a16:creationId xmlns:a16="http://schemas.microsoft.com/office/drawing/2014/main" id="{FEAC0463-00EC-48F3-82AC-E44EF0A9C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025" y="5099448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969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How Your Parents Use Planning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You might not notice, but your parents are super busy!</a:t>
            </a:r>
          </a:p>
          <a:p>
            <a:endParaRPr lang="en-US" dirty="0"/>
          </a:p>
          <a:p>
            <a:r>
              <a:rPr lang="en-US" dirty="0"/>
              <a:t>Planning helps adults organize their week, so they don’t fall behind or forget about anything.</a:t>
            </a:r>
          </a:p>
          <a:p>
            <a:endParaRPr lang="en-US" dirty="0"/>
          </a:p>
          <a:p>
            <a:r>
              <a:rPr lang="en-US" dirty="0"/>
              <a:t>They might plan to drop you off at sports practice or dance and then pick up groceries!</a:t>
            </a:r>
          </a:p>
        </p:txBody>
      </p:sp>
    </p:spTree>
    <p:extLst>
      <p:ext uri="{BB962C8B-B14F-4D97-AF65-F5344CB8AC3E}">
        <p14:creationId xmlns:p14="http://schemas.microsoft.com/office/powerpoint/2010/main" val="3504573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Why is planning so important?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Planning things out </a:t>
            </a:r>
            <a:r>
              <a:rPr lang="en-US" dirty="0">
                <a:solidFill>
                  <a:srgbClr val="FF0000"/>
                </a:solidFill>
              </a:rPr>
              <a:t>saves</a:t>
            </a:r>
            <a:r>
              <a:rPr lang="en-US" dirty="0"/>
              <a:t> so much </a:t>
            </a:r>
            <a:r>
              <a:rPr lang="en-US" dirty="0">
                <a:solidFill>
                  <a:srgbClr val="FF0000"/>
                </a:solidFill>
              </a:rPr>
              <a:t>time</a:t>
            </a:r>
            <a:r>
              <a:rPr lang="en-US" dirty="0"/>
              <a:t>!</a:t>
            </a:r>
          </a:p>
          <a:p>
            <a:endParaRPr lang="en-US" dirty="0"/>
          </a:p>
          <a:p>
            <a:r>
              <a:rPr lang="en-US" dirty="0"/>
              <a:t>If you try to do everything without planning, you’ll run into problems. </a:t>
            </a:r>
          </a:p>
          <a:p>
            <a:endParaRPr lang="en-US" dirty="0"/>
          </a:p>
          <a:p>
            <a:r>
              <a:rPr lang="en-US" dirty="0"/>
              <a:t>Think about this: What if </a:t>
            </a:r>
            <a:r>
              <a:rPr lang="en-US" dirty="0">
                <a:solidFill>
                  <a:srgbClr val="FF0000"/>
                </a:solidFill>
              </a:rPr>
              <a:t>nobody</a:t>
            </a:r>
            <a:r>
              <a:rPr lang="en-US" dirty="0"/>
              <a:t> planned out when you would do your homework?</a:t>
            </a:r>
          </a:p>
          <a:p>
            <a:endParaRPr lang="en-US" dirty="0"/>
          </a:p>
          <a:p>
            <a:r>
              <a:rPr lang="en-US" dirty="0"/>
              <a:t>Would it get done? (Hint: Probably not!)</a:t>
            </a:r>
          </a:p>
        </p:txBody>
      </p:sp>
    </p:spTree>
    <p:extLst>
      <p:ext uri="{BB962C8B-B14F-4D97-AF65-F5344CB8AC3E}">
        <p14:creationId xmlns:p14="http://schemas.microsoft.com/office/powerpoint/2010/main" val="2148030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Waterfall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What is the Waterfall Method?</a:t>
            </a:r>
          </a:p>
          <a:p>
            <a:endParaRPr lang="en-US" dirty="0"/>
          </a:p>
          <a:p>
            <a:r>
              <a:rPr lang="en-US" dirty="0"/>
              <a:t>It’s a </a:t>
            </a:r>
            <a:r>
              <a:rPr lang="en-US" dirty="0">
                <a:solidFill>
                  <a:srgbClr val="FF0000"/>
                </a:solidFill>
              </a:rPr>
              <a:t>type</a:t>
            </a:r>
            <a:r>
              <a:rPr lang="en-US" dirty="0"/>
              <a:t> of planning that is used for </a:t>
            </a:r>
            <a:r>
              <a:rPr lang="en-US" dirty="0">
                <a:solidFill>
                  <a:srgbClr val="FF0000"/>
                </a:solidFill>
              </a:rPr>
              <a:t>simple</a:t>
            </a:r>
            <a:r>
              <a:rPr lang="en-US" dirty="0"/>
              <a:t> tasks.</a:t>
            </a:r>
          </a:p>
          <a:p>
            <a:endParaRPr lang="en-US" dirty="0"/>
          </a:p>
          <a:p>
            <a:r>
              <a:rPr lang="en-US" dirty="0"/>
              <a:t>It got its name because it has steps that flow down like a waterfall!</a:t>
            </a:r>
          </a:p>
        </p:txBody>
      </p:sp>
      <p:pic>
        <p:nvPicPr>
          <p:cNvPr id="2054" name="Picture 6" descr="Free Waterfall Cliparts, Download Free Clip Art, Free Clip Art on Clipart  Library">
            <a:extLst>
              <a:ext uri="{FF2B5EF4-FFF2-40B4-BE49-F238E27FC236}">
                <a16:creationId xmlns:a16="http://schemas.microsoft.com/office/drawing/2014/main" id="{2AD7F266-3355-40E6-A609-061603BCE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0287" y="4710601"/>
            <a:ext cx="25717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1166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How Can You Use it?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Let’s use an example: Going to school in the morning</a:t>
            </a:r>
          </a:p>
          <a:p>
            <a:r>
              <a:rPr lang="en-US" dirty="0"/>
              <a:t>What are the steps?</a:t>
            </a:r>
          </a:p>
          <a:p>
            <a:r>
              <a:rPr lang="en-US" dirty="0"/>
              <a:t>Step 1: Wake up</a:t>
            </a:r>
          </a:p>
          <a:p>
            <a:r>
              <a:rPr lang="en-US" dirty="0"/>
              <a:t>Step 2: Get dressed</a:t>
            </a:r>
          </a:p>
          <a:p>
            <a:r>
              <a:rPr lang="en-US" dirty="0"/>
              <a:t>Step 3: Eat breakfast</a:t>
            </a:r>
          </a:p>
          <a:p>
            <a:r>
              <a:rPr lang="en-US" dirty="0"/>
              <a:t>Step 4: Get on the bus</a:t>
            </a:r>
          </a:p>
          <a:p>
            <a:r>
              <a:rPr lang="en-US" dirty="0"/>
              <a:t>These are the steps, now let’s make it look like a waterfall</a:t>
            </a:r>
          </a:p>
        </p:txBody>
      </p:sp>
    </p:spTree>
    <p:extLst>
      <p:ext uri="{BB962C8B-B14F-4D97-AF65-F5344CB8AC3E}">
        <p14:creationId xmlns:p14="http://schemas.microsoft.com/office/powerpoint/2010/main" val="42541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58A0D-BD40-4D7B-814D-8C06A664B1C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Waterfall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176C34-511F-4FF6-B71D-76909E5CB1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this order you can easily see which step is first!</a:t>
            </a:r>
          </a:p>
          <a:p>
            <a:pPr marL="0" indent="0">
              <a:buNone/>
            </a:pPr>
            <a:r>
              <a:rPr lang="en-US" dirty="0"/>
              <a:t>This makes sense, because you can’t get dressed without waking up first.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7937C4-AD0E-43B2-8D9E-D949DC39FA43}"/>
              </a:ext>
            </a:extLst>
          </p:cNvPr>
          <p:cNvSpPr txBox="1"/>
          <p:nvPr/>
        </p:nvSpPr>
        <p:spPr>
          <a:xfrm>
            <a:off x="272085" y="3588099"/>
            <a:ext cx="1616765" cy="46166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Wake up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03FA78-4BBB-4C7A-A7A1-38ADC9B0D9ED}"/>
              </a:ext>
            </a:extLst>
          </p:cNvPr>
          <p:cNvSpPr txBox="1"/>
          <p:nvPr/>
        </p:nvSpPr>
        <p:spPr>
          <a:xfrm>
            <a:off x="4012512" y="4785005"/>
            <a:ext cx="2123662" cy="46166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Eat Breakfast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68DA35-9BFF-4EE1-A57E-63BB16893477}"/>
              </a:ext>
            </a:extLst>
          </p:cNvPr>
          <p:cNvSpPr txBox="1"/>
          <p:nvPr/>
        </p:nvSpPr>
        <p:spPr>
          <a:xfrm>
            <a:off x="1888850" y="4199654"/>
            <a:ext cx="2123662" cy="46166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Get Dressed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491ED8-1090-4514-B4A0-D593A816384A}"/>
              </a:ext>
            </a:extLst>
          </p:cNvPr>
          <p:cNvSpPr txBox="1"/>
          <p:nvPr/>
        </p:nvSpPr>
        <p:spPr>
          <a:xfrm>
            <a:off x="6136174" y="5370356"/>
            <a:ext cx="2339009" cy="46166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Get on the bus</a:t>
            </a:r>
          </a:p>
        </p:txBody>
      </p:sp>
      <p:pic>
        <p:nvPicPr>
          <p:cNvPr id="2050" name="Picture 2" descr="Curved Arrow Illustration - Twinkl">
            <a:extLst>
              <a:ext uri="{FF2B5EF4-FFF2-40B4-BE49-F238E27FC236}">
                <a16:creationId xmlns:a16="http://schemas.microsoft.com/office/drawing/2014/main" id="{17054865-17CF-49FA-80A3-426D394EEF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1655783" y="3598321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urved Arrow Illustration - Twinkl">
            <a:extLst>
              <a:ext uri="{FF2B5EF4-FFF2-40B4-BE49-F238E27FC236}">
                <a16:creationId xmlns:a16="http://schemas.microsoft.com/office/drawing/2014/main" id="{F406E73A-1AF3-4C55-A2E2-3299BE6695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3774054" y="4198816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urved Arrow Illustration - Twinkl">
            <a:extLst>
              <a:ext uri="{FF2B5EF4-FFF2-40B4-BE49-F238E27FC236}">
                <a16:creationId xmlns:a16="http://schemas.microsoft.com/office/drawing/2014/main" id="{B38342DA-9E07-4715-8B7B-36C53932F3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27" b="-13654"/>
          <a:stretch/>
        </p:blipFill>
        <p:spPr bwMode="auto">
          <a:xfrm flipV="1">
            <a:off x="5892325" y="4785005"/>
            <a:ext cx="929174" cy="61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400081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840</Words>
  <Application>Microsoft Office PowerPoint</Application>
  <PresentationFormat>Widescreen</PresentationFormat>
  <Paragraphs>124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MS Gothic</vt:lpstr>
      <vt:lpstr>Arial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Alexandros Geronikos (RIT Student)</dc:creator>
  <cp:lastModifiedBy>Alexandros Geronikos (RIT Student)</cp:lastModifiedBy>
  <cp:revision>44</cp:revision>
  <dcterms:created xsi:type="dcterms:W3CDTF">2020-09-04T13:34:25Z</dcterms:created>
  <dcterms:modified xsi:type="dcterms:W3CDTF">2021-03-30T23:47:34Z</dcterms:modified>
</cp:coreProperties>
</file>