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72" r:id="rId4"/>
    <p:sldId id="273" r:id="rId5"/>
    <p:sldId id="274" r:id="rId6"/>
    <p:sldId id="279" r:id="rId7"/>
    <p:sldId id="275" r:id="rId8"/>
    <p:sldId id="276" r:id="rId9"/>
    <p:sldId id="277" r:id="rId10"/>
    <p:sldId id="281" r:id="rId11"/>
    <p:sldId id="282" r:id="rId12"/>
    <p:sldId id="283" r:id="rId13"/>
    <p:sldId id="284" r:id="rId14"/>
    <p:sldId id="278" r:id="rId15"/>
    <p:sldId id="286" r:id="rId16"/>
    <p:sldId id="285" r:id="rId17"/>
    <p:sldId id="271" r:id="rId18"/>
  </p:sldIdLst>
  <p:sldSz cx="12192000" cy="6858000"/>
  <p:notesSz cx="6858000" cy="9144000"/>
  <p:defaultTextStyle>
    <a:defPPr>
      <a:defRPr lang="en-US"/>
    </a:defPPr>
    <a:lvl1pPr marL="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1pPr>
    <a:lvl2pPr marL="609585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2pPr>
    <a:lvl3pPr marL="1219170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3pPr>
    <a:lvl4pPr marL="182875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4pPr>
    <a:lvl5pPr marL="243833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5pPr>
    <a:lvl6pPr marL="3047924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6pPr>
    <a:lvl7pPr marL="3657509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7pPr>
    <a:lvl8pPr marL="4267093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8pPr>
    <a:lvl9pPr marL="4876678" algn="l" defTabSz="609585" rtl="0" eaLnBrk="1" latinLnBrk="0" hangingPunct="1">
      <a:defRPr sz="24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2.sv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ACE6F198-A290-D444-B815-53F63A7DD34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68696C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Graphic 15">
            <a:extLst>
              <a:ext uri="{FF2B5EF4-FFF2-40B4-BE49-F238E27FC236}">
                <a16:creationId xmlns:a16="http://schemas.microsoft.com/office/drawing/2014/main" id="{864226C9-C3CC-FB4B-82EA-5939A745DF2C}"/>
              </a:ext>
            </a:extLst>
          </p:cNvPr>
          <p:cNvSpPr/>
          <p:nvPr/>
        </p:nvSpPr>
        <p:spPr>
          <a:xfrm>
            <a:off x="638565" y="323668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5" name="Graphic 14">
            <a:extLst>
              <a:ext uri="{FF2B5EF4-FFF2-40B4-BE49-F238E27FC236}">
                <a16:creationId xmlns:a16="http://schemas.microsoft.com/office/drawing/2014/main" id="{5D90E165-E03D-E446-B230-A8A0404ADBB9}"/>
              </a:ext>
            </a:extLst>
          </p:cNvPr>
          <p:cNvSpPr/>
          <p:nvPr/>
        </p:nvSpPr>
        <p:spPr>
          <a:xfrm>
            <a:off x="-131173" y="3156362"/>
            <a:ext cx="1948476" cy="2569552"/>
          </a:xfrm>
          <a:custGeom>
            <a:avLst/>
            <a:gdLst>
              <a:gd name="connsiteX0" fmla="*/ 0 w 1948475"/>
              <a:gd name="connsiteY0" fmla="*/ 0 h 2569552"/>
              <a:gd name="connsiteX1" fmla="*/ 0 w 1948475"/>
              <a:gd name="connsiteY1" fmla="*/ 919437 h 2569552"/>
              <a:gd name="connsiteX2" fmla="*/ 868289 w 1948475"/>
              <a:gd name="connsiteY2" fmla="*/ 1276252 h 2569552"/>
              <a:gd name="connsiteX3" fmla="*/ 868289 w 1948475"/>
              <a:gd name="connsiteY3" fmla="*/ 1285994 h 2569552"/>
              <a:gd name="connsiteX4" fmla="*/ 0 w 1948475"/>
              <a:gd name="connsiteY4" fmla="*/ 1701263 h 2569552"/>
              <a:gd name="connsiteX5" fmla="*/ 0 w 1948475"/>
              <a:gd name="connsiteY5" fmla="*/ 2581730 h 2569552"/>
              <a:gd name="connsiteX6" fmla="*/ 1952129 w 1948475"/>
              <a:gd name="connsiteY6" fmla="*/ 1731708 h 2569552"/>
              <a:gd name="connsiteX7" fmla="*/ 1952129 w 1948475"/>
              <a:gd name="connsiteY7" fmla="*/ 848805 h 25695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1948475" h="2569552">
                <a:moveTo>
                  <a:pt x="0" y="0"/>
                </a:moveTo>
                <a:lnTo>
                  <a:pt x="0" y="919437"/>
                </a:lnTo>
                <a:lnTo>
                  <a:pt x="868289" y="1276252"/>
                </a:lnTo>
                <a:lnTo>
                  <a:pt x="868289" y="1285994"/>
                </a:lnTo>
                <a:lnTo>
                  <a:pt x="0" y="1701263"/>
                </a:lnTo>
                <a:lnTo>
                  <a:pt x="0" y="2581730"/>
                </a:lnTo>
                <a:lnTo>
                  <a:pt x="1952129" y="1731708"/>
                </a:lnTo>
                <a:lnTo>
                  <a:pt x="1952129" y="848805"/>
                </a:lnTo>
                <a:close/>
              </a:path>
            </a:pathLst>
          </a:custGeom>
          <a:solidFill>
            <a:srgbClr val="F76902"/>
          </a:solidFill>
          <a:ln w="1217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7" name="Graphic 16">
            <a:extLst>
              <a:ext uri="{FF2B5EF4-FFF2-40B4-BE49-F238E27FC236}">
                <a16:creationId xmlns:a16="http://schemas.microsoft.com/office/drawing/2014/main" id="{6D37099A-93A9-5349-817A-3E5CC5801FA0}"/>
              </a:ext>
            </a:extLst>
          </p:cNvPr>
          <p:cNvSpPr/>
          <p:nvPr/>
        </p:nvSpPr>
        <p:spPr>
          <a:xfrm>
            <a:off x="7322158" y="3924169"/>
            <a:ext cx="465453" cy="613816"/>
          </a:xfrm>
          <a:custGeom>
            <a:avLst/>
            <a:gdLst>
              <a:gd name="connsiteX0" fmla="*/ 0 w 465452"/>
              <a:gd name="connsiteY0" fmla="*/ 0 h 613815"/>
              <a:gd name="connsiteX1" fmla="*/ 0 w 465452"/>
              <a:gd name="connsiteY1" fmla="*/ 219635 h 613815"/>
              <a:gd name="connsiteX2" fmla="*/ 207417 w 465452"/>
              <a:gd name="connsiteY2" fmla="*/ 304871 h 613815"/>
              <a:gd name="connsiteX3" fmla="*/ 207417 w 465452"/>
              <a:gd name="connsiteY3" fmla="*/ 307199 h 613815"/>
              <a:gd name="connsiteX4" fmla="*/ 0 w 465452"/>
              <a:gd name="connsiteY4" fmla="*/ 406398 h 613815"/>
              <a:gd name="connsiteX5" fmla="*/ 0 w 465452"/>
              <a:gd name="connsiteY5" fmla="*/ 616725 h 613815"/>
              <a:gd name="connsiteX6" fmla="*/ 466325 w 465452"/>
              <a:gd name="connsiteY6" fmla="*/ 413671 h 613815"/>
              <a:gd name="connsiteX7" fmla="*/ 466325 w 465452"/>
              <a:gd name="connsiteY7" fmla="*/ 202763 h 6138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5452" h="613815">
                <a:moveTo>
                  <a:pt x="0" y="0"/>
                </a:moveTo>
                <a:lnTo>
                  <a:pt x="0" y="219635"/>
                </a:lnTo>
                <a:lnTo>
                  <a:pt x="207417" y="304871"/>
                </a:lnTo>
                <a:lnTo>
                  <a:pt x="207417" y="307199"/>
                </a:lnTo>
                <a:lnTo>
                  <a:pt x="0" y="406398"/>
                </a:lnTo>
                <a:lnTo>
                  <a:pt x="0" y="616725"/>
                </a:lnTo>
                <a:lnTo>
                  <a:pt x="466325" y="413671"/>
                </a:lnTo>
                <a:lnTo>
                  <a:pt x="466325" y="202763"/>
                </a:lnTo>
                <a:close/>
              </a:path>
            </a:pathLst>
          </a:custGeom>
          <a:solidFill>
            <a:srgbClr val="F76902"/>
          </a:solidFill>
          <a:ln w="286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9" name="Graphic 12">
            <a:extLst>
              <a:ext uri="{FF2B5EF4-FFF2-40B4-BE49-F238E27FC236}">
                <a16:creationId xmlns:a16="http://schemas.microsoft.com/office/drawing/2014/main" id="{67C57C0C-0BD5-8D42-89FF-0100FE9B3B52}"/>
              </a:ext>
            </a:extLst>
          </p:cNvPr>
          <p:cNvSpPr/>
          <p:nvPr/>
        </p:nvSpPr>
        <p:spPr>
          <a:xfrm>
            <a:off x="10872628" y="4558147"/>
            <a:ext cx="839910" cy="1107632"/>
          </a:xfrm>
          <a:custGeom>
            <a:avLst/>
            <a:gdLst>
              <a:gd name="connsiteX0" fmla="*/ 0 w 839910"/>
              <a:gd name="connsiteY0" fmla="*/ 0 h 1107631"/>
              <a:gd name="connsiteX1" fmla="*/ 0 w 839910"/>
              <a:gd name="connsiteY1" fmla="*/ 396333 h 1107631"/>
              <a:gd name="connsiteX2" fmla="*/ 374285 w 839910"/>
              <a:gd name="connsiteY2" fmla="*/ 550141 h 1107631"/>
              <a:gd name="connsiteX3" fmla="*/ 374285 w 839910"/>
              <a:gd name="connsiteY3" fmla="*/ 554341 h 1107631"/>
              <a:gd name="connsiteX4" fmla="*/ 0 w 839910"/>
              <a:gd name="connsiteY4" fmla="*/ 733347 h 1107631"/>
              <a:gd name="connsiteX5" fmla="*/ 0 w 839910"/>
              <a:gd name="connsiteY5" fmla="*/ 1112881 h 1107631"/>
              <a:gd name="connsiteX6" fmla="*/ 841485 w 839910"/>
              <a:gd name="connsiteY6" fmla="*/ 746470 h 1107631"/>
              <a:gd name="connsiteX7" fmla="*/ 841485 w 839910"/>
              <a:gd name="connsiteY7" fmla="*/ 365886 h 11076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839910" h="1107631">
                <a:moveTo>
                  <a:pt x="0" y="0"/>
                </a:moveTo>
                <a:lnTo>
                  <a:pt x="0" y="396333"/>
                </a:lnTo>
                <a:lnTo>
                  <a:pt x="374285" y="550141"/>
                </a:lnTo>
                <a:lnTo>
                  <a:pt x="374285" y="554341"/>
                </a:lnTo>
                <a:lnTo>
                  <a:pt x="0" y="733347"/>
                </a:lnTo>
                <a:lnTo>
                  <a:pt x="0" y="1112881"/>
                </a:lnTo>
                <a:lnTo>
                  <a:pt x="841485" y="746470"/>
                </a:lnTo>
                <a:lnTo>
                  <a:pt x="841485" y="365886"/>
                </a:lnTo>
                <a:close/>
              </a:path>
            </a:pathLst>
          </a:custGeom>
          <a:solidFill>
            <a:srgbClr val="F76902"/>
          </a:solidFill>
          <a:ln w="524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0" name="Graphic 5">
            <a:extLst>
              <a:ext uri="{FF2B5EF4-FFF2-40B4-BE49-F238E27FC236}">
                <a16:creationId xmlns:a16="http://schemas.microsoft.com/office/drawing/2014/main" id="{979A31A2-953E-A74D-9E31-B5CB603F6E2D}"/>
              </a:ext>
            </a:extLst>
          </p:cNvPr>
          <p:cNvSpPr/>
          <p:nvPr/>
        </p:nvSpPr>
        <p:spPr>
          <a:xfrm>
            <a:off x="9722396" y="411978"/>
            <a:ext cx="2479273" cy="3269541"/>
          </a:xfrm>
          <a:custGeom>
            <a:avLst/>
            <a:gdLst>
              <a:gd name="connsiteX0" fmla="*/ 0 w 2479272"/>
              <a:gd name="connsiteY0" fmla="*/ 0 h 3269540"/>
              <a:gd name="connsiteX1" fmla="*/ 0 w 2479272"/>
              <a:gd name="connsiteY1" fmla="*/ 1169907 h 3269540"/>
              <a:gd name="connsiteX2" fmla="*/ 1104826 w 2479272"/>
              <a:gd name="connsiteY2" fmla="*/ 1623924 h 3269540"/>
              <a:gd name="connsiteX3" fmla="*/ 1104826 w 2479272"/>
              <a:gd name="connsiteY3" fmla="*/ 1636320 h 3269540"/>
              <a:gd name="connsiteX4" fmla="*/ 0 w 2479272"/>
              <a:gd name="connsiteY4" fmla="*/ 2164715 h 3269540"/>
              <a:gd name="connsiteX5" fmla="*/ 0 w 2479272"/>
              <a:gd name="connsiteY5" fmla="*/ 3285036 h 3269540"/>
              <a:gd name="connsiteX6" fmla="*/ 2483921 w 2479272"/>
              <a:gd name="connsiteY6" fmla="*/ 2203454 h 3269540"/>
              <a:gd name="connsiteX7" fmla="*/ 2483921 w 2479272"/>
              <a:gd name="connsiteY7" fmla="*/ 1080033 h 32695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479272" h="3269540">
                <a:moveTo>
                  <a:pt x="0" y="0"/>
                </a:moveTo>
                <a:lnTo>
                  <a:pt x="0" y="1169907"/>
                </a:lnTo>
                <a:lnTo>
                  <a:pt x="1104826" y="1623924"/>
                </a:lnTo>
                <a:lnTo>
                  <a:pt x="1104826" y="1636320"/>
                </a:lnTo>
                <a:lnTo>
                  <a:pt x="0" y="2164715"/>
                </a:lnTo>
                <a:lnTo>
                  <a:pt x="0" y="3285036"/>
                </a:lnTo>
                <a:lnTo>
                  <a:pt x="2483921" y="2203454"/>
                </a:lnTo>
                <a:lnTo>
                  <a:pt x="2483921" y="1080033"/>
                </a:lnTo>
                <a:close/>
              </a:path>
            </a:pathLst>
          </a:custGeom>
          <a:solidFill>
            <a:srgbClr val="F76902"/>
          </a:solidFill>
          <a:ln w="15478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pic>
        <p:nvPicPr>
          <p:cNvPr id="14" name="Picture 13">
            <a:extLst>
              <a:ext uri="{FF2B5EF4-FFF2-40B4-BE49-F238E27FC236}">
                <a16:creationId xmlns:a16="http://schemas.microsoft.com/office/drawing/2014/main" id="{0E07FEF9-9E0F-A14B-92C3-3C711C5E0E8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155829" y="124631"/>
            <a:ext cx="694943" cy="217259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CACDF886-AEDB-D944-B0B0-79D3AEED0D47}"/>
              </a:ext>
            </a:extLst>
          </p:cNvPr>
          <p:cNvSpPr/>
          <p:nvPr/>
        </p:nvSpPr>
        <p:spPr>
          <a:xfrm>
            <a:off x="1524" y="9413"/>
            <a:ext cx="12188952" cy="50292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3D8F713-8109-5E43-BCE4-6F8758EF1E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96DAC541-7B7A-43D3-8B79-37D633B846F1}">
                <asvg:svgBlip xmlns:asvg="http://schemas.microsoft.com/office/drawing/2016/SVG/main" r:embed="rId4"/>
              </a:ext>
            </a:extLst>
          </a:blip>
          <a:stretch>
            <a:fillRect/>
          </a:stretch>
        </p:blipFill>
        <p:spPr>
          <a:xfrm>
            <a:off x="11349894" y="107199"/>
            <a:ext cx="656737" cy="328369"/>
          </a:xfrm>
          <a:prstGeom prst="rect">
            <a:avLst/>
          </a:prstGeom>
        </p:spPr>
      </p:pic>
      <p:sp>
        <p:nvSpPr>
          <p:cNvPr id="20" name="Text Placeholder 19">
            <a:extLst>
              <a:ext uri="{FF2B5EF4-FFF2-40B4-BE49-F238E27FC236}">
                <a16:creationId xmlns:a16="http://schemas.microsoft.com/office/drawing/2014/main" id="{FEFD9D4D-26CF-1B40-9449-C3AAAE20A4D6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77530" y="4383205"/>
            <a:ext cx="7724037" cy="4767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7B2897DA-66AE-A946-A7E1-121C04B15FC8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2677530" y="4894068"/>
            <a:ext cx="7724036" cy="54543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Date</a:t>
            </a:r>
          </a:p>
        </p:txBody>
      </p:sp>
      <p:sp>
        <p:nvSpPr>
          <p:cNvPr id="21" name="Text Placeholder 18">
            <a:extLst>
              <a:ext uri="{FF2B5EF4-FFF2-40B4-BE49-F238E27FC236}">
                <a16:creationId xmlns:a16="http://schemas.microsoft.com/office/drawing/2014/main" id="{E225A074-EFE6-D641-B858-30CD0522553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0" y="5532754"/>
            <a:ext cx="12192000" cy="1346199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B976E4-ABDA-F340-8D30-F24D2053CEDA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1006053" y="1275718"/>
            <a:ext cx="10151755" cy="3073385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90000"/>
              </a:lnSpc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Presentation Title</a:t>
            </a:r>
          </a:p>
        </p:txBody>
      </p:sp>
    </p:spTree>
    <p:extLst>
      <p:ext uri="{BB962C8B-B14F-4D97-AF65-F5344CB8AC3E}">
        <p14:creationId xmlns:p14="http://schemas.microsoft.com/office/powerpoint/2010/main" val="7465015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verview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/>
        </p:nvCxnSpPr>
        <p:spPr>
          <a:xfrm>
            <a:off x="272085" y="512494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/>
        </p:nvCxnSpPr>
        <p:spPr>
          <a:xfrm>
            <a:off x="3376635" y="512494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1787F5F2-501C-424A-9865-0DE5CE4A1302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72086" y="987157"/>
            <a:ext cx="3607765" cy="4522861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Main Header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F227BE32-0205-E84F-BDBB-EF6467178775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4336704" y="1741012"/>
            <a:ext cx="7525333" cy="622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 b="1"/>
            </a:lvl1pPr>
          </a:lstStyle>
          <a:p>
            <a:pPr lvl="0"/>
            <a:r>
              <a:rPr lang="en-US" dirty="0"/>
              <a:t>Click to add Subhead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7076F031-AF81-DC40-9A1C-C60C9367241C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4328701" y="2560825"/>
            <a:ext cx="7533337" cy="2949193"/>
          </a:xfrm>
          <a:prstGeom prst="rect">
            <a:avLst/>
          </a:prstGeom>
        </p:spPr>
        <p:txBody>
          <a:bodyPr/>
          <a:lstStyle>
            <a:lvl1pPr marL="304792" indent="-296326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667"/>
            </a:lvl1pPr>
            <a:lvl2pPr marL="535504" indent="-230712">
              <a:buClr>
                <a:srgbClr val="E46102"/>
              </a:buClr>
              <a:buSzPct val="100000"/>
              <a:buFont typeface="Arial" panose="020B0604020202020204" pitchFamily="34" charset="0"/>
              <a:buChar char="•"/>
              <a:tabLst/>
              <a:defRPr sz="2400"/>
            </a:lvl2pPr>
            <a:lvl3pPr marL="840296" indent="-23071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133"/>
            </a:lvl3pPr>
            <a:lvl4pPr marL="1073124" indent="-232828">
              <a:buClr>
                <a:srgbClr val="D95E00"/>
              </a:buClr>
              <a:buFont typeface="System Font Regular"/>
              <a:buChar char="&gt;"/>
              <a:tabLst/>
              <a:defRPr sz="1867"/>
            </a:lvl4pPr>
            <a:lvl5pPr marL="1301717" indent="-228594">
              <a:buClr>
                <a:srgbClr val="D95E00"/>
              </a:buClr>
              <a:buFont typeface="Wingdings" pitchFamily="2" charset="2"/>
              <a:buChar char="§"/>
              <a:tabLst/>
              <a:defRPr sz="1600"/>
            </a:lvl5pPr>
            <a:lvl6pPr marL="1295368" indent="0">
              <a:buClr>
                <a:srgbClr val="D95E00"/>
              </a:buClr>
              <a:buFont typeface="System Font Regular"/>
              <a:buNone/>
              <a:tabLst/>
              <a:defRPr sz="1467"/>
            </a:lvl6pPr>
            <a:lvl7pPr marL="1526078" indent="0">
              <a:buClr>
                <a:srgbClr val="D95E00"/>
              </a:buClr>
              <a:buFont typeface="Wingdings" pitchFamily="2" charset="2"/>
              <a:buNone/>
              <a:tabLst/>
              <a:defRPr sz="1333"/>
            </a:lvl7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sub-sub-bullet</a:t>
            </a:r>
          </a:p>
        </p:txBody>
      </p: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0"/>
            <a:ext cx="12192000" cy="1346200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</p:spTree>
    <p:extLst>
      <p:ext uri="{BB962C8B-B14F-4D97-AF65-F5344CB8AC3E}">
        <p14:creationId xmlns:p14="http://schemas.microsoft.com/office/powerpoint/2010/main" val="8922907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AC8303E-CB79-A645-BEF9-D0CD24C49717}"/>
              </a:ext>
            </a:extLst>
          </p:cNvPr>
          <p:cNvCxnSpPr/>
          <p:nvPr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FCA4F9A6-C8EF-1F4A-8155-1567273829D2}"/>
              </a:ext>
            </a:extLst>
          </p:cNvPr>
          <p:cNvCxnSpPr/>
          <p:nvPr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9" name="Text Placeholder 18">
            <a:extLst>
              <a:ext uri="{FF2B5EF4-FFF2-40B4-BE49-F238E27FC236}">
                <a16:creationId xmlns:a16="http://schemas.microsoft.com/office/drawing/2014/main" id="{E1383E86-B978-174B-B3F5-A6CC4843262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90A3470E-8125-0E4C-8D9E-AE498C694D74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72085" y="958452"/>
            <a:ext cx="11589952" cy="69638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733"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Click to add Header</a:t>
            </a:r>
          </a:p>
        </p:txBody>
      </p:sp>
      <p:sp>
        <p:nvSpPr>
          <p:cNvPr id="26" name="Text Placeholder 25">
            <a:extLst>
              <a:ext uri="{FF2B5EF4-FFF2-40B4-BE49-F238E27FC236}">
                <a16:creationId xmlns:a16="http://schemas.microsoft.com/office/drawing/2014/main" id="{D06909BC-83A5-ED42-AE34-D78DAEC3F24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1744225"/>
            <a:ext cx="11589952" cy="3767575"/>
          </a:xfrm>
          <a:prstGeom prst="rect">
            <a:avLst/>
          </a:prstGeom>
        </p:spPr>
        <p:txBody>
          <a:bodyPr/>
          <a:lstStyle>
            <a:lvl1pPr marL="304792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3200" b="1"/>
            </a:lvl1pPr>
            <a:lvl2pPr marL="609585" indent="-304792">
              <a:buClr>
                <a:srgbClr val="E46102"/>
              </a:buClr>
              <a:buFont typeface="Arial" panose="020B0604020202020204" pitchFamily="34" charset="0"/>
              <a:buChar char="•"/>
              <a:tabLst/>
              <a:defRPr sz="2667"/>
            </a:lvl2pPr>
            <a:lvl3pPr marL="914377" indent="-304792">
              <a:buClr>
                <a:srgbClr val="E46102"/>
              </a:buClr>
              <a:buSzPct val="100000"/>
              <a:buFont typeface="Wingdings" pitchFamily="2" charset="2"/>
              <a:buChar char="§"/>
              <a:tabLst/>
              <a:defRPr sz="2400"/>
            </a:lvl3pPr>
            <a:lvl4pPr marL="1221287" indent="-306910">
              <a:buClr>
                <a:srgbClr val="D95E00"/>
              </a:buClr>
              <a:buFont typeface="System Font Regular"/>
              <a:buChar char="&gt;"/>
              <a:tabLst/>
              <a:defRPr sz="2133"/>
            </a:lvl4pPr>
            <a:lvl5pPr marL="1526079" indent="-304792">
              <a:buClr>
                <a:srgbClr val="D95E00"/>
              </a:buClr>
              <a:buFont typeface="Wingdings" pitchFamily="2" charset="2"/>
              <a:buChar char="§"/>
              <a:tabLst/>
              <a:defRPr sz="1867"/>
            </a:lvl5pPr>
            <a:lvl6pPr marL="1756789" indent="-230712">
              <a:buClr>
                <a:srgbClr val="D95E00"/>
              </a:buClr>
              <a:buFont typeface="System Font Regular"/>
              <a:buChar char="&gt;"/>
              <a:tabLst/>
              <a:defRPr sz="1600"/>
            </a:lvl6pPr>
            <a:lvl7pPr marL="1904952" indent="-148163">
              <a:buClr>
                <a:srgbClr val="D95E00"/>
              </a:buClr>
              <a:buFont typeface="Wingdings" pitchFamily="2" charset="2"/>
              <a:buChar char="§"/>
              <a:tabLst/>
              <a:defRPr sz="1333"/>
            </a:lvl7pPr>
            <a:lvl8pPr marL="2061582" indent="-156629">
              <a:buClr>
                <a:srgbClr val="D95E00"/>
              </a:buClr>
              <a:buFont typeface="System Font Regular"/>
              <a:buChar char="&gt;"/>
              <a:tabLst/>
              <a:defRPr sz="1200"/>
            </a:lvl8pPr>
          </a:lstStyle>
          <a:p>
            <a:pPr lvl="0"/>
            <a:r>
              <a:rPr lang="en-US" dirty="0"/>
              <a:t>Click to add bullet</a:t>
            </a:r>
          </a:p>
          <a:p>
            <a:pPr lvl="1"/>
            <a:r>
              <a:rPr lang="en-US" dirty="0"/>
              <a:t>Click to add sub-bullet</a:t>
            </a:r>
          </a:p>
          <a:p>
            <a:pPr lvl="2"/>
            <a:r>
              <a:rPr lang="en-US" dirty="0"/>
              <a:t>Click to add sub-sub bullet</a:t>
            </a:r>
          </a:p>
        </p:txBody>
      </p:sp>
    </p:spTree>
    <p:extLst>
      <p:ext uri="{BB962C8B-B14F-4D97-AF65-F5344CB8AC3E}">
        <p14:creationId xmlns:p14="http://schemas.microsoft.com/office/powerpoint/2010/main" val="1058033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ull-Page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DACF15DD-277E-394F-AFCE-926578BEF7F1}"/>
              </a:ext>
            </a:extLst>
          </p:cNvPr>
          <p:cNvCxnSpPr/>
          <p:nvPr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62D8B4FE-5E61-2942-9F67-A4F6AD7FECA1}"/>
              </a:ext>
            </a:extLst>
          </p:cNvPr>
          <p:cNvCxnSpPr/>
          <p:nvPr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Text Placeholder 18">
            <a:extLst>
              <a:ext uri="{FF2B5EF4-FFF2-40B4-BE49-F238E27FC236}">
                <a16:creationId xmlns:a16="http://schemas.microsoft.com/office/drawing/2014/main" id="{62AB3FC8-2388-7847-86DB-E5B5333EACF3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7" name="Content Placeholder 18">
            <a:extLst>
              <a:ext uri="{FF2B5EF4-FFF2-40B4-BE49-F238E27FC236}">
                <a16:creationId xmlns:a16="http://schemas.microsoft.com/office/drawing/2014/main" id="{E61379B3-CA22-7E42-8FE3-E2D09D721962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11589952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21876469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B44EEE75-1C0C-DF43-8A1A-F55F70A0076A}"/>
              </a:ext>
            </a:extLst>
          </p:cNvPr>
          <p:cNvCxnSpPr/>
          <p:nvPr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F933C26C-CF75-E04A-98EB-7AEC198CFEE8}"/>
              </a:ext>
            </a:extLst>
          </p:cNvPr>
          <p:cNvCxnSpPr/>
          <p:nvPr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" name="Text Placeholder 18">
            <a:extLst>
              <a:ext uri="{FF2B5EF4-FFF2-40B4-BE49-F238E27FC236}">
                <a16:creationId xmlns:a16="http://schemas.microsoft.com/office/drawing/2014/main" id="{AD0B3782-2422-A544-AEA8-0DA96AAE5510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4" name="Content Placeholder 18">
            <a:extLst>
              <a:ext uri="{FF2B5EF4-FFF2-40B4-BE49-F238E27FC236}">
                <a16:creationId xmlns:a16="http://schemas.microsoft.com/office/drawing/2014/main" id="{D44BC06C-7E1C-4845-973D-DCD63FB136FA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6256867" y="863692"/>
            <a:ext cx="5604933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  <p:sp>
        <p:nvSpPr>
          <p:cNvPr id="15" name="Content Placeholder 18">
            <a:extLst>
              <a:ext uri="{FF2B5EF4-FFF2-40B4-BE49-F238E27FC236}">
                <a16:creationId xmlns:a16="http://schemas.microsoft.com/office/drawing/2014/main" id="{AA93BCA3-E265-CD4C-9883-62DC1D15F3D7}"/>
              </a:ext>
            </a:extLst>
          </p:cNvPr>
          <p:cNvSpPr>
            <a:spLocks noGrp="1"/>
          </p:cNvSpPr>
          <p:nvPr>
            <p:ph sz="quarter" idx="16" hasCustomPrompt="1"/>
          </p:nvPr>
        </p:nvSpPr>
        <p:spPr>
          <a:xfrm>
            <a:off x="272085" y="863428"/>
            <a:ext cx="5612248" cy="4639906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14270835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06E70DBF-129D-BB48-BBFF-08F62952F603}"/>
              </a:ext>
            </a:extLst>
          </p:cNvPr>
          <p:cNvCxnSpPr/>
          <p:nvPr/>
        </p:nvCxnSpPr>
        <p:spPr>
          <a:xfrm>
            <a:off x="272085" y="513092"/>
            <a:ext cx="2674747" cy="0"/>
          </a:xfrm>
          <a:prstGeom prst="line">
            <a:avLst/>
          </a:prstGeom>
          <a:ln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FE58E4D-9595-E14C-8259-3EDBF9F54A84}"/>
              </a:ext>
            </a:extLst>
          </p:cNvPr>
          <p:cNvCxnSpPr/>
          <p:nvPr/>
        </p:nvCxnSpPr>
        <p:spPr>
          <a:xfrm>
            <a:off x="3376635" y="513092"/>
            <a:ext cx="8485403" cy="0"/>
          </a:xfrm>
          <a:prstGeom prst="line">
            <a:avLst/>
          </a:prstGeom>
          <a:ln w="12700" cmpd="sng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 Placeholder 18">
            <a:extLst>
              <a:ext uri="{FF2B5EF4-FFF2-40B4-BE49-F238E27FC236}">
                <a16:creationId xmlns:a16="http://schemas.microsoft.com/office/drawing/2014/main" id="{9CF2F8B1-9E2E-5040-B217-FCC725F9667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AAA33EB-41E5-8B40-9670-C68F679A7D7A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264584" y="862676"/>
            <a:ext cx="3471333" cy="795732"/>
          </a:xfrm>
          <a:prstGeom prst="rect">
            <a:avLst/>
          </a:prstGeom>
        </p:spPr>
        <p:txBody>
          <a:bodyPr/>
          <a:lstStyle>
            <a:lvl1pPr marL="0" indent="0">
              <a:lnSpc>
                <a:spcPct val="100000"/>
              </a:lnSpc>
              <a:buNone/>
              <a:defRPr b="1">
                <a:solidFill>
                  <a:srgbClr val="E46102"/>
                </a:solidFill>
              </a:defRPr>
            </a:lvl1pPr>
          </a:lstStyle>
          <a:p>
            <a:pPr lvl="0"/>
            <a:r>
              <a:rPr lang="en-US" dirty="0"/>
              <a:t>Main Header</a:t>
            </a:r>
          </a:p>
        </p:txBody>
      </p:sp>
      <p:sp>
        <p:nvSpPr>
          <p:cNvPr id="17" name="Text Placeholder 16">
            <a:extLst>
              <a:ext uri="{FF2B5EF4-FFF2-40B4-BE49-F238E27FC236}">
                <a16:creationId xmlns:a16="http://schemas.microsoft.com/office/drawing/2014/main" id="{8BFBAF58-1BBE-824B-9BD9-DF65670E97E9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64584" y="1873340"/>
            <a:ext cx="3471333" cy="363846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667"/>
            </a:lvl1pPr>
          </a:lstStyle>
          <a:p>
            <a:pPr lvl="0"/>
            <a:r>
              <a:rPr lang="en-US" dirty="0"/>
              <a:t>Click to add caption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80FC676F-AD0F-3045-85E2-F41B9DF0A6F3}"/>
              </a:ext>
            </a:extLst>
          </p:cNvPr>
          <p:cNvSpPr>
            <a:spLocks noGrp="1"/>
          </p:cNvSpPr>
          <p:nvPr>
            <p:ph sz="quarter" idx="15" hasCustomPrompt="1"/>
          </p:nvPr>
        </p:nvSpPr>
        <p:spPr>
          <a:xfrm>
            <a:off x="4000501" y="863692"/>
            <a:ext cx="7861300" cy="4639642"/>
          </a:xfrm>
          <a:prstGeom prst="rect">
            <a:avLst/>
          </a:prstGeom>
        </p:spPr>
        <p:txBody>
          <a:bodyPr anchor="t"/>
          <a:lstStyle>
            <a:lvl1pPr marL="0" indent="0" algn="ctr">
              <a:buNone/>
              <a:defRPr i="1"/>
            </a:lvl1pPr>
          </a:lstStyle>
          <a:p>
            <a:pPr lvl="0"/>
            <a:r>
              <a:rPr lang="en-US" dirty="0"/>
              <a:t>Place image/chart here</a:t>
            </a:r>
          </a:p>
        </p:txBody>
      </p:sp>
    </p:spTree>
    <p:extLst>
      <p:ext uri="{BB962C8B-B14F-4D97-AF65-F5344CB8AC3E}">
        <p14:creationId xmlns:p14="http://schemas.microsoft.com/office/powerpoint/2010/main" val="40599259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ransi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" name="Straight Connector 3">
            <a:extLst>
              <a:ext uri="{FF2B5EF4-FFF2-40B4-BE49-F238E27FC236}">
                <a16:creationId xmlns:a16="http://schemas.microsoft.com/office/drawing/2014/main" id="{581FDB69-C179-3341-AEF3-D2B3896FB825}"/>
              </a:ext>
            </a:extLst>
          </p:cNvPr>
          <p:cNvCxnSpPr/>
          <p:nvPr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58ECA973-8475-EF41-8C88-BE7633966CF5}"/>
              </a:ext>
            </a:extLst>
          </p:cNvPr>
          <p:cNvCxnSpPr/>
          <p:nvPr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rgbClr val="E46102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Text Placeholder 18">
            <a:extLst>
              <a:ext uri="{FF2B5EF4-FFF2-40B4-BE49-F238E27FC236}">
                <a16:creationId xmlns:a16="http://schemas.microsoft.com/office/drawing/2014/main" id="{7DF7C01A-B350-7B45-A49E-C3717CC86D08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9A099A8-CF8E-1C48-82A0-F6A6F7CC0F6B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72085" y="3987800"/>
            <a:ext cx="11589952" cy="15240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333" b="1"/>
            </a:lvl1pPr>
          </a:lstStyle>
          <a:p>
            <a:pPr lvl="0"/>
            <a:r>
              <a:rPr lang="en-US" dirty="0"/>
              <a:t>Click to add Transition Title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1F4EC182-26E1-8E4C-B960-2DF3DDFBCBF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01039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Header or 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817F9755-C0DA-B244-B730-B308E60924F8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E4610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3200" dirty="0"/>
          </a:p>
        </p:txBody>
      </p:sp>
      <p:cxnSp>
        <p:nvCxnSpPr>
          <p:cNvPr id="12" name="Straight Connector 11">
            <a:extLst>
              <a:ext uri="{FF2B5EF4-FFF2-40B4-BE49-F238E27FC236}">
                <a16:creationId xmlns:a16="http://schemas.microsoft.com/office/drawing/2014/main" id="{257FF2CB-58B7-5049-BADD-41D07A0154D8}"/>
              </a:ext>
            </a:extLst>
          </p:cNvPr>
          <p:cNvCxnSpPr/>
          <p:nvPr/>
        </p:nvCxnSpPr>
        <p:spPr>
          <a:xfrm>
            <a:off x="272085" y="513091"/>
            <a:ext cx="2674747" cy="0"/>
          </a:xfrm>
          <a:prstGeom prst="line">
            <a:avLst/>
          </a:prstGeom>
          <a:ln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0B5B524D-D7AF-4B4A-B485-6A922EDBF1D0}"/>
              </a:ext>
            </a:extLst>
          </p:cNvPr>
          <p:cNvCxnSpPr/>
          <p:nvPr/>
        </p:nvCxnSpPr>
        <p:spPr>
          <a:xfrm>
            <a:off x="3376635" y="513091"/>
            <a:ext cx="8485403" cy="0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 Placeholder 12">
            <a:extLst>
              <a:ext uri="{FF2B5EF4-FFF2-40B4-BE49-F238E27FC236}">
                <a16:creationId xmlns:a16="http://schemas.microsoft.com/office/drawing/2014/main" id="{CD73F756-E117-EE4D-80F1-C25B8572FAA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72085" y="4258733"/>
            <a:ext cx="11589952" cy="125306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2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Click to add Section Title</a:t>
            </a:r>
          </a:p>
        </p:txBody>
      </p:sp>
      <p:sp>
        <p:nvSpPr>
          <p:cNvPr id="16" name="Text Placeholder 18">
            <a:extLst>
              <a:ext uri="{FF2B5EF4-FFF2-40B4-BE49-F238E27FC236}">
                <a16:creationId xmlns:a16="http://schemas.microsoft.com/office/drawing/2014/main" id="{079EB260-1A7B-174A-AA51-12AAD061D7C6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0" y="5511801"/>
            <a:ext cx="12192000" cy="1401233"/>
          </a:xfrm>
          <a:prstGeom prst="rect">
            <a:avLst/>
          </a:prstGeom>
          <a:noFill/>
        </p:spPr>
        <p:txBody>
          <a:bodyPr/>
          <a:lstStyle>
            <a:lvl1pPr marL="0" indent="0" algn="ctr">
              <a:lnSpc>
                <a:spcPct val="90000"/>
              </a:lnSpc>
              <a:buNone/>
              <a:defRPr b="0" i="1">
                <a:solidFill>
                  <a:srgbClr val="FF0000"/>
                </a:solidFill>
                <a:latin typeface="MS Gothic" panose="020B0609070205080204" pitchFamily="49" charset="-128"/>
                <a:ea typeface="MS Gothic" panose="020B0609070205080204" pitchFamily="49" charset="-128"/>
              </a:defRPr>
            </a:lvl1pPr>
          </a:lstStyle>
          <a:p>
            <a:pPr lvl="0"/>
            <a:r>
              <a:rPr lang="en-US" dirty="0"/>
              <a:t>Please do not put content in this space.   It is reserved for live captioning.</a:t>
            </a:r>
          </a:p>
        </p:txBody>
      </p:sp>
      <p:pic>
        <p:nvPicPr>
          <p:cNvPr id="9" name="Picture 5">
            <a:extLst>
              <a:ext uri="{FF2B5EF4-FFF2-40B4-BE49-F238E27FC236}">
                <a16:creationId xmlns:a16="http://schemas.microsoft.com/office/drawing/2014/main" id="{4D358B63-2CFC-D646-AC7D-C772A192AF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82769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E8E5660-AE2B-4A99-959C-53C64BAD777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665FA1-364C-4B75-939B-76A62AB9A28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552DD79-DD31-4A94-A01C-C35B5FDF21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EF09A7-9134-4C14-942A-1CA46D440FD4}" type="datetimeFigureOut">
              <a:rPr lang="en-US" smtClean="0"/>
              <a:t>3/30/2021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C800FF-EE20-4061-BE8B-2CB687556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2830C9-F100-4C58-B750-3B8CCEDE8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D3887B-7AA0-4C0E-9E93-9B3EA03825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35623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2.sv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4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id="{5EB54E10-94DE-5C43-AE71-D50CF104105B}"/>
              </a:ext>
            </a:extLst>
          </p:cNvPr>
          <p:cNvPicPr>
            <a:picLocks noChangeAspect="1"/>
          </p:cNvPicPr>
          <p:nvPr/>
        </p:nvPicPr>
        <p:blipFill>
          <a:blip r:embed="rId11">
            <a:extLst>
              <a:ext uri="{96DAC541-7B7A-43D3-8B79-37D633B846F1}">
                <asvg:svgBlip xmlns:asvg="http://schemas.microsoft.com/office/drawing/2016/SVG/main" r:embed="rId12"/>
              </a:ext>
            </a:extLst>
          </a:blip>
          <a:stretch>
            <a:fillRect/>
          </a:stretch>
        </p:blipFill>
        <p:spPr>
          <a:xfrm>
            <a:off x="324375" y="151925"/>
            <a:ext cx="624309" cy="312156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703378" y="257543"/>
            <a:ext cx="1241077" cy="240066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r">
              <a:lnSpc>
                <a:spcPct val="80000"/>
              </a:lnSpc>
            </a:pPr>
            <a:r>
              <a:rPr lang="en-US" sz="1200" dirty="0">
                <a:latin typeface="Georgia"/>
                <a:cs typeface="Georgia"/>
              </a:rPr>
              <a:t>|  </a:t>
            </a:r>
            <a:fld id="{606D2650-017B-BC48-A893-0334FE68CCF7}" type="slidenum">
              <a:rPr lang="en-US" sz="1133" smtClean="0">
                <a:latin typeface="Arial" panose="020B0604020202020204" pitchFamily="34" charset="0"/>
                <a:cs typeface="Arial" panose="020B0604020202020204" pitchFamily="34" charset="0"/>
              </a:rPr>
              <a:pPr algn="r">
                <a:lnSpc>
                  <a:spcPct val="80000"/>
                </a:lnSpc>
              </a:pPr>
              <a:t>‹#›</a:t>
            </a:fld>
            <a:endParaRPr lang="en-US" sz="1133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D1C3823F-4E31-6346-A3FC-E4F3404C0134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89973" y="306146"/>
            <a:ext cx="2218339" cy="1322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84537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xStyles>
    <p:titleStyle>
      <a:lvl1pPr algn="ctr" defTabSz="609585" rtl="0" eaLnBrk="1" latinLnBrk="0" hangingPunct="1"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189" indent="-457189" algn="l" defTabSz="609585" rtl="0" eaLnBrk="1" latinLnBrk="0" hangingPunct="1">
        <a:spcBef>
          <a:spcPct val="20000"/>
        </a:spcBef>
        <a:buFont typeface="Arial"/>
        <a:buChar char="•"/>
        <a:defRPr sz="4267" kern="1200">
          <a:solidFill>
            <a:schemeClr val="tx1"/>
          </a:solidFill>
          <a:latin typeface="+mn-lt"/>
          <a:ea typeface="+mn-ea"/>
          <a:cs typeface="+mn-cs"/>
        </a:defRPr>
      </a:lvl1pPr>
      <a:lvl2pPr marL="990575" indent="-380990" algn="l" defTabSz="609585" rtl="0" eaLnBrk="1" latinLnBrk="0" hangingPunct="1">
        <a:spcBef>
          <a:spcPct val="20000"/>
        </a:spcBef>
        <a:buFont typeface="Arial"/>
        <a:buChar char="–"/>
        <a:defRPr sz="3733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609585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609585" rtl="0" eaLnBrk="1" latinLnBrk="0" hangingPunct="1">
        <a:spcBef>
          <a:spcPct val="20000"/>
        </a:spcBef>
        <a:buFont typeface="Arial"/>
        <a:buChar char="–"/>
        <a:defRPr sz="2667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609585" rtl="0" eaLnBrk="1" latinLnBrk="0" hangingPunct="1">
        <a:spcBef>
          <a:spcPct val="20000"/>
        </a:spcBef>
        <a:buFont typeface="Arial"/>
        <a:buChar char="»"/>
        <a:defRPr sz="2667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609585" rtl="0" eaLnBrk="1" latinLnBrk="0" hangingPunct="1">
        <a:spcBef>
          <a:spcPct val="20000"/>
        </a:spcBef>
        <a:buFont typeface="Arial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609585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Placeholder 1">
            <a:extLst>
              <a:ext uri="{FF2B5EF4-FFF2-40B4-BE49-F238E27FC236}">
                <a16:creationId xmlns:a16="http://schemas.microsoft.com/office/drawing/2014/main" id="{DB5B6E7F-8C1C-43F7-809E-8E1E22D8ECA0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2677530" y="4383205"/>
            <a:ext cx="7724037" cy="476761"/>
          </a:xfrm>
        </p:spPr>
        <p:txBody>
          <a:bodyPr/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rPr lang="en-US" dirty="0"/>
              <a:t>STEM and Industrial Engineering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67"/>
              <a:buNone/>
            </a:pPr>
            <a:r>
              <a:rPr lang="en-US" dirty="0"/>
              <a:t>Toyota Production Systems Lab</a:t>
            </a:r>
          </a:p>
          <a:p>
            <a:endParaRPr lang="en-US" dirty="0"/>
          </a:p>
        </p:txBody>
      </p:sp>
      <p:sp>
        <p:nvSpPr>
          <p:cNvPr id="10" name="Text Placeholder 2">
            <a:extLst>
              <a:ext uri="{FF2B5EF4-FFF2-40B4-BE49-F238E27FC236}">
                <a16:creationId xmlns:a16="http://schemas.microsoft.com/office/drawing/2014/main" id="{E27E3395-DDE0-4477-8B10-E9681502E4B4}"/>
              </a:ext>
            </a:extLst>
          </p:cNvPr>
          <p:cNvSpPr>
            <a:spLocks noGrp="1"/>
          </p:cNvSpPr>
          <p:nvPr>
            <p:ph type="body" sz="quarter" idx="11"/>
          </p:nvPr>
        </p:nvSpPr>
        <p:spPr>
          <a:xfrm>
            <a:off x="2677530" y="4894068"/>
            <a:ext cx="7724036" cy="545433"/>
          </a:xfrm>
        </p:spPr>
        <p:txBody>
          <a:bodyPr/>
          <a:lstStyle/>
          <a:p>
            <a:endParaRPr lang="en-US" dirty="0"/>
          </a:p>
          <a:p>
            <a:r>
              <a:rPr lang="en-US" dirty="0">
                <a:solidFill>
                  <a:srgbClr val="F76902"/>
                </a:solidFill>
              </a:rPr>
              <a:t>Project Management &amp; Leadership</a:t>
            </a:r>
          </a:p>
          <a:p>
            <a:endParaRPr lang="en-US" dirty="0"/>
          </a:p>
        </p:txBody>
      </p:sp>
      <p:sp>
        <p:nvSpPr>
          <p:cNvPr id="14" name="Text Placeholder 4">
            <a:extLst>
              <a:ext uri="{FF2B5EF4-FFF2-40B4-BE49-F238E27FC236}">
                <a16:creationId xmlns:a16="http://schemas.microsoft.com/office/drawing/2014/main" id="{1A810E3E-857D-4007-BD81-3724DF42041B}"/>
              </a:ext>
            </a:extLst>
          </p:cNvPr>
          <p:cNvSpPr>
            <a:spLocks noGrp="1"/>
          </p:cNvSpPr>
          <p:nvPr>
            <p:ph type="body" sz="quarter" idx="17"/>
          </p:nvPr>
        </p:nvSpPr>
        <p:spPr>
          <a:xfrm>
            <a:off x="1006053" y="1275718"/>
            <a:ext cx="10151755" cy="3073385"/>
          </a:xfrm>
        </p:spPr>
        <p:txBody>
          <a:bodyPr/>
          <a:lstStyle/>
          <a:p>
            <a:r>
              <a:rPr lang="en-US" dirty="0"/>
              <a:t>The Proper Way to Plan- The Waterfall Method!</a:t>
            </a:r>
          </a:p>
        </p:txBody>
      </p:sp>
    </p:spTree>
    <p:extLst>
      <p:ext uri="{BB962C8B-B14F-4D97-AF65-F5344CB8AC3E}">
        <p14:creationId xmlns:p14="http://schemas.microsoft.com/office/powerpoint/2010/main" val="18146908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Waterfall Planning Activity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One exciting way to use Waterfall planning is for planning your </a:t>
            </a:r>
            <a:r>
              <a:rPr lang="en-US" dirty="0">
                <a:solidFill>
                  <a:srgbClr val="FF0000"/>
                </a:solidFill>
              </a:rPr>
              <a:t>birthday party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Grab some paper or use your computer to write down some things as we go through the process</a:t>
            </a:r>
          </a:p>
          <a:p>
            <a:endParaRPr lang="en-US" dirty="0"/>
          </a:p>
          <a:p>
            <a:r>
              <a:rPr lang="en-US" dirty="0"/>
              <a:t>Go to the next slide to start!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91680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Waterfall Planning Activity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First, let’s make a </a:t>
            </a:r>
            <a:r>
              <a:rPr lang="en-US" dirty="0">
                <a:solidFill>
                  <a:srgbClr val="FF0000"/>
                </a:solidFill>
              </a:rPr>
              <a:t>BIG list </a:t>
            </a:r>
            <a:r>
              <a:rPr lang="en-US" dirty="0"/>
              <a:t>of everything you might need to do </a:t>
            </a:r>
            <a:r>
              <a:rPr lang="en-US" dirty="0">
                <a:solidFill>
                  <a:srgbClr val="FF0000"/>
                </a:solidFill>
              </a:rPr>
              <a:t>before</a:t>
            </a:r>
            <a:r>
              <a:rPr lang="en-US" dirty="0"/>
              <a:t> the party. Let’s pretend we’re going to a trampoline park.</a:t>
            </a:r>
          </a:p>
          <a:p>
            <a:endParaRPr lang="en-US" dirty="0"/>
          </a:p>
          <a:p>
            <a:r>
              <a:rPr lang="en-US" dirty="0"/>
              <a:t>Click for some ideas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Did you get them all?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EE18147-CFAF-4EB8-9499-5B1BF7AB5FD2}"/>
              </a:ext>
            </a:extLst>
          </p:cNvPr>
          <p:cNvSpPr txBox="1"/>
          <p:nvPr/>
        </p:nvSpPr>
        <p:spPr>
          <a:xfrm>
            <a:off x="868226" y="4672721"/>
            <a:ext cx="2491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Figure out the food/drinks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7D26F36-D6A2-406F-BFC6-41CEA2F268D8}"/>
              </a:ext>
            </a:extLst>
          </p:cNvPr>
          <p:cNvSpPr txBox="1"/>
          <p:nvPr/>
        </p:nvSpPr>
        <p:spPr>
          <a:xfrm>
            <a:off x="5194851" y="5586718"/>
            <a:ext cx="2491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Decide the party’s theme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BAB1F757-881C-4BD9-A204-63AF481F9EC1}"/>
              </a:ext>
            </a:extLst>
          </p:cNvPr>
          <p:cNvSpPr txBox="1"/>
          <p:nvPr/>
        </p:nvSpPr>
        <p:spPr>
          <a:xfrm>
            <a:off x="7838661" y="5538504"/>
            <a:ext cx="24914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Decide where the party will be and schedule it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D9F50-880D-417E-A0E5-8755E1F9B150}"/>
              </a:ext>
            </a:extLst>
          </p:cNvPr>
          <p:cNvSpPr txBox="1"/>
          <p:nvPr/>
        </p:nvSpPr>
        <p:spPr>
          <a:xfrm>
            <a:off x="5897217" y="3114901"/>
            <a:ext cx="2491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Invite your friends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EA4BE99-F5C1-4544-A925-B9F7C4427619}"/>
              </a:ext>
            </a:extLst>
          </p:cNvPr>
          <p:cNvSpPr txBox="1"/>
          <p:nvPr/>
        </p:nvSpPr>
        <p:spPr>
          <a:xfrm>
            <a:off x="3955775" y="4450785"/>
            <a:ext cx="248478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Decide who will be invited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57B4531-3CA6-466A-B087-13DBE907D415}"/>
              </a:ext>
            </a:extLst>
          </p:cNvPr>
          <p:cNvSpPr txBox="1"/>
          <p:nvPr/>
        </p:nvSpPr>
        <p:spPr>
          <a:xfrm>
            <a:off x="8388626" y="4035287"/>
            <a:ext cx="249140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Decide what cake you want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AC6DF2CE-D79E-4240-B692-8508E4429EB9}"/>
              </a:ext>
            </a:extLst>
          </p:cNvPr>
          <p:cNvSpPr txBox="1"/>
          <p:nvPr/>
        </p:nvSpPr>
        <p:spPr>
          <a:xfrm>
            <a:off x="8242852" y="2962389"/>
            <a:ext cx="2491409" cy="47707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Order the cake</a:t>
            </a:r>
          </a:p>
        </p:txBody>
      </p:sp>
    </p:spTree>
    <p:extLst>
      <p:ext uri="{BB962C8B-B14F-4D97-AF65-F5344CB8AC3E}">
        <p14:creationId xmlns:p14="http://schemas.microsoft.com/office/powerpoint/2010/main" val="727183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Picture 2" descr="Curved Arrow Illustration - Twinkl">
            <a:extLst>
              <a:ext uri="{FF2B5EF4-FFF2-40B4-BE49-F238E27FC236}">
                <a16:creationId xmlns:a16="http://schemas.microsoft.com/office/drawing/2014/main" id="{F6BFD7C8-BE70-4040-B78C-8E692C9FD20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5784740" y="5260095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Waterfall Planning Activity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Now, let’s arrange them in order of when we should do them! (Try it out and click to reveal the answer)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915C86F-FD15-4CE3-872E-693A800F202A}"/>
              </a:ext>
            </a:extLst>
          </p:cNvPr>
          <p:cNvSpPr txBox="1"/>
          <p:nvPr/>
        </p:nvSpPr>
        <p:spPr>
          <a:xfrm>
            <a:off x="3604591" y="5195894"/>
            <a:ext cx="2491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Figure out the food/drinks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75930FAB-B185-495F-9288-F1C723B3F76A}"/>
              </a:ext>
            </a:extLst>
          </p:cNvPr>
          <p:cNvSpPr txBox="1"/>
          <p:nvPr/>
        </p:nvSpPr>
        <p:spPr>
          <a:xfrm>
            <a:off x="831779" y="3468330"/>
            <a:ext cx="2491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Decide the party’s theme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15EADDB-EB72-4FD1-A279-6C61B7CA45D9}"/>
              </a:ext>
            </a:extLst>
          </p:cNvPr>
          <p:cNvSpPr txBox="1"/>
          <p:nvPr/>
        </p:nvSpPr>
        <p:spPr>
          <a:xfrm>
            <a:off x="1916114" y="3965479"/>
            <a:ext cx="249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Decide where the party will be and schedule it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238FF03-250B-4CF1-9204-38F613ACE940}"/>
              </a:ext>
            </a:extLst>
          </p:cNvPr>
          <p:cNvSpPr txBox="1"/>
          <p:nvPr/>
        </p:nvSpPr>
        <p:spPr>
          <a:xfrm>
            <a:off x="3293331" y="4634516"/>
            <a:ext cx="2491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Invite your friends!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4C5104E-FFB4-4D3F-A4A4-5259BC188F0F}"/>
              </a:ext>
            </a:extLst>
          </p:cNvPr>
          <p:cNvSpPr txBox="1"/>
          <p:nvPr/>
        </p:nvSpPr>
        <p:spPr>
          <a:xfrm>
            <a:off x="530299" y="2797015"/>
            <a:ext cx="24847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Decide who will be invited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8C4A6A9-B9C6-4882-A2C9-6666DDF23D1E}"/>
              </a:ext>
            </a:extLst>
          </p:cNvPr>
          <p:cNvSpPr txBox="1"/>
          <p:nvPr/>
        </p:nvSpPr>
        <p:spPr>
          <a:xfrm>
            <a:off x="4852457" y="5734624"/>
            <a:ext cx="249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Decide what cake you want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3F17C8D2-5EDC-4C1E-90DC-8863E99BDA17}"/>
              </a:ext>
            </a:extLst>
          </p:cNvPr>
          <p:cNvSpPr txBox="1"/>
          <p:nvPr/>
        </p:nvSpPr>
        <p:spPr>
          <a:xfrm>
            <a:off x="6397383" y="6319399"/>
            <a:ext cx="2491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Order the cake</a:t>
            </a:r>
          </a:p>
        </p:txBody>
      </p:sp>
      <p:pic>
        <p:nvPicPr>
          <p:cNvPr id="17" name="Picture 2" descr="Curved Arrow Illustration - Twinkl">
            <a:extLst>
              <a:ext uri="{FF2B5EF4-FFF2-40B4-BE49-F238E27FC236}">
                <a16:creationId xmlns:a16="http://schemas.microsoft.com/office/drawing/2014/main" id="{729CA600-DC5E-4FF2-8D22-C511FF3CC45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2232645" y="2884641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2" descr="Curved Arrow Illustration - Twinkl">
            <a:extLst>
              <a:ext uri="{FF2B5EF4-FFF2-40B4-BE49-F238E27FC236}">
                <a16:creationId xmlns:a16="http://schemas.microsoft.com/office/drawing/2014/main" id="{C4FC8F3D-2B58-4397-9BB7-6E3E468C1F99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3898260" y="4082181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" name="Picture 2" descr="Curved Arrow Illustration - Twinkl">
            <a:extLst>
              <a:ext uri="{FF2B5EF4-FFF2-40B4-BE49-F238E27FC236}">
                <a16:creationId xmlns:a16="http://schemas.microsoft.com/office/drawing/2014/main" id="{A6A408A5-8395-4658-ADA4-6A110C8C5AB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2985536" y="3468330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2" descr="Curved Arrow Illustration - Twinkl">
            <a:extLst>
              <a:ext uri="{FF2B5EF4-FFF2-40B4-BE49-F238E27FC236}">
                <a16:creationId xmlns:a16="http://schemas.microsoft.com/office/drawing/2014/main" id="{3AA7F72E-EC3D-44AA-B132-3BCEC8FC7F48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4832860" y="4667293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2" descr="Curved Arrow Illustration - Twinkl">
            <a:extLst>
              <a:ext uri="{FF2B5EF4-FFF2-40B4-BE49-F238E27FC236}">
                <a16:creationId xmlns:a16="http://schemas.microsoft.com/office/drawing/2014/main" id="{4EC5C2C9-4C8F-424E-8DE9-FDC556FC7626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6713914" y="5788696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060181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5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Waterfall Planning Activity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Does the order of stuff really matter?</a:t>
            </a:r>
          </a:p>
          <a:p>
            <a:endParaRPr lang="en-US" dirty="0"/>
          </a:p>
          <a:p>
            <a:r>
              <a:rPr lang="en-US" dirty="0"/>
              <a:t>The answer is yes!</a:t>
            </a:r>
          </a:p>
          <a:p>
            <a:endParaRPr lang="en-US" dirty="0"/>
          </a:p>
          <a:p>
            <a:r>
              <a:rPr lang="en-US" dirty="0"/>
              <a:t>Planning helps organize your tasks so that you don’t make any mistakes.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64045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Waterfall Planning Activity</a:t>
            </a:r>
          </a:p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What might happen if you invited everyone </a:t>
            </a:r>
            <a:r>
              <a:rPr lang="en-US" dirty="0">
                <a:solidFill>
                  <a:srgbClr val="FF0000"/>
                </a:solidFill>
              </a:rPr>
              <a:t>before</a:t>
            </a:r>
            <a:r>
              <a:rPr lang="en-US" dirty="0"/>
              <a:t> you called the store and they didn’t have any spots open?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You can probably guess, it’ll be a big mess!</a:t>
            </a:r>
          </a:p>
          <a:p>
            <a:endParaRPr lang="en-US" dirty="0"/>
          </a:p>
          <a:p>
            <a:r>
              <a:rPr lang="en-US" dirty="0"/>
              <a:t>You would have to call </a:t>
            </a:r>
            <a:r>
              <a:rPr lang="en-US" dirty="0">
                <a:solidFill>
                  <a:srgbClr val="FF0000"/>
                </a:solidFill>
              </a:rPr>
              <a:t>everybody</a:t>
            </a:r>
            <a:r>
              <a:rPr lang="en-US" dirty="0"/>
              <a:t> and tell them that you messed up and have to find another place for the party </a:t>
            </a:r>
            <a:r>
              <a:rPr lang="en-US" dirty="0">
                <a:sym typeface="Wingdings" panose="05000000000000000000" pitchFamily="2" charset="2"/>
              </a:rPr>
              <a:t>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14" name="Multiplication Sign 13">
            <a:extLst>
              <a:ext uri="{FF2B5EF4-FFF2-40B4-BE49-F238E27FC236}">
                <a16:creationId xmlns:a16="http://schemas.microsoft.com/office/drawing/2014/main" id="{D6320012-78ED-4938-8159-653E7A1CFD7B}"/>
              </a:ext>
            </a:extLst>
          </p:cNvPr>
          <p:cNvSpPr/>
          <p:nvPr/>
        </p:nvSpPr>
        <p:spPr>
          <a:xfrm>
            <a:off x="-92560" y="2875348"/>
            <a:ext cx="4750488" cy="1216786"/>
          </a:xfrm>
          <a:prstGeom prst="mathMultiply">
            <a:avLst/>
          </a:prstGeom>
          <a:solidFill>
            <a:schemeClr val="bg1"/>
          </a:solidFill>
          <a:ln>
            <a:solidFill>
              <a:schemeClr val="accent5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B73CC74-6D8F-42B5-B7DD-2A4D698F84BE}"/>
              </a:ext>
            </a:extLst>
          </p:cNvPr>
          <p:cNvSpPr txBox="1"/>
          <p:nvPr/>
        </p:nvSpPr>
        <p:spPr>
          <a:xfrm>
            <a:off x="1620020" y="3290693"/>
            <a:ext cx="249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Decide where the party will be and schedule it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E1BA87-FE2B-4212-9950-96A93A35E56C}"/>
              </a:ext>
            </a:extLst>
          </p:cNvPr>
          <p:cNvSpPr txBox="1"/>
          <p:nvPr/>
        </p:nvSpPr>
        <p:spPr>
          <a:xfrm>
            <a:off x="467191" y="2871873"/>
            <a:ext cx="2491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Invite your friends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D043EA8E-E04E-4024-8D3E-9B1509F0AEDA}"/>
              </a:ext>
            </a:extLst>
          </p:cNvPr>
          <p:cNvSpPr txBox="1"/>
          <p:nvPr/>
        </p:nvSpPr>
        <p:spPr>
          <a:xfrm>
            <a:off x="4657928" y="2898966"/>
            <a:ext cx="24914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Decide where the party will be and schedule it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224FAB0-527D-4828-BBA4-05A8728AAFDE}"/>
              </a:ext>
            </a:extLst>
          </p:cNvPr>
          <p:cNvSpPr txBox="1"/>
          <p:nvPr/>
        </p:nvSpPr>
        <p:spPr>
          <a:xfrm>
            <a:off x="6096000" y="3628012"/>
            <a:ext cx="24914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Invite your friends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DEB70F51-B2BD-45B1-9424-F7DF185EB24B}"/>
              </a:ext>
            </a:extLst>
          </p:cNvPr>
          <p:cNvSpPr txBox="1"/>
          <p:nvPr/>
        </p:nvSpPr>
        <p:spPr>
          <a:xfrm>
            <a:off x="417398" y="2945603"/>
            <a:ext cx="3657490" cy="1012718"/>
          </a:xfrm>
          <a:prstGeom prst="rect">
            <a:avLst/>
          </a:prstGeom>
          <a:noFill/>
          <a:ln>
            <a:solidFill>
              <a:schemeClr val="accent5"/>
            </a:solidFill>
          </a:ln>
        </p:spPr>
        <p:txBody>
          <a:bodyPr wrap="square" rtlCol="0">
            <a:spAutoFit/>
          </a:bodyPr>
          <a:lstStyle/>
          <a:p>
            <a:endParaRPr lang="en-US" dirty="0"/>
          </a:p>
        </p:txBody>
      </p:sp>
      <p:pic>
        <p:nvPicPr>
          <p:cNvPr id="13" name="Picture 2" descr="Curved Arrow Illustration - Twinkl">
            <a:extLst>
              <a:ext uri="{FF2B5EF4-FFF2-40B4-BE49-F238E27FC236}">
                <a16:creationId xmlns:a16="http://schemas.microsoft.com/office/drawing/2014/main" id="{D8DA5FB9-4EFE-4425-AA7A-8A30B75B56B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6604900" y="3086170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urved Arrow Illustration - Twinkl">
            <a:extLst>
              <a:ext uri="{FF2B5EF4-FFF2-40B4-BE49-F238E27FC236}">
                <a16:creationId xmlns:a16="http://schemas.microsoft.com/office/drawing/2014/main" id="{83C2930F-08F3-4BA1-927F-36B95EC30DC0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2009871" y="2960585"/>
            <a:ext cx="746581" cy="49137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74386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9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3BBE3F-1752-4918-968C-88E5C0E668C3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Some more examples!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B6BE194-CFAA-47FA-9BB6-0E808EC76219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Here are some more things you can try planning in your own house!</a:t>
            </a:r>
          </a:p>
          <a:p>
            <a:pPr lvl="1"/>
            <a:r>
              <a:rPr lang="en-US" dirty="0"/>
              <a:t>Making dinner with your parents (steps would be: choose a recipe, find out where they sell the ingredients, get the ingredients, cook!)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Baking cookies! (you would use the same steps as making dinner)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Getting a 100 on your test (steps would be: knowing what will be on the test, practicing the stuff on the test, knowing how to do everything very well, try your best, get a 100!)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64876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did we learn?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Planning makes complicated tasks </a:t>
            </a:r>
            <a:r>
              <a:rPr lang="en-US" dirty="0">
                <a:solidFill>
                  <a:srgbClr val="FF0000"/>
                </a:solidFill>
              </a:rPr>
              <a:t>easier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r>
              <a:rPr lang="en-US" dirty="0">
                <a:solidFill>
                  <a:srgbClr val="FF0000"/>
                </a:solidFill>
              </a:rPr>
              <a:t>Everyone</a:t>
            </a:r>
            <a:r>
              <a:rPr lang="en-US" dirty="0"/>
              <a:t> uses it!</a:t>
            </a:r>
          </a:p>
          <a:p>
            <a:endParaRPr lang="en-US" dirty="0"/>
          </a:p>
          <a:p>
            <a:r>
              <a:rPr lang="en-US" dirty="0"/>
              <a:t>Planning keeps you </a:t>
            </a:r>
            <a:r>
              <a:rPr lang="en-US" dirty="0">
                <a:solidFill>
                  <a:srgbClr val="FF0000"/>
                </a:solidFill>
              </a:rPr>
              <a:t>organized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>
              <a:solidFill>
                <a:srgbClr val="FF000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40096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1">
            <a:extLst>
              <a:ext uri="{FF2B5EF4-FFF2-40B4-BE49-F238E27FC236}">
                <a16:creationId xmlns:a16="http://schemas.microsoft.com/office/drawing/2014/main" id="{DF5FB5E6-842A-4445-9DEB-DFF630D7CF2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72085" y="4258733"/>
            <a:ext cx="11589952" cy="1253067"/>
          </a:xfrm>
        </p:spPr>
        <p:txBody>
          <a:bodyPr/>
          <a:lstStyle/>
          <a:p>
            <a:r>
              <a:rPr lang="en-US" dirty="0"/>
              <a:t>Thank you!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9AADE70-A261-4504-8C57-EFC6D509877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89681" y="951013"/>
            <a:ext cx="4412638" cy="33077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3086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4EDC814-D0E2-4187-A9F4-5B296C648675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What does it mean to plan?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99F73B-5570-462E-95C4-F5635F8D03E2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Planning is laying out what you are going to do, before you do it!</a:t>
            </a:r>
          </a:p>
          <a:p>
            <a:endParaRPr lang="en-US" dirty="0"/>
          </a:p>
          <a:p>
            <a:r>
              <a:rPr lang="en-US" dirty="0"/>
              <a:t>It’s very helpful with big, important tasks but it helps a lot with small ones too</a:t>
            </a:r>
          </a:p>
        </p:txBody>
      </p:sp>
      <p:pic>
        <p:nvPicPr>
          <p:cNvPr id="1026" name="Picture 2" descr="Plan a Memorable Birthday Party for Your Toddler - Blast Zone Blog">
            <a:extLst>
              <a:ext uri="{FF2B5EF4-FFF2-40B4-BE49-F238E27FC236}">
                <a16:creationId xmlns:a16="http://schemas.microsoft.com/office/drawing/2014/main" id="{3CE91291-E8C0-409A-B199-4F795A987E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75662" y="4098407"/>
            <a:ext cx="3986375" cy="24531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030581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Who uses Planning?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Everyone uses planning!</a:t>
            </a:r>
          </a:p>
          <a:p>
            <a:endParaRPr lang="en-US" dirty="0"/>
          </a:p>
          <a:p>
            <a:r>
              <a:rPr lang="en-US" dirty="0"/>
              <a:t>Your friends, your family, and you use it all the time!</a:t>
            </a:r>
          </a:p>
          <a:p>
            <a:endParaRPr lang="en-US" dirty="0"/>
          </a:p>
          <a:p>
            <a:r>
              <a:rPr lang="en-US" dirty="0"/>
              <a:t>Can you think of any times you use it?</a:t>
            </a:r>
          </a:p>
          <a:p>
            <a:pPr lvl="1"/>
            <a:r>
              <a:rPr lang="en-US" dirty="0"/>
              <a:t>The next slide has an example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pic>
        <p:nvPicPr>
          <p:cNvPr id="1026" name="Picture 2" descr="The Tanner Manor: Back to School Dinner">
            <a:extLst>
              <a:ext uri="{FF2B5EF4-FFF2-40B4-BE49-F238E27FC236}">
                <a16:creationId xmlns:a16="http://schemas.microsoft.com/office/drawing/2014/main" id="{D0CE8E6D-365F-4F33-B6C7-343BDB2FDF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5829" y="3914885"/>
            <a:ext cx="2966208" cy="19846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52887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How You Might Use 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You know that feeling when you’re at school and you really want to play Roblox or Minecraft with your friends BUT you have to finish your homework first? That’s planning!</a:t>
            </a:r>
          </a:p>
          <a:p>
            <a:pPr lvl="1"/>
            <a:r>
              <a:rPr lang="en-US" dirty="0"/>
              <a:t>You want to reach your goal, and you plan out what you need to do first.</a:t>
            </a:r>
          </a:p>
          <a:p>
            <a:r>
              <a:rPr lang="en-US" dirty="0"/>
              <a:t>In this situation, your goal is to play games with friends.</a:t>
            </a:r>
          </a:p>
          <a:p>
            <a:r>
              <a:rPr lang="en-US" dirty="0">
                <a:solidFill>
                  <a:srgbClr val="FF0000"/>
                </a:solidFill>
              </a:rPr>
              <a:t>First</a:t>
            </a:r>
            <a:r>
              <a:rPr lang="en-US" dirty="0"/>
              <a:t> you have to get home</a:t>
            </a:r>
          </a:p>
          <a:p>
            <a:r>
              <a:rPr lang="en-US" dirty="0">
                <a:solidFill>
                  <a:srgbClr val="FF0000"/>
                </a:solidFill>
              </a:rPr>
              <a:t>Next</a:t>
            </a:r>
            <a:r>
              <a:rPr lang="en-US" dirty="0"/>
              <a:t> you have to finish your homework</a:t>
            </a:r>
          </a:p>
          <a:p>
            <a:r>
              <a:rPr lang="en-US" dirty="0">
                <a:solidFill>
                  <a:srgbClr val="FF0000"/>
                </a:solidFill>
              </a:rPr>
              <a:t>Then</a:t>
            </a:r>
            <a:r>
              <a:rPr lang="en-US" dirty="0"/>
              <a:t> you reach your goal!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4098" name="Picture 2" descr="Amazon.com: 2020 HP 15 15.6&quot; HD Touchscreen Premium Laptop - 10th Gen Intel  Core i5-1035G1, 16GB DDR4, 512GB SSD, USB Type-C, HDMI, Windows 10 - Silver  W: Computers &amp; Accessories">
            <a:extLst>
              <a:ext uri="{FF2B5EF4-FFF2-40B4-BE49-F238E27FC236}">
                <a16:creationId xmlns:a16="http://schemas.microsoft.com/office/drawing/2014/main" id="{FEAC0463-00EC-48F3-82AC-E44EF0A9CB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4025" y="5099448"/>
            <a:ext cx="2847975" cy="1600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48969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How Your Parents Use Planning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You might not notice, but your parents are super busy!</a:t>
            </a:r>
          </a:p>
          <a:p>
            <a:endParaRPr lang="en-US" dirty="0"/>
          </a:p>
          <a:p>
            <a:r>
              <a:rPr lang="en-US" dirty="0"/>
              <a:t>Planning helps adults organize their week, so they don’t fall behind or forget about anything.</a:t>
            </a:r>
          </a:p>
          <a:p>
            <a:endParaRPr lang="en-US" dirty="0"/>
          </a:p>
          <a:p>
            <a:r>
              <a:rPr lang="en-US" dirty="0"/>
              <a:t>They might plan to drop you off at sports practice or dance and then pick up groceries!</a:t>
            </a:r>
          </a:p>
        </p:txBody>
      </p:sp>
    </p:spTree>
    <p:extLst>
      <p:ext uri="{BB962C8B-B14F-4D97-AF65-F5344CB8AC3E}">
        <p14:creationId xmlns:p14="http://schemas.microsoft.com/office/powerpoint/2010/main" val="35045736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Why is planning so important?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Planning things out </a:t>
            </a:r>
            <a:r>
              <a:rPr lang="en-US" dirty="0">
                <a:solidFill>
                  <a:srgbClr val="FF0000"/>
                </a:solidFill>
              </a:rPr>
              <a:t>saves</a:t>
            </a:r>
            <a:r>
              <a:rPr lang="en-US" dirty="0"/>
              <a:t> so much </a:t>
            </a:r>
            <a:r>
              <a:rPr lang="en-US" dirty="0">
                <a:solidFill>
                  <a:srgbClr val="FF0000"/>
                </a:solidFill>
              </a:rPr>
              <a:t>time</a:t>
            </a:r>
            <a:r>
              <a:rPr lang="en-US" dirty="0"/>
              <a:t>!</a:t>
            </a:r>
          </a:p>
          <a:p>
            <a:endParaRPr lang="en-US" dirty="0"/>
          </a:p>
          <a:p>
            <a:r>
              <a:rPr lang="en-US" dirty="0"/>
              <a:t>If you try to do everything without planning, you’ll run into problems. </a:t>
            </a:r>
          </a:p>
          <a:p>
            <a:endParaRPr lang="en-US" dirty="0"/>
          </a:p>
          <a:p>
            <a:r>
              <a:rPr lang="en-US" dirty="0"/>
              <a:t>Think about this: What if </a:t>
            </a:r>
            <a:r>
              <a:rPr lang="en-US" dirty="0">
                <a:solidFill>
                  <a:srgbClr val="FF0000"/>
                </a:solidFill>
              </a:rPr>
              <a:t>nobody</a:t>
            </a:r>
            <a:r>
              <a:rPr lang="en-US" dirty="0"/>
              <a:t> planned out when you would do your homework?</a:t>
            </a:r>
          </a:p>
          <a:p>
            <a:endParaRPr lang="en-US" dirty="0"/>
          </a:p>
          <a:p>
            <a:r>
              <a:rPr lang="en-US" dirty="0"/>
              <a:t>Would it get done? (Hint: Probably not!)</a:t>
            </a:r>
          </a:p>
        </p:txBody>
      </p:sp>
    </p:spTree>
    <p:extLst>
      <p:ext uri="{BB962C8B-B14F-4D97-AF65-F5344CB8AC3E}">
        <p14:creationId xmlns:p14="http://schemas.microsoft.com/office/powerpoint/2010/main" val="21480300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Waterfall Method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What is the Waterfall Method?</a:t>
            </a:r>
          </a:p>
          <a:p>
            <a:endParaRPr lang="en-US" dirty="0"/>
          </a:p>
          <a:p>
            <a:r>
              <a:rPr lang="en-US" dirty="0"/>
              <a:t>It’s a </a:t>
            </a:r>
            <a:r>
              <a:rPr lang="en-US" dirty="0">
                <a:solidFill>
                  <a:srgbClr val="FF0000"/>
                </a:solidFill>
              </a:rPr>
              <a:t>type</a:t>
            </a:r>
            <a:r>
              <a:rPr lang="en-US" dirty="0"/>
              <a:t> of planning that is used for </a:t>
            </a:r>
            <a:r>
              <a:rPr lang="en-US" dirty="0">
                <a:solidFill>
                  <a:srgbClr val="FF0000"/>
                </a:solidFill>
              </a:rPr>
              <a:t>simple</a:t>
            </a:r>
            <a:r>
              <a:rPr lang="en-US" dirty="0"/>
              <a:t> tasks.</a:t>
            </a:r>
          </a:p>
          <a:p>
            <a:endParaRPr lang="en-US" dirty="0"/>
          </a:p>
          <a:p>
            <a:r>
              <a:rPr lang="en-US" dirty="0"/>
              <a:t>It got its name because it has steps that flow down like a waterfall!</a:t>
            </a:r>
          </a:p>
        </p:txBody>
      </p:sp>
      <p:pic>
        <p:nvPicPr>
          <p:cNvPr id="2054" name="Picture 6" descr="Free Waterfall Cliparts, Download Free Clip Art, Free Clip Art on Clipart  Library">
            <a:extLst>
              <a:ext uri="{FF2B5EF4-FFF2-40B4-BE49-F238E27FC236}">
                <a16:creationId xmlns:a16="http://schemas.microsoft.com/office/drawing/2014/main" id="{2AD7F266-3355-40E6-A609-061603BCE5D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90287" y="4710601"/>
            <a:ext cx="2571750" cy="1781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1166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How Can You Use it?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/>
              <a:t>Let’s use an example: Going to school in the morning</a:t>
            </a:r>
          </a:p>
          <a:p>
            <a:r>
              <a:rPr lang="en-US" dirty="0"/>
              <a:t>What are the steps?</a:t>
            </a:r>
          </a:p>
          <a:p>
            <a:r>
              <a:rPr lang="en-US" dirty="0"/>
              <a:t>Step 1: Wake up</a:t>
            </a:r>
          </a:p>
          <a:p>
            <a:r>
              <a:rPr lang="en-US" dirty="0"/>
              <a:t>Step 2: Get dressed</a:t>
            </a:r>
          </a:p>
          <a:p>
            <a:r>
              <a:rPr lang="en-US" dirty="0"/>
              <a:t>Step 3: Eat breakfast</a:t>
            </a:r>
          </a:p>
          <a:p>
            <a:r>
              <a:rPr lang="en-US" dirty="0"/>
              <a:t>Step 4: Get on the bus</a:t>
            </a:r>
          </a:p>
          <a:p>
            <a:r>
              <a:rPr lang="en-US" dirty="0"/>
              <a:t>These are the steps, now let’s make it look like a waterfall</a:t>
            </a:r>
          </a:p>
        </p:txBody>
      </p:sp>
    </p:spTree>
    <p:extLst>
      <p:ext uri="{BB962C8B-B14F-4D97-AF65-F5344CB8AC3E}">
        <p14:creationId xmlns:p14="http://schemas.microsoft.com/office/powerpoint/2010/main" val="4254115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F58A0D-BD40-4D7B-814D-8C06A664B1CD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/>
              <a:t>The Waterfall Method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176C34-511F-4FF6-B71D-76909E5CB151}"/>
              </a:ext>
            </a:extLst>
          </p:cNvPr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In this order you can easily see which step is first!</a:t>
            </a:r>
          </a:p>
          <a:p>
            <a:pPr marL="0" indent="0">
              <a:buNone/>
            </a:pPr>
            <a:r>
              <a:rPr lang="en-US" dirty="0"/>
              <a:t>This makes sense, because you can’t get dressed without waking up first.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F27937C4-AD0E-43B2-8D9E-D949DC39FA43}"/>
              </a:ext>
            </a:extLst>
          </p:cNvPr>
          <p:cNvSpPr txBox="1"/>
          <p:nvPr/>
        </p:nvSpPr>
        <p:spPr>
          <a:xfrm>
            <a:off x="272085" y="3588099"/>
            <a:ext cx="1616765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Wake up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803FA78-4BBB-4C7A-A7A1-38ADC9B0D9ED}"/>
              </a:ext>
            </a:extLst>
          </p:cNvPr>
          <p:cNvSpPr txBox="1"/>
          <p:nvPr/>
        </p:nvSpPr>
        <p:spPr>
          <a:xfrm>
            <a:off x="4012512" y="4785005"/>
            <a:ext cx="2123662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Eat Breakfast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868DA35-9BFF-4EE1-A57E-63BB16893477}"/>
              </a:ext>
            </a:extLst>
          </p:cNvPr>
          <p:cNvSpPr txBox="1"/>
          <p:nvPr/>
        </p:nvSpPr>
        <p:spPr>
          <a:xfrm>
            <a:off x="1888850" y="4199654"/>
            <a:ext cx="2123662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Get Dressed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14491ED8-1090-4514-B4A0-D593A816384A}"/>
              </a:ext>
            </a:extLst>
          </p:cNvPr>
          <p:cNvSpPr txBox="1"/>
          <p:nvPr/>
        </p:nvSpPr>
        <p:spPr>
          <a:xfrm>
            <a:off x="6136174" y="5370356"/>
            <a:ext cx="2339009" cy="461665"/>
          </a:xfrm>
          <a:prstGeom prst="rect">
            <a:avLst/>
          </a:prstGeom>
          <a:noFill/>
          <a:ln>
            <a:solidFill>
              <a:schemeClr val="accent3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Get on the bus</a:t>
            </a:r>
          </a:p>
        </p:txBody>
      </p:sp>
      <p:pic>
        <p:nvPicPr>
          <p:cNvPr id="2050" name="Picture 2" descr="Curved Arrow Illustration - Twinkl">
            <a:extLst>
              <a:ext uri="{FF2B5EF4-FFF2-40B4-BE49-F238E27FC236}">
                <a16:creationId xmlns:a16="http://schemas.microsoft.com/office/drawing/2014/main" id="{17054865-17CF-49FA-80A3-426D394EEFEE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1655783" y="3598321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Curved Arrow Illustration - Twinkl">
            <a:extLst>
              <a:ext uri="{FF2B5EF4-FFF2-40B4-BE49-F238E27FC236}">
                <a16:creationId xmlns:a16="http://schemas.microsoft.com/office/drawing/2014/main" id="{F406E73A-1AF3-4C55-A2E2-3299BE6695F5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3774054" y="4198816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urved Arrow Illustration - Twinkl">
            <a:extLst>
              <a:ext uri="{FF2B5EF4-FFF2-40B4-BE49-F238E27FC236}">
                <a16:creationId xmlns:a16="http://schemas.microsoft.com/office/drawing/2014/main" id="{B38342DA-9E07-4715-8B7B-36C53932F37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20227" b="-13654"/>
          <a:stretch/>
        </p:blipFill>
        <p:spPr bwMode="auto">
          <a:xfrm flipV="1">
            <a:off x="5892325" y="4785005"/>
            <a:ext cx="929174" cy="611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8400081"/>
      </p:ext>
    </p:extLst>
  </p:cSld>
  <p:clrMapOvr>
    <a:masterClrMapping/>
  </p:clrMapOvr>
</p:sld>
</file>

<file path=ppt/theme/theme1.xml><?xml version="1.0" encoding="utf-8"?>
<a:theme xmlns:a="http://schemas.openxmlformats.org/drawingml/2006/main" name="RIT">
  <a:themeElements>
    <a:clrScheme name="RIT">
      <a:dk1>
        <a:srgbClr val="000000"/>
      </a:dk1>
      <a:lt1>
        <a:srgbClr val="FFFFFF"/>
      </a:lt1>
      <a:dk2>
        <a:srgbClr val="E36102"/>
      </a:dk2>
      <a:lt2>
        <a:srgbClr val="EEEEEE"/>
      </a:lt2>
      <a:accent1>
        <a:srgbClr val="83BD00"/>
      </a:accent1>
      <a:accent2>
        <a:srgbClr val="C3D600"/>
      </a:accent2>
      <a:accent3>
        <a:srgbClr val="009CBD"/>
      </a:accent3>
      <a:accent4>
        <a:srgbClr val="7D55C7"/>
      </a:accent4>
      <a:accent5>
        <a:srgbClr val="DA281C"/>
      </a:accent5>
      <a:accent6>
        <a:srgbClr val="F6BE00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RIT PPT template 4" id="{78D9C2E5-FD18-AC4F-A712-8A140E8FE595}" vid="{289A2507-138B-444C-A244-4B0961E48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840</Words>
  <Application>Microsoft Office PowerPoint</Application>
  <PresentationFormat>Widescreen</PresentationFormat>
  <Paragraphs>124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3" baseType="lpstr">
      <vt:lpstr>MS Gothic</vt:lpstr>
      <vt:lpstr>Arial</vt:lpstr>
      <vt:lpstr>Georgia</vt:lpstr>
      <vt:lpstr>System Font Regular</vt:lpstr>
      <vt:lpstr>Wingdings</vt:lpstr>
      <vt:lpstr>RIT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Alexandros Geronikos (RIT Student)</dc:creator>
  <cp:lastModifiedBy>Alexandros Geronikos (RIT Student)</cp:lastModifiedBy>
  <cp:revision>44</cp:revision>
  <dcterms:created xsi:type="dcterms:W3CDTF">2020-09-04T13:34:25Z</dcterms:created>
  <dcterms:modified xsi:type="dcterms:W3CDTF">2021-03-30T23:47:34Z</dcterms:modified>
</cp:coreProperties>
</file>