
<file path=[Content_Types].xml><?xml version="1.0" encoding="utf-8"?>
<Types xmlns="http://schemas.openxmlformats.org/package/2006/content-types">
  <Default Extension="png" ContentType="image/png"/>
  <Default Extension="emf" ContentType="image/x-emf"/>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1"/>
  </p:sldMasterIdLst>
  <p:notesMasterIdLst>
    <p:notesMasterId r:id="rId20"/>
  </p:notesMasterIdLst>
  <p:handoutMasterIdLst>
    <p:handoutMasterId r:id="rId21"/>
  </p:handoutMasterIdLst>
  <p:sldIdLst>
    <p:sldId id="278" r:id="rId2"/>
    <p:sldId id="268" r:id="rId3"/>
    <p:sldId id="286" r:id="rId4"/>
    <p:sldId id="280" r:id="rId5"/>
    <p:sldId id="287" r:id="rId6"/>
    <p:sldId id="291" r:id="rId7"/>
    <p:sldId id="288" r:id="rId8"/>
    <p:sldId id="302" r:id="rId9"/>
    <p:sldId id="303" r:id="rId10"/>
    <p:sldId id="300" r:id="rId11"/>
    <p:sldId id="301" r:id="rId12"/>
    <p:sldId id="304" r:id="rId13"/>
    <p:sldId id="289" r:id="rId14"/>
    <p:sldId id="292" r:id="rId15"/>
    <p:sldId id="305" r:id="rId16"/>
    <p:sldId id="290" r:id="rId17"/>
    <p:sldId id="295" r:id="rId18"/>
    <p:sldId id="282" r:id="rId19"/>
  </p:sldIdLst>
  <p:sldSz cx="12192000" cy="6858000"/>
  <p:notesSz cx="6858000" cy="9144000"/>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C0E3563-C2AF-044A-8D9B-13463D2643B3}">
          <p14:sldIdLst>
            <p14:sldId id="278"/>
            <p14:sldId id="268"/>
            <p14:sldId id="286"/>
            <p14:sldId id="280"/>
            <p14:sldId id="287"/>
            <p14:sldId id="291"/>
            <p14:sldId id="288"/>
            <p14:sldId id="302"/>
            <p14:sldId id="303"/>
            <p14:sldId id="300"/>
            <p14:sldId id="301"/>
            <p14:sldId id="304"/>
            <p14:sldId id="289"/>
            <p14:sldId id="292"/>
            <p14:sldId id="305"/>
            <p14:sldId id="290"/>
            <p14:sldId id="295"/>
            <p14:sldId id="28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anie Bauschard" initials="SB" lastIdx="4" clrIdx="0">
    <p:extLst>
      <p:ext uri="{19B8F6BF-5375-455C-9EA6-DF929625EA0E}">
        <p15:presenceInfo xmlns:p15="http://schemas.microsoft.com/office/powerpoint/2012/main" userId="S-1-5-21-1060284298-1450960922-725345543-2367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6618"/>
    <a:srgbClr val="EF6F2A"/>
    <a:srgbClr val="1A797B"/>
    <a:srgbClr val="D95E00"/>
    <a:srgbClr val="68696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8" autoAdjust="0"/>
    <p:restoredTop sz="73596" autoAdjust="0"/>
  </p:normalViewPr>
  <p:slideViewPr>
    <p:cSldViewPr snapToGrid="0" snapToObjects="1">
      <p:cViewPr varScale="1">
        <p:scale>
          <a:sx n="49" d="100"/>
          <a:sy n="49" d="100"/>
        </p:scale>
        <p:origin x="62" y="67"/>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37" d="100"/>
          <a:sy n="137" d="100"/>
        </p:scale>
        <p:origin x="3536"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9333BD0-7962-B04A-8E72-AD5168F631E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36B94C6-1659-0D42-8942-DAD6793A09D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F9C6931-D0F6-AB40-9D7F-95567148A5C2}" type="datetimeFigureOut">
              <a:rPr lang="en-US" smtClean="0"/>
              <a:t>7/5/2020</a:t>
            </a:fld>
            <a:endParaRPr lang="en-US"/>
          </a:p>
        </p:txBody>
      </p:sp>
      <p:sp>
        <p:nvSpPr>
          <p:cNvPr id="4" name="Footer Placeholder 3">
            <a:extLst>
              <a:ext uri="{FF2B5EF4-FFF2-40B4-BE49-F238E27FC236}">
                <a16:creationId xmlns:a16="http://schemas.microsoft.com/office/drawing/2014/main" id="{8BE64BEA-E2E4-BF48-8CF7-45787CAA5A0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939BBDE-4EF8-F14C-8AE0-73BF9B0C336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1F64436-003E-284C-9347-5BCE37456516}" type="slidenum">
              <a:rPr lang="en-US" smtClean="0"/>
              <a:t>‹#›</a:t>
            </a:fld>
            <a:endParaRPr lang="en-US"/>
          </a:p>
        </p:txBody>
      </p:sp>
    </p:spTree>
    <p:extLst>
      <p:ext uri="{BB962C8B-B14F-4D97-AF65-F5344CB8AC3E}">
        <p14:creationId xmlns:p14="http://schemas.microsoft.com/office/powerpoint/2010/main" val="23733386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6C18F2-6801-5147-A332-A6E1C7D69D18}" type="datetimeFigureOut">
              <a:rPr lang="en-US" smtClean="0"/>
              <a:t>7/5/2020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DCF60EF-C37D-4D44-90AD-6140AB570E45}" type="slidenum">
              <a:rPr lang="en-US" smtClean="0"/>
              <a:t>‹#›</a:t>
            </a:fld>
            <a:endParaRPr lang="en-US"/>
          </a:p>
        </p:txBody>
      </p:sp>
    </p:spTree>
    <p:extLst>
      <p:ext uri="{BB962C8B-B14F-4D97-AF65-F5344CB8AC3E}">
        <p14:creationId xmlns:p14="http://schemas.microsoft.com/office/powerpoint/2010/main" val="1818248317"/>
      </p:ext>
    </p:extLst>
  </p:cSld>
  <p:clrMap bg1="lt1" tx1="dk1" bg2="lt2" tx2="dk2" accent1="accent1" accent2="accent2" accent3="accent3" accent4="accent4" accent5="accent5" accent6="accent6" hlink="hlink" folHlink="folHlink"/>
  <p:notesStyle>
    <a:lvl1pPr marL="0" algn="l" defTabSz="609585" rtl="0" eaLnBrk="1" latinLnBrk="0" hangingPunct="1">
      <a:defRPr sz="1600" kern="1200">
        <a:solidFill>
          <a:schemeClr val="tx1"/>
        </a:solidFill>
        <a:latin typeface="+mn-lt"/>
        <a:ea typeface="+mn-ea"/>
        <a:cs typeface="+mn-cs"/>
      </a:defRPr>
    </a:lvl1pPr>
    <a:lvl2pPr marL="609585" algn="l" defTabSz="609585" rtl="0" eaLnBrk="1" latinLnBrk="0" hangingPunct="1">
      <a:defRPr sz="1600" kern="1200">
        <a:solidFill>
          <a:schemeClr val="tx1"/>
        </a:solidFill>
        <a:latin typeface="+mn-lt"/>
        <a:ea typeface="+mn-ea"/>
        <a:cs typeface="+mn-cs"/>
      </a:defRPr>
    </a:lvl2pPr>
    <a:lvl3pPr marL="1219170" algn="l" defTabSz="609585" rtl="0" eaLnBrk="1" latinLnBrk="0" hangingPunct="1">
      <a:defRPr sz="1600" kern="1200">
        <a:solidFill>
          <a:schemeClr val="tx1"/>
        </a:solidFill>
        <a:latin typeface="+mn-lt"/>
        <a:ea typeface="+mn-ea"/>
        <a:cs typeface="+mn-cs"/>
      </a:defRPr>
    </a:lvl3pPr>
    <a:lvl4pPr marL="1828754" algn="l" defTabSz="609585" rtl="0" eaLnBrk="1" latinLnBrk="0" hangingPunct="1">
      <a:defRPr sz="1600" kern="1200">
        <a:solidFill>
          <a:schemeClr val="tx1"/>
        </a:solidFill>
        <a:latin typeface="+mn-lt"/>
        <a:ea typeface="+mn-ea"/>
        <a:cs typeface="+mn-cs"/>
      </a:defRPr>
    </a:lvl4pPr>
    <a:lvl5pPr marL="2438339" algn="l" defTabSz="609585" rtl="0" eaLnBrk="1" latinLnBrk="0" hangingPunct="1">
      <a:defRPr sz="1600" kern="1200">
        <a:solidFill>
          <a:schemeClr val="tx1"/>
        </a:solidFill>
        <a:latin typeface="+mn-lt"/>
        <a:ea typeface="+mn-ea"/>
        <a:cs typeface="+mn-cs"/>
      </a:defRPr>
    </a:lvl5pPr>
    <a:lvl6pPr marL="3047924" algn="l" defTabSz="609585" rtl="0" eaLnBrk="1" latinLnBrk="0" hangingPunct="1">
      <a:defRPr sz="1600" kern="1200">
        <a:solidFill>
          <a:schemeClr val="tx1"/>
        </a:solidFill>
        <a:latin typeface="+mn-lt"/>
        <a:ea typeface="+mn-ea"/>
        <a:cs typeface="+mn-cs"/>
      </a:defRPr>
    </a:lvl6pPr>
    <a:lvl7pPr marL="3657509" algn="l" defTabSz="609585" rtl="0" eaLnBrk="1" latinLnBrk="0" hangingPunct="1">
      <a:defRPr sz="1600" kern="1200">
        <a:solidFill>
          <a:schemeClr val="tx1"/>
        </a:solidFill>
        <a:latin typeface="+mn-lt"/>
        <a:ea typeface="+mn-ea"/>
        <a:cs typeface="+mn-cs"/>
      </a:defRPr>
    </a:lvl7pPr>
    <a:lvl8pPr marL="4267093" algn="l" defTabSz="609585" rtl="0" eaLnBrk="1" latinLnBrk="0" hangingPunct="1">
      <a:defRPr sz="1600" kern="1200">
        <a:solidFill>
          <a:schemeClr val="tx1"/>
        </a:solidFill>
        <a:latin typeface="+mn-lt"/>
        <a:ea typeface="+mn-ea"/>
        <a:cs typeface="+mn-cs"/>
      </a:defRPr>
    </a:lvl8pPr>
    <a:lvl9pPr marL="4876678" algn="l" defTabSz="60958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rit.edu/starfish"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effectLst/>
                <a:latin typeface="+mn-lt"/>
                <a:ea typeface="+mn-ea"/>
                <a:cs typeface="+mn-cs"/>
              </a:rPr>
              <a:t>This presentation is meant to be an introduction of Starfish to get instructors started. More in depth information and details can be found on the Starfish site </a:t>
            </a:r>
            <a:r>
              <a:rPr lang="en-US" sz="1600" u="sng" kern="1200" dirty="0" smtClean="0">
                <a:solidFill>
                  <a:schemeClr val="tx1"/>
                </a:solidFill>
                <a:effectLst/>
                <a:latin typeface="+mn-lt"/>
                <a:ea typeface="+mn-ea"/>
                <a:cs typeface="+mn-cs"/>
                <a:hlinkClick r:id="rId3"/>
              </a:rPr>
              <a:t>www.rit.edu/starfish</a:t>
            </a:r>
            <a:endParaRPr lang="en-US" sz="16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DCF60EF-C37D-4D44-90AD-6140AB570E45}" type="slidenum">
              <a:rPr lang="en-US" smtClean="0"/>
              <a:t>1</a:t>
            </a:fld>
            <a:endParaRPr lang="en-US"/>
          </a:p>
        </p:txBody>
      </p:sp>
    </p:spTree>
    <p:extLst>
      <p:ext uri="{BB962C8B-B14F-4D97-AF65-F5344CB8AC3E}">
        <p14:creationId xmlns:p14="http://schemas.microsoft.com/office/powerpoint/2010/main" val="9380871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effectLst/>
                <a:latin typeface="+mn-lt"/>
                <a:ea typeface="+mn-ea"/>
                <a:cs typeface="+mn-cs"/>
              </a:rPr>
              <a:t>Alerts can be sent throughout the entire semester by using the “Raise Flag” functionality. This allows you to send alerts to students outside of the academic progress reports if a concern pops up. You can find instructions on how to “Raise a Flag” on our website or by clicking the link here.</a:t>
            </a:r>
          </a:p>
          <a:p>
            <a:endParaRPr lang="en-US" dirty="0"/>
          </a:p>
        </p:txBody>
      </p:sp>
      <p:sp>
        <p:nvSpPr>
          <p:cNvPr id="4" name="Slide Number Placeholder 3"/>
          <p:cNvSpPr>
            <a:spLocks noGrp="1"/>
          </p:cNvSpPr>
          <p:nvPr>
            <p:ph type="sldNum" sz="quarter" idx="10"/>
          </p:nvPr>
        </p:nvSpPr>
        <p:spPr/>
        <p:txBody>
          <a:bodyPr/>
          <a:lstStyle/>
          <a:p>
            <a:fld id="{8DCF60EF-C37D-4D44-90AD-6140AB570E45}" type="slidenum">
              <a:rPr lang="en-US" smtClean="0"/>
              <a:t>10</a:t>
            </a:fld>
            <a:endParaRPr lang="en-US"/>
          </a:p>
        </p:txBody>
      </p:sp>
    </p:spTree>
    <p:extLst>
      <p:ext uri="{BB962C8B-B14F-4D97-AF65-F5344CB8AC3E}">
        <p14:creationId xmlns:p14="http://schemas.microsoft.com/office/powerpoint/2010/main" val="2430714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effectLst/>
                <a:latin typeface="+mn-lt"/>
                <a:ea typeface="+mn-ea"/>
                <a:cs typeface="+mn-cs"/>
              </a:rPr>
              <a:t>As mentioned, alerts can be cleared when the student has addressed your concern. It is important to note that you can add comments when you clear a flag, this is called “closing the loop”.</a:t>
            </a:r>
            <a:r>
              <a:rPr lang="en-US" sz="1600" kern="1200" baseline="0" dirty="0" smtClean="0">
                <a:solidFill>
                  <a:schemeClr val="tx1"/>
                </a:solidFill>
                <a:effectLst/>
                <a:latin typeface="+mn-lt"/>
                <a:ea typeface="+mn-ea"/>
                <a:cs typeface="+mn-cs"/>
              </a:rPr>
              <a:t>  T</a:t>
            </a:r>
            <a:r>
              <a:rPr lang="en-US" sz="1600" kern="1200" dirty="0" smtClean="0">
                <a:solidFill>
                  <a:schemeClr val="tx1"/>
                </a:solidFill>
                <a:effectLst/>
                <a:latin typeface="+mn-lt"/>
                <a:ea typeface="+mn-ea"/>
                <a:cs typeface="+mn-cs"/>
              </a:rPr>
              <a:t>he advisor</a:t>
            </a:r>
            <a:r>
              <a:rPr lang="en-US" sz="1600" kern="1200" baseline="0" dirty="0" smtClean="0">
                <a:solidFill>
                  <a:schemeClr val="tx1"/>
                </a:solidFill>
                <a:effectLst/>
                <a:latin typeface="+mn-lt"/>
                <a:ea typeface="+mn-ea"/>
                <a:cs typeface="+mn-cs"/>
              </a:rPr>
              <a:t> will be notified that you cleared the alert and they will see any comments you added.</a:t>
            </a:r>
            <a:r>
              <a:rPr lang="en-US" sz="1600" kern="1200" dirty="0" smtClean="0">
                <a:solidFill>
                  <a:schemeClr val="tx1"/>
                </a:solidFill>
                <a:effectLst/>
                <a:latin typeface="+mn-lt"/>
                <a:ea typeface="+mn-ea"/>
                <a:cs typeface="+mn-cs"/>
              </a:rPr>
              <a:t> While those comments are saved in the system for the support network to see they are NOT emailed to or visible to the student.</a:t>
            </a:r>
          </a:p>
          <a:p>
            <a:endParaRPr lang="en-US" dirty="0"/>
          </a:p>
        </p:txBody>
      </p:sp>
      <p:sp>
        <p:nvSpPr>
          <p:cNvPr id="4" name="Slide Number Placeholder 3"/>
          <p:cNvSpPr>
            <a:spLocks noGrp="1"/>
          </p:cNvSpPr>
          <p:nvPr>
            <p:ph type="sldNum" sz="quarter" idx="10"/>
          </p:nvPr>
        </p:nvSpPr>
        <p:spPr/>
        <p:txBody>
          <a:bodyPr/>
          <a:lstStyle/>
          <a:p>
            <a:fld id="{8DCF60EF-C37D-4D44-90AD-6140AB570E45}" type="slidenum">
              <a:rPr lang="en-US" smtClean="0"/>
              <a:t>11</a:t>
            </a:fld>
            <a:endParaRPr lang="en-US"/>
          </a:p>
        </p:txBody>
      </p:sp>
    </p:spTree>
    <p:extLst>
      <p:ext uri="{BB962C8B-B14F-4D97-AF65-F5344CB8AC3E}">
        <p14:creationId xmlns:p14="http://schemas.microsoft.com/office/powerpoint/2010/main" val="8662637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effectLst/>
                <a:latin typeface="+mn-lt"/>
                <a:ea typeface="+mn-ea"/>
                <a:cs typeface="+mn-cs"/>
              </a:rPr>
              <a:t>Please watch this video for more information and instructions on how to clear a flag.</a:t>
            </a:r>
          </a:p>
          <a:p>
            <a:endParaRPr lang="en-US" dirty="0"/>
          </a:p>
        </p:txBody>
      </p:sp>
      <p:sp>
        <p:nvSpPr>
          <p:cNvPr id="4" name="Slide Number Placeholder 3"/>
          <p:cNvSpPr>
            <a:spLocks noGrp="1"/>
          </p:cNvSpPr>
          <p:nvPr>
            <p:ph type="sldNum" sz="quarter" idx="10"/>
          </p:nvPr>
        </p:nvSpPr>
        <p:spPr/>
        <p:txBody>
          <a:bodyPr/>
          <a:lstStyle/>
          <a:p>
            <a:fld id="{8DCF60EF-C37D-4D44-90AD-6140AB570E45}" type="slidenum">
              <a:rPr lang="en-US" smtClean="0"/>
              <a:t>12</a:t>
            </a:fld>
            <a:endParaRPr lang="en-US"/>
          </a:p>
        </p:txBody>
      </p:sp>
    </p:spTree>
    <p:extLst>
      <p:ext uri="{BB962C8B-B14F-4D97-AF65-F5344CB8AC3E}">
        <p14:creationId xmlns:p14="http://schemas.microsoft.com/office/powerpoint/2010/main" val="17142639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CF60EF-C37D-4D44-90AD-6140AB570E45}" type="slidenum">
              <a:rPr lang="en-US" smtClean="0"/>
              <a:t>13</a:t>
            </a:fld>
            <a:endParaRPr lang="en-US"/>
          </a:p>
        </p:txBody>
      </p:sp>
    </p:spTree>
    <p:extLst>
      <p:ext uri="{BB962C8B-B14F-4D97-AF65-F5344CB8AC3E}">
        <p14:creationId xmlns:p14="http://schemas.microsoft.com/office/powerpoint/2010/main" val="2046606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smtClean="0">
                <a:solidFill>
                  <a:schemeClr val="tx1"/>
                </a:solidFill>
                <a:effectLst/>
                <a:latin typeface="+mn-lt"/>
                <a:ea typeface="+mn-ea"/>
                <a:cs typeface="+mn-cs"/>
              </a:rPr>
              <a:t>With communication being a goal of the Starfish system, it is important that alerts are sent to students when you are concerned they are at-risk for failing the course. Although the student may be aware of their standing in your course and your concerns, raising the alert makes the academic advisor and support network aware of your concern as well.</a:t>
            </a:r>
          </a:p>
          <a:p>
            <a:endParaRPr lang="en-US" sz="1600" kern="1200" dirty="0" smtClean="0">
              <a:solidFill>
                <a:schemeClr val="tx1"/>
              </a:solidFill>
              <a:effectLst/>
              <a:latin typeface="+mn-lt"/>
              <a:ea typeface="+mn-ea"/>
              <a:cs typeface="+mn-cs"/>
            </a:endParaRPr>
          </a:p>
          <a:p>
            <a:r>
              <a:rPr lang="en-US" sz="1600" kern="1200" dirty="0" smtClean="0">
                <a:solidFill>
                  <a:schemeClr val="tx1"/>
                </a:solidFill>
                <a:effectLst/>
                <a:latin typeface="+mn-lt"/>
                <a:ea typeface="+mn-ea"/>
                <a:cs typeface="+mn-cs"/>
              </a:rPr>
              <a:t>A couple key reminders for when you are using Starfish:</a:t>
            </a:r>
          </a:p>
          <a:p>
            <a:pPr marL="285750" lvl="0" indent="-285750">
              <a:buFont typeface="Arial" panose="020B0604020202020204" pitchFamily="34" charset="0"/>
              <a:buChar char="•"/>
            </a:pPr>
            <a:r>
              <a:rPr lang="en-US" sz="1600" kern="1200" dirty="0" smtClean="0">
                <a:solidFill>
                  <a:schemeClr val="tx1"/>
                </a:solidFill>
                <a:effectLst/>
                <a:latin typeface="+mn-lt"/>
                <a:ea typeface="+mn-ea"/>
                <a:cs typeface="+mn-cs"/>
              </a:rPr>
              <a:t>Review and submit both Academic Progress Reports even if you don’t have any concerns at the time</a:t>
            </a:r>
          </a:p>
          <a:p>
            <a:pPr marL="285750" lvl="0" indent="-285750">
              <a:buFont typeface="Arial" panose="020B0604020202020204" pitchFamily="34" charset="0"/>
              <a:buChar char="•"/>
            </a:pPr>
            <a:r>
              <a:rPr lang="en-US" sz="1600" kern="1200" dirty="0" smtClean="0">
                <a:solidFill>
                  <a:schemeClr val="tx1"/>
                </a:solidFill>
                <a:effectLst/>
                <a:latin typeface="+mn-lt"/>
                <a:ea typeface="+mn-ea"/>
                <a:cs typeface="+mn-cs"/>
              </a:rPr>
              <a:t>Add comments to the alerts so the student and the advisors understand your concern</a:t>
            </a:r>
          </a:p>
          <a:p>
            <a:pPr marL="285750" lvl="0" indent="-285750">
              <a:buFont typeface="Arial" panose="020B0604020202020204" pitchFamily="34" charset="0"/>
              <a:buChar char="•"/>
            </a:pPr>
            <a:r>
              <a:rPr lang="en-US" sz="1600" kern="1200" dirty="0" smtClean="0">
                <a:solidFill>
                  <a:schemeClr val="tx1"/>
                </a:solidFill>
                <a:effectLst/>
                <a:latin typeface="+mn-lt"/>
                <a:ea typeface="+mn-ea"/>
                <a:cs typeface="+mn-cs"/>
              </a:rPr>
              <a:t>Always address your comments directly to the student, they receive them in a personalized email </a:t>
            </a:r>
          </a:p>
          <a:p>
            <a:pPr marL="285750" lvl="0" indent="-285750">
              <a:buFont typeface="Arial" panose="020B0604020202020204" pitchFamily="34" charset="0"/>
              <a:buChar char="•"/>
            </a:pPr>
            <a:r>
              <a:rPr lang="en-US" sz="1600" kern="1200" dirty="0" smtClean="0">
                <a:solidFill>
                  <a:schemeClr val="tx1"/>
                </a:solidFill>
                <a:effectLst/>
                <a:latin typeface="+mn-lt"/>
                <a:ea typeface="+mn-ea"/>
                <a:cs typeface="+mn-cs"/>
              </a:rPr>
              <a:t>Remember to keep comments about your academic concerns brief, factual, and supportive. </a:t>
            </a:r>
          </a:p>
          <a:p>
            <a:pPr marL="285750" lvl="0" indent="-285750">
              <a:buFont typeface="Arial" panose="020B0604020202020204" pitchFamily="34" charset="0"/>
              <a:buChar char="•"/>
            </a:pPr>
            <a:r>
              <a:rPr lang="en-US" sz="1600" kern="1200" dirty="0" smtClean="0">
                <a:solidFill>
                  <a:schemeClr val="tx1"/>
                </a:solidFill>
                <a:effectLst/>
                <a:latin typeface="+mn-lt"/>
                <a:ea typeface="+mn-ea"/>
                <a:cs typeface="+mn-cs"/>
              </a:rPr>
              <a:t>Information in Starfish is FERPA protected and can be requested by the student.</a:t>
            </a:r>
          </a:p>
          <a:p>
            <a:endParaRPr lang="en-US" dirty="0"/>
          </a:p>
        </p:txBody>
      </p:sp>
      <p:sp>
        <p:nvSpPr>
          <p:cNvPr id="4" name="Slide Number Placeholder 3"/>
          <p:cNvSpPr>
            <a:spLocks noGrp="1"/>
          </p:cNvSpPr>
          <p:nvPr>
            <p:ph type="sldNum" sz="quarter" idx="10"/>
          </p:nvPr>
        </p:nvSpPr>
        <p:spPr/>
        <p:txBody>
          <a:bodyPr/>
          <a:lstStyle/>
          <a:p>
            <a:fld id="{8DCF60EF-C37D-4D44-90AD-6140AB570E45}" type="slidenum">
              <a:rPr lang="en-US" smtClean="0"/>
              <a:t>14</a:t>
            </a:fld>
            <a:endParaRPr lang="en-US"/>
          </a:p>
        </p:txBody>
      </p:sp>
    </p:spTree>
    <p:extLst>
      <p:ext uri="{BB962C8B-B14F-4D97-AF65-F5344CB8AC3E}">
        <p14:creationId xmlns:p14="http://schemas.microsoft.com/office/powerpoint/2010/main" val="42150437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smtClean="0">
                <a:solidFill>
                  <a:schemeClr val="tx1"/>
                </a:solidFill>
                <a:effectLst/>
                <a:latin typeface="+mn-lt"/>
                <a:ea typeface="+mn-ea"/>
                <a:cs typeface="+mn-cs"/>
              </a:rPr>
              <a:t>Advisors will help support students they know you are concerned about by outreaching to the student and making any appropriate referrals.</a:t>
            </a:r>
          </a:p>
          <a:p>
            <a:endParaRPr lang="en-US" sz="1600" kern="1200" dirty="0" smtClean="0">
              <a:solidFill>
                <a:schemeClr val="tx1"/>
              </a:solidFill>
              <a:effectLst/>
              <a:latin typeface="+mn-lt"/>
              <a:ea typeface="+mn-ea"/>
              <a:cs typeface="+mn-cs"/>
            </a:endParaRPr>
          </a:p>
          <a:p>
            <a:r>
              <a:rPr lang="en-US" sz="1600" kern="1200" dirty="0" smtClean="0">
                <a:solidFill>
                  <a:schemeClr val="tx1"/>
                </a:solidFill>
                <a:effectLst/>
                <a:latin typeface="+mn-lt"/>
                <a:ea typeface="+mn-ea"/>
                <a:cs typeface="+mn-cs"/>
              </a:rPr>
              <a:t>Advisors can also clear alerts in Starfish and will include comments to let you know why they have cleared the alert.</a:t>
            </a:r>
          </a:p>
          <a:p>
            <a:endParaRPr lang="en-US" dirty="0"/>
          </a:p>
        </p:txBody>
      </p:sp>
      <p:sp>
        <p:nvSpPr>
          <p:cNvPr id="4" name="Slide Number Placeholder 3"/>
          <p:cNvSpPr>
            <a:spLocks noGrp="1"/>
          </p:cNvSpPr>
          <p:nvPr>
            <p:ph type="sldNum" sz="quarter" idx="10"/>
          </p:nvPr>
        </p:nvSpPr>
        <p:spPr/>
        <p:txBody>
          <a:bodyPr/>
          <a:lstStyle/>
          <a:p>
            <a:fld id="{8DCF60EF-C37D-4D44-90AD-6140AB570E45}" type="slidenum">
              <a:rPr lang="en-US" smtClean="0"/>
              <a:t>15</a:t>
            </a:fld>
            <a:endParaRPr lang="en-US"/>
          </a:p>
        </p:txBody>
      </p:sp>
    </p:spTree>
    <p:extLst>
      <p:ext uri="{BB962C8B-B14F-4D97-AF65-F5344CB8AC3E}">
        <p14:creationId xmlns:p14="http://schemas.microsoft.com/office/powerpoint/2010/main" val="35532270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CF60EF-C37D-4D44-90AD-6140AB570E45}" type="slidenum">
              <a:rPr lang="en-US" smtClean="0"/>
              <a:t>16</a:t>
            </a:fld>
            <a:endParaRPr lang="en-US"/>
          </a:p>
        </p:txBody>
      </p:sp>
    </p:spTree>
    <p:extLst>
      <p:ext uri="{BB962C8B-B14F-4D97-AF65-F5344CB8AC3E}">
        <p14:creationId xmlns:p14="http://schemas.microsoft.com/office/powerpoint/2010/main" val="27649186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effectLst/>
                <a:latin typeface="+mn-lt"/>
                <a:ea typeface="+mn-ea"/>
                <a:cs typeface="+mn-cs"/>
              </a:rPr>
              <a:t>Starfish has many features that are not covered in this presentation. There are additional training resources available to you on our site, via YouTube videos, and in-person trainings. </a:t>
            </a:r>
          </a:p>
          <a:p>
            <a:endParaRPr lang="en-US" dirty="0"/>
          </a:p>
        </p:txBody>
      </p:sp>
      <p:sp>
        <p:nvSpPr>
          <p:cNvPr id="4" name="Slide Number Placeholder 3"/>
          <p:cNvSpPr>
            <a:spLocks noGrp="1"/>
          </p:cNvSpPr>
          <p:nvPr>
            <p:ph type="sldNum" sz="quarter" idx="10"/>
          </p:nvPr>
        </p:nvSpPr>
        <p:spPr/>
        <p:txBody>
          <a:bodyPr/>
          <a:lstStyle/>
          <a:p>
            <a:fld id="{8DCF60EF-C37D-4D44-90AD-6140AB570E45}" type="slidenum">
              <a:rPr lang="en-US" smtClean="0"/>
              <a:t>17</a:t>
            </a:fld>
            <a:endParaRPr lang="en-US"/>
          </a:p>
        </p:txBody>
      </p:sp>
    </p:spTree>
    <p:extLst>
      <p:ext uri="{BB962C8B-B14F-4D97-AF65-F5344CB8AC3E}">
        <p14:creationId xmlns:p14="http://schemas.microsoft.com/office/powerpoint/2010/main" val="14435471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effectLst/>
                <a:latin typeface="+mn-lt"/>
                <a:ea typeface="+mn-ea"/>
                <a:cs typeface="+mn-cs"/>
              </a:rPr>
              <a:t>We are also available to help with specific questions. Please contact us by email or the Help Form found on our website.</a:t>
            </a:r>
          </a:p>
          <a:p>
            <a:endParaRPr lang="en-US" dirty="0"/>
          </a:p>
        </p:txBody>
      </p:sp>
      <p:sp>
        <p:nvSpPr>
          <p:cNvPr id="4" name="Slide Number Placeholder 3"/>
          <p:cNvSpPr>
            <a:spLocks noGrp="1"/>
          </p:cNvSpPr>
          <p:nvPr>
            <p:ph type="sldNum" sz="quarter" idx="10"/>
          </p:nvPr>
        </p:nvSpPr>
        <p:spPr/>
        <p:txBody>
          <a:bodyPr/>
          <a:lstStyle/>
          <a:p>
            <a:fld id="{8DCF60EF-C37D-4D44-90AD-6140AB570E45}" type="slidenum">
              <a:rPr lang="en-US" smtClean="0"/>
              <a:t>18</a:t>
            </a:fld>
            <a:endParaRPr lang="en-US"/>
          </a:p>
        </p:txBody>
      </p:sp>
    </p:spTree>
    <p:extLst>
      <p:ext uri="{BB962C8B-B14F-4D97-AF65-F5344CB8AC3E}">
        <p14:creationId xmlns:p14="http://schemas.microsoft.com/office/powerpoint/2010/main" val="3534214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CF60EF-C37D-4D44-90AD-6140AB570E45}" type="slidenum">
              <a:rPr lang="en-US" smtClean="0"/>
              <a:t>2</a:t>
            </a:fld>
            <a:endParaRPr lang="en-US"/>
          </a:p>
        </p:txBody>
      </p:sp>
    </p:spTree>
    <p:extLst>
      <p:ext uri="{BB962C8B-B14F-4D97-AF65-F5344CB8AC3E}">
        <p14:creationId xmlns:p14="http://schemas.microsoft.com/office/powerpoint/2010/main" val="2101947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CF60EF-C37D-4D44-90AD-6140AB570E45}" type="slidenum">
              <a:rPr lang="en-US" smtClean="0"/>
              <a:t>3</a:t>
            </a:fld>
            <a:endParaRPr lang="en-US"/>
          </a:p>
        </p:txBody>
      </p:sp>
    </p:spTree>
    <p:extLst>
      <p:ext uri="{BB962C8B-B14F-4D97-AF65-F5344CB8AC3E}">
        <p14:creationId xmlns:p14="http://schemas.microsoft.com/office/powerpoint/2010/main" val="752428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smtClean="0">
                <a:solidFill>
                  <a:schemeClr val="tx1"/>
                </a:solidFill>
                <a:effectLst/>
                <a:latin typeface="+mn-lt"/>
                <a:ea typeface="+mn-ea"/>
                <a:cs typeface="+mn-cs"/>
              </a:rPr>
              <a:t>RIT has used an early alert system for over 20 years. Since 2013 RIT has used Starfish which is a web-based system that allows instructors to send alerts to undergraduate students. </a:t>
            </a:r>
          </a:p>
          <a:p>
            <a:endParaRPr lang="en-US" sz="1600" kern="1200" dirty="0" smtClean="0">
              <a:solidFill>
                <a:schemeClr val="tx1"/>
              </a:solidFill>
              <a:effectLst/>
              <a:latin typeface="+mn-lt"/>
              <a:ea typeface="+mn-ea"/>
              <a:cs typeface="+mn-cs"/>
            </a:endParaRPr>
          </a:p>
          <a:p>
            <a:r>
              <a:rPr lang="en-US" sz="1600" kern="1200" dirty="0" smtClean="0">
                <a:solidFill>
                  <a:schemeClr val="tx1"/>
                </a:solidFill>
                <a:effectLst/>
                <a:latin typeface="+mn-lt"/>
                <a:ea typeface="+mn-ea"/>
                <a:cs typeface="+mn-cs"/>
              </a:rPr>
              <a:t>You will notice that we will use the terms “Flag”, “Alert”, “Raise a Flag”, and “Send an Alert” interchangeably. They all mean the same thing in Starfish.</a:t>
            </a:r>
          </a:p>
          <a:p>
            <a:endParaRPr lang="en-US" sz="1600" kern="1200" dirty="0" smtClean="0">
              <a:solidFill>
                <a:schemeClr val="tx1"/>
              </a:solidFill>
              <a:effectLst/>
              <a:latin typeface="+mn-lt"/>
              <a:ea typeface="+mn-ea"/>
              <a:cs typeface="+mn-cs"/>
            </a:endParaRPr>
          </a:p>
          <a:p>
            <a:r>
              <a:rPr lang="en-US" sz="1600" kern="1200" dirty="0" smtClean="0">
                <a:solidFill>
                  <a:schemeClr val="tx1"/>
                </a:solidFill>
                <a:effectLst/>
                <a:latin typeface="+mn-lt"/>
                <a:ea typeface="+mn-ea"/>
                <a:cs typeface="+mn-cs"/>
              </a:rPr>
              <a:t>Starfish can be used to send alerts and kudos to students from the first day of classes through the end of the semester by manually “Raising a Flag”</a:t>
            </a:r>
          </a:p>
          <a:p>
            <a:endParaRPr lang="en-US" sz="1600" kern="1200" dirty="0" smtClean="0">
              <a:solidFill>
                <a:schemeClr val="tx1"/>
              </a:solidFill>
              <a:effectLst/>
              <a:latin typeface="+mn-lt"/>
              <a:ea typeface="+mn-ea"/>
              <a:cs typeface="+mn-cs"/>
            </a:endParaRPr>
          </a:p>
          <a:p>
            <a:r>
              <a:rPr lang="en-US" sz="1600" kern="1200" dirty="0" smtClean="0">
                <a:solidFill>
                  <a:schemeClr val="tx1"/>
                </a:solidFill>
                <a:effectLst/>
                <a:latin typeface="+mn-lt"/>
                <a:ea typeface="+mn-ea"/>
                <a:cs typeface="+mn-cs"/>
              </a:rPr>
              <a:t>There are also two campaigns, called “Academic Progress Reports” at key points during the semester. The reports allow instructors to review an entire section at once. The first report is open during weeks 4-6 and the second report is open during weeks 8-10. Your feedback gives students the information they need to make adjustments and hopefully complete the course successfully.</a:t>
            </a:r>
          </a:p>
          <a:p>
            <a:endParaRPr lang="en-US" sz="1600" kern="1200" dirty="0" smtClean="0">
              <a:solidFill>
                <a:schemeClr val="tx1"/>
              </a:solidFill>
              <a:effectLst/>
              <a:latin typeface="+mn-lt"/>
              <a:ea typeface="+mn-ea"/>
              <a:cs typeface="+mn-cs"/>
            </a:endParaRPr>
          </a:p>
          <a:p>
            <a:r>
              <a:rPr lang="en-US" sz="1600" kern="1200" dirty="0" smtClean="0">
                <a:solidFill>
                  <a:schemeClr val="tx1"/>
                </a:solidFill>
                <a:effectLst/>
                <a:latin typeface="+mn-lt"/>
                <a:ea typeface="+mn-ea"/>
                <a:cs typeface="+mn-cs"/>
              </a:rPr>
              <a:t>Please note that Starfish should only be used for academic concerns, there are other ways to report concerns about a student’s mental health or behavior concerns.</a:t>
            </a:r>
          </a:p>
          <a:p>
            <a:endParaRPr lang="en-US" dirty="0"/>
          </a:p>
        </p:txBody>
      </p:sp>
      <p:sp>
        <p:nvSpPr>
          <p:cNvPr id="4" name="Slide Number Placeholder 3"/>
          <p:cNvSpPr>
            <a:spLocks noGrp="1"/>
          </p:cNvSpPr>
          <p:nvPr>
            <p:ph type="sldNum" sz="quarter" idx="10"/>
          </p:nvPr>
        </p:nvSpPr>
        <p:spPr/>
        <p:txBody>
          <a:bodyPr/>
          <a:lstStyle/>
          <a:p>
            <a:fld id="{8DCF60EF-C37D-4D44-90AD-6140AB570E45}" type="slidenum">
              <a:rPr lang="en-US" smtClean="0"/>
              <a:t>4</a:t>
            </a:fld>
            <a:endParaRPr lang="en-US"/>
          </a:p>
        </p:txBody>
      </p:sp>
    </p:spTree>
    <p:extLst>
      <p:ext uri="{BB962C8B-B14F-4D97-AF65-F5344CB8AC3E}">
        <p14:creationId xmlns:p14="http://schemas.microsoft.com/office/powerpoint/2010/main" val="882292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smtClean="0">
                <a:solidFill>
                  <a:schemeClr val="tx1"/>
                </a:solidFill>
                <a:effectLst/>
                <a:latin typeface="+mn-lt"/>
                <a:ea typeface="+mn-ea"/>
                <a:cs typeface="+mn-cs"/>
              </a:rPr>
              <a:t>Starfish is a communication tool that allows a student’s support network to communicate with the student and each other. </a:t>
            </a:r>
          </a:p>
          <a:p>
            <a:endParaRPr lang="en-US" sz="1600" kern="1200" dirty="0" smtClean="0">
              <a:solidFill>
                <a:schemeClr val="tx1"/>
              </a:solidFill>
              <a:effectLst/>
              <a:latin typeface="+mn-lt"/>
              <a:ea typeface="+mn-ea"/>
              <a:cs typeface="+mn-cs"/>
            </a:endParaRPr>
          </a:p>
          <a:p>
            <a:r>
              <a:rPr lang="en-US" sz="1600" kern="1200" dirty="0" smtClean="0">
                <a:solidFill>
                  <a:schemeClr val="tx1"/>
                </a:solidFill>
                <a:effectLst/>
                <a:latin typeface="+mn-lt"/>
                <a:ea typeface="+mn-ea"/>
                <a:cs typeface="+mn-cs"/>
              </a:rPr>
              <a:t>A</a:t>
            </a:r>
            <a:r>
              <a:rPr lang="en-US" sz="1600" kern="1200" baseline="0" dirty="0" smtClean="0">
                <a:solidFill>
                  <a:schemeClr val="tx1"/>
                </a:solidFill>
                <a:effectLst/>
                <a:latin typeface="+mn-lt"/>
                <a:ea typeface="+mn-ea"/>
                <a:cs typeface="+mn-cs"/>
              </a:rPr>
              <a:t> student’s support network is made of their assigned academic advisors and any assigned faculty advisors and support advisors. When instructors send alerts, it not only begins a conversation between the instructor and the student, but it also helps the advisor have a holistic view of how the student is doing across their classes.</a:t>
            </a:r>
            <a:endParaRPr lang="en-US" sz="1600" kern="1200" dirty="0" smtClean="0">
              <a:solidFill>
                <a:schemeClr val="tx1"/>
              </a:solidFill>
              <a:effectLst/>
              <a:latin typeface="+mn-lt"/>
              <a:ea typeface="+mn-ea"/>
              <a:cs typeface="+mn-cs"/>
            </a:endParaRPr>
          </a:p>
          <a:p>
            <a:endParaRPr lang="en-US" sz="1600" kern="1200" dirty="0" smtClean="0">
              <a:solidFill>
                <a:schemeClr val="tx1"/>
              </a:solidFill>
              <a:effectLst/>
              <a:latin typeface="+mn-lt"/>
              <a:ea typeface="+mn-ea"/>
              <a:cs typeface="+mn-cs"/>
            </a:endParaRPr>
          </a:p>
          <a:p>
            <a:r>
              <a:rPr lang="en-US" sz="1600" kern="1200" dirty="0" smtClean="0">
                <a:solidFill>
                  <a:schemeClr val="tx1"/>
                </a:solidFill>
                <a:effectLst/>
                <a:latin typeface="+mn-lt"/>
                <a:ea typeface="+mn-ea"/>
                <a:cs typeface="+mn-cs"/>
              </a:rPr>
              <a:t>When an instructor sends an alert or kudos to a student it is sent directly to the student via email.  People in the students’ support network,</a:t>
            </a:r>
            <a:r>
              <a:rPr lang="en-US" sz="1600" kern="1200" baseline="0" dirty="0" smtClean="0">
                <a:solidFill>
                  <a:schemeClr val="tx1"/>
                </a:solidFill>
                <a:effectLst/>
                <a:latin typeface="+mn-lt"/>
                <a:ea typeface="+mn-ea"/>
                <a:cs typeface="+mn-cs"/>
              </a:rPr>
              <a:t> </a:t>
            </a:r>
            <a:r>
              <a:rPr lang="en-US" sz="1600" kern="1200" dirty="0" smtClean="0">
                <a:solidFill>
                  <a:schemeClr val="tx1"/>
                </a:solidFill>
                <a:effectLst/>
                <a:latin typeface="+mn-lt"/>
                <a:ea typeface="+mn-ea"/>
                <a:cs typeface="+mn-cs"/>
              </a:rPr>
              <a:t>along with department and college leadership, are also notified of the alerts that are sent.</a:t>
            </a:r>
          </a:p>
          <a:p>
            <a:endParaRPr lang="en-US" dirty="0"/>
          </a:p>
        </p:txBody>
      </p:sp>
      <p:sp>
        <p:nvSpPr>
          <p:cNvPr id="4" name="Slide Number Placeholder 3"/>
          <p:cNvSpPr>
            <a:spLocks noGrp="1"/>
          </p:cNvSpPr>
          <p:nvPr>
            <p:ph type="sldNum" sz="quarter" idx="10"/>
          </p:nvPr>
        </p:nvSpPr>
        <p:spPr/>
        <p:txBody>
          <a:bodyPr/>
          <a:lstStyle/>
          <a:p>
            <a:fld id="{8DCF60EF-C37D-4D44-90AD-6140AB570E45}" type="slidenum">
              <a:rPr lang="en-US" smtClean="0"/>
              <a:t>5</a:t>
            </a:fld>
            <a:endParaRPr lang="en-US"/>
          </a:p>
        </p:txBody>
      </p:sp>
    </p:spTree>
    <p:extLst>
      <p:ext uri="{BB962C8B-B14F-4D97-AF65-F5344CB8AC3E}">
        <p14:creationId xmlns:p14="http://schemas.microsoft.com/office/powerpoint/2010/main" val="4086805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smtClean="0">
                <a:solidFill>
                  <a:schemeClr val="tx1"/>
                </a:solidFill>
                <a:effectLst/>
                <a:latin typeface="+mn-lt"/>
                <a:ea typeface="+mn-ea"/>
                <a:cs typeface="+mn-cs"/>
              </a:rPr>
              <a:t>The academic alert process is triggered when an instructor sends an alert to a student thru either the “Raise Flag” function or the Academic Progress Report. Hopefully this encourages the student to outreach to the instructor and/or the advisor. However, we know sometimes students just don’t respond. </a:t>
            </a:r>
          </a:p>
          <a:p>
            <a:endParaRPr lang="en-US" sz="1600" kern="1200" dirty="0" smtClean="0">
              <a:solidFill>
                <a:schemeClr val="tx1"/>
              </a:solidFill>
              <a:effectLst/>
              <a:latin typeface="+mn-lt"/>
              <a:ea typeface="+mn-ea"/>
              <a:cs typeface="+mn-cs"/>
            </a:endParaRPr>
          </a:p>
          <a:p>
            <a:r>
              <a:rPr lang="en-US" sz="1600" kern="1200" dirty="0" smtClean="0">
                <a:solidFill>
                  <a:schemeClr val="tx1"/>
                </a:solidFill>
                <a:effectLst/>
                <a:latin typeface="+mn-lt"/>
                <a:ea typeface="+mn-ea"/>
                <a:cs typeface="+mn-cs"/>
              </a:rPr>
              <a:t>Instructors and advisors can add additional comments to an alert that can be sent via email to the student and are viewable by others in the support network.</a:t>
            </a:r>
          </a:p>
          <a:p>
            <a:endParaRPr lang="en-US" sz="1600" kern="1200" dirty="0" smtClean="0">
              <a:solidFill>
                <a:schemeClr val="tx1"/>
              </a:solidFill>
              <a:effectLst/>
              <a:latin typeface="+mn-lt"/>
              <a:ea typeface="+mn-ea"/>
              <a:cs typeface="+mn-cs"/>
            </a:endParaRPr>
          </a:p>
          <a:p>
            <a:r>
              <a:rPr lang="en-US" sz="1600" kern="1200" dirty="0" smtClean="0">
                <a:solidFill>
                  <a:schemeClr val="tx1"/>
                </a:solidFill>
                <a:effectLst/>
                <a:latin typeface="+mn-lt"/>
                <a:ea typeface="+mn-ea"/>
                <a:cs typeface="+mn-cs"/>
              </a:rPr>
              <a:t>When an instructor feels the student has addressed their concern, or has shown improvement, they can clear the alert. An advisor might also clear the alert when a student reports they have addressed the concern. Any notes added when an alert is cleared are visible to the support network but are NOT emailed or visible to the student.</a:t>
            </a:r>
          </a:p>
          <a:p>
            <a:endParaRPr lang="en-US" dirty="0"/>
          </a:p>
        </p:txBody>
      </p:sp>
      <p:sp>
        <p:nvSpPr>
          <p:cNvPr id="4" name="Slide Number Placeholder 3"/>
          <p:cNvSpPr>
            <a:spLocks noGrp="1"/>
          </p:cNvSpPr>
          <p:nvPr>
            <p:ph type="sldNum" sz="quarter" idx="10"/>
          </p:nvPr>
        </p:nvSpPr>
        <p:spPr/>
        <p:txBody>
          <a:bodyPr/>
          <a:lstStyle/>
          <a:p>
            <a:fld id="{8DCF60EF-C37D-4D44-90AD-6140AB570E45}" type="slidenum">
              <a:rPr lang="en-US" smtClean="0"/>
              <a:t>6</a:t>
            </a:fld>
            <a:endParaRPr lang="en-US"/>
          </a:p>
        </p:txBody>
      </p:sp>
    </p:spTree>
    <p:extLst>
      <p:ext uri="{BB962C8B-B14F-4D97-AF65-F5344CB8AC3E}">
        <p14:creationId xmlns:p14="http://schemas.microsoft.com/office/powerpoint/2010/main" val="14032780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CF60EF-C37D-4D44-90AD-6140AB570E45}" type="slidenum">
              <a:rPr lang="en-US" smtClean="0"/>
              <a:t>7</a:t>
            </a:fld>
            <a:endParaRPr lang="en-US"/>
          </a:p>
        </p:txBody>
      </p:sp>
    </p:spTree>
    <p:extLst>
      <p:ext uri="{BB962C8B-B14F-4D97-AF65-F5344CB8AC3E}">
        <p14:creationId xmlns:p14="http://schemas.microsoft.com/office/powerpoint/2010/main" val="2200720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effectLst/>
                <a:latin typeface="+mn-lt"/>
                <a:ea typeface="+mn-ea"/>
                <a:cs typeface="+mn-cs"/>
              </a:rPr>
              <a:t>As mentioned earlier, Academic Progress Reports are a quick way to review and send feedback to an entire section at one time. It is important to note that Academic Progress Reports include undergraduate students in credit-bearing undergraduate courses. </a:t>
            </a:r>
          </a:p>
          <a:p>
            <a:endParaRPr lang="en-US" dirty="0"/>
          </a:p>
        </p:txBody>
      </p:sp>
      <p:sp>
        <p:nvSpPr>
          <p:cNvPr id="4" name="Slide Number Placeholder 3"/>
          <p:cNvSpPr>
            <a:spLocks noGrp="1"/>
          </p:cNvSpPr>
          <p:nvPr>
            <p:ph type="sldNum" sz="quarter" idx="10"/>
          </p:nvPr>
        </p:nvSpPr>
        <p:spPr/>
        <p:txBody>
          <a:bodyPr/>
          <a:lstStyle/>
          <a:p>
            <a:fld id="{8DCF60EF-C37D-4D44-90AD-6140AB570E45}" type="slidenum">
              <a:rPr lang="en-US" smtClean="0"/>
              <a:t>8</a:t>
            </a:fld>
            <a:endParaRPr lang="en-US"/>
          </a:p>
        </p:txBody>
      </p:sp>
    </p:spTree>
    <p:extLst>
      <p:ext uri="{BB962C8B-B14F-4D97-AF65-F5344CB8AC3E}">
        <p14:creationId xmlns:p14="http://schemas.microsoft.com/office/powerpoint/2010/main" val="1176062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effectLst/>
                <a:latin typeface="+mn-lt"/>
                <a:ea typeface="+mn-ea"/>
                <a:cs typeface="+mn-cs"/>
              </a:rPr>
              <a:t>Please watch this video for detailed instructions on how to complete an Academic Progress Report</a:t>
            </a:r>
          </a:p>
          <a:p>
            <a:endParaRPr lang="en-US" dirty="0"/>
          </a:p>
        </p:txBody>
      </p:sp>
      <p:sp>
        <p:nvSpPr>
          <p:cNvPr id="4" name="Slide Number Placeholder 3"/>
          <p:cNvSpPr>
            <a:spLocks noGrp="1"/>
          </p:cNvSpPr>
          <p:nvPr>
            <p:ph type="sldNum" sz="quarter" idx="10"/>
          </p:nvPr>
        </p:nvSpPr>
        <p:spPr/>
        <p:txBody>
          <a:bodyPr/>
          <a:lstStyle/>
          <a:p>
            <a:fld id="{8DCF60EF-C37D-4D44-90AD-6140AB570E45}" type="slidenum">
              <a:rPr lang="en-US" smtClean="0"/>
              <a:t>9</a:t>
            </a:fld>
            <a:endParaRPr lang="en-US"/>
          </a:p>
        </p:txBody>
      </p:sp>
    </p:spTree>
    <p:extLst>
      <p:ext uri="{BB962C8B-B14F-4D97-AF65-F5344CB8AC3E}">
        <p14:creationId xmlns:p14="http://schemas.microsoft.com/office/powerpoint/2010/main" val="3317918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E07FEF9-9E0F-A14B-92C3-3C711C5E0E85}"/>
              </a:ext>
            </a:extLst>
          </p:cNvPr>
          <p:cNvPicPr>
            <a:picLocks noChangeAspect="1"/>
          </p:cNvPicPr>
          <p:nvPr userDrawn="1"/>
        </p:nvPicPr>
        <p:blipFill>
          <a:blip r:embed="rId2"/>
          <a:stretch>
            <a:fillRect/>
          </a:stretch>
        </p:blipFill>
        <p:spPr>
          <a:xfrm>
            <a:off x="11155829" y="124631"/>
            <a:ext cx="694943" cy="217259"/>
          </a:xfrm>
          <a:prstGeom prst="rect">
            <a:avLst/>
          </a:prstGeom>
        </p:spPr>
      </p:pic>
      <p:pic>
        <p:nvPicPr>
          <p:cNvPr id="7" name="Picture 6">
            <a:extLst>
              <a:ext uri="{FF2B5EF4-FFF2-40B4-BE49-F238E27FC236}">
                <a16:creationId xmlns:a16="http://schemas.microsoft.com/office/drawing/2014/main" id="{992C0510-4D66-0E4E-9746-F2225F3E6BE4}"/>
              </a:ext>
            </a:extLst>
          </p:cNvPr>
          <p:cNvPicPr>
            <a:picLocks noChangeAspect="1"/>
          </p:cNvPicPr>
          <p:nvPr/>
        </p:nvPicPr>
        <p:blipFill>
          <a:blip r:embed="rId3"/>
          <a:stretch>
            <a:fillRect/>
          </a:stretch>
        </p:blipFill>
        <p:spPr>
          <a:xfrm>
            <a:off x="1711" y="46682"/>
            <a:ext cx="12188579" cy="6856076"/>
          </a:xfrm>
          <a:prstGeom prst="rect">
            <a:avLst/>
          </a:prstGeom>
        </p:spPr>
      </p:pic>
      <p:sp>
        <p:nvSpPr>
          <p:cNvPr id="20" name="Text Placeholder 19">
            <a:extLst>
              <a:ext uri="{FF2B5EF4-FFF2-40B4-BE49-F238E27FC236}">
                <a16:creationId xmlns:a16="http://schemas.microsoft.com/office/drawing/2014/main" id="{FEFD9D4D-26CF-1B40-9449-C3AAAE20A4D6}"/>
              </a:ext>
            </a:extLst>
          </p:cNvPr>
          <p:cNvSpPr>
            <a:spLocks noGrp="1"/>
          </p:cNvSpPr>
          <p:nvPr>
            <p:ph type="body" sz="quarter" idx="10" hasCustomPrompt="1"/>
          </p:nvPr>
        </p:nvSpPr>
        <p:spPr>
          <a:xfrm>
            <a:off x="7890018" y="4362212"/>
            <a:ext cx="3960753" cy="476761"/>
          </a:xfrm>
          <a:prstGeom prst="rect">
            <a:avLst/>
          </a:prstGeom>
        </p:spPr>
        <p:txBody>
          <a:bodyPr/>
          <a:lstStyle>
            <a:lvl1pPr marL="0" indent="0">
              <a:buNone/>
              <a:defRPr sz="2667">
                <a:solidFill>
                  <a:schemeClr val="bg1"/>
                </a:solidFill>
              </a:defRPr>
            </a:lvl1pPr>
          </a:lstStyle>
          <a:p>
            <a:pPr lvl="0"/>
            <a:r>
              <a:rPr lang="en-US" dirty="0"/>
              <a:t>Click to add Subhead</a:t>
            </a:r>
          </a:p>
        </p:txBody>
      </p:sp>
      <p:sp>
        <p:nvSpPr>
          <p:cNvPr id="22" name="Text Placeholder 21">
            <a:extLst>
              <a:ext uri="{FF2B5EF4-FFF2-40B4-BE49-F238E27FC236}">
                <a16:creationId xmlns:a16="http://schemas.microsoft.com/office/drawing/2014/main" id="{7B2897DA-66AE-A946-A7E1-121C04B15FC8}"/>
              </a:ext>
            </a:extLst>
          </p:cNvPr>
          <p:cNvSpPr>
            <a:spLocks noGrp="1"/>
          </p:cNvSpPr>
          <p:nvPr>
            <p:ph type="body" sz="quarter" idx="11" hasCustomPrompt="1"/>
          </p:nvPr>
        </p:nvSpPr>
        <p:spPr>
          <a:xfrm>
            <a:off x="7890019" y="4873074"/>
            <a:ext cx="3960752" cy="545433"/>
          </a:xfrm>
          <a:prstGeom prst="rect">
            <a:avLst/>
          </a:prstGeom>
        </p:spPr>
        <p:txBody>
          <a:bodyPr/>
          <a:lstStyle>
            <a:lvl1pPr marL="0" indent="0">
              <a:buNone/>
              <a:defRPr sz="2667">
                <a:solidFill>
                  <a:schemeClr val="bg1"/>
                </a:solidFill>
              </a:defRPr>
            </a:lvl1pPr>
          </a:lstStyle>
          <a:p>
            <a:pPr lvl="0"/>
            <a:r>
              <a:rPr lang="en-US" dirty="0"/>
              <a:t>Click to add Date</a:t>
            </a:r>
          </a:p>
        </p:txBody>
      </p:sp>
      <p:sp>
        <p:nvSpPr>
          <p:cNvPr id="21" name="Text Placeholder 18">
            <a:extLst>
              <a:ext uri="{FF2B5EF4-FFF2-40B4-BE49-F238E27FC236}">
                <a16:creationId xmlns:a16="http://schemas.microsoft.com/office/drawing/2014/main" id="{E225A074-EFE6-D641-B858-30CD0522553E}"/>
              </a:ext>
            </a:extLst>
          </p:cNvPr>
          <p:cNvSpPr>
            <a:spLocks noGrp="1"/>
          </p:cNvSpPr>
          <p:nvPr>
            <p:ph type="body" sz="quarter" idx="16" hasCustomPrompt="1"/>
          </p:nvPr>
        </p:nvSpPr>
        <p:spPr>
          <a:xfrm>
            <a:off x="0" y="5532754"/>
            <a:ext cx="12192000" cy="1346199"/>
          </a:xfrm>
          <a:prstGeom prst="rect">
            <a:avLst/>
          </a:prstGeom>
          <a:noFill/>
        </p:spPr>
        <p:txBody>
          <a:bodyPr/>
          <a:lstStyle>
            <a:lvl1pPr marL="0" indent="0" algn="ctr">
              <a:lnSpc>
                <a:spcPct val="90000"/>
              </a:lnSpc>
              <a:buNone/>
              <a:defRPr b="0" i="1">
                <a:solidFill>
                  <a:srgbClr val="FF0000"/>
                </a:solidFill>
                <a:latin typeface="MS Gothic" panose="020B0609070205080204" pitchFamily="49" charset="-128"/>
                <a:ea typeface="MS Gothic" panose="020B0609070205080204" pitchFamily="49" charset="-128"/>
              </a:defRPr>
            </a:lvl1pPr>
          </a:lstStyle>
          <a:p>
            <a:pPr lvl="0"/>
            <a:r>
              <a:rPr lang="en-US" dirty="0"/>
              <a:t>Please do not put content in this space.   It is reserved for live captioning.</a:t>
            </a:r>
          </a:p>
        </p:txBody>
      </p:sp>
      <p:sp>
        <p:nvSpPr>
          <p:cNvPr id="13" name="Text Placeholder 2">
            <a:extLst>
              <a:ext uri="{FF2B5EF4-FFF2-40B4-BE49-F238E27FC236}">
                <a16:creationId xmlns:a16="http://schemas.microsoft.com/office/drawing/2014/main" id="{3C39A8BD-2F99-EA45-8F57-812564F0FC1E}"/>
              </a:ext>
            </a:extLst>
          </p:cNvPr>
          <p:cNvSpPr>
            <a:spLocks noGrp="1"/>
          </p:cNvSpPr>
          <p:nvPr>
            <p:ph type="body" sz="quarter" idx="17" hasCustomPrompt="1"/>
          </p:nvPr>
        </p:nvSpPr>
        <p:spPr>
          <a:xfrm>
            <a:off x="564047" y="3733801"/>
            <a:ext cx="6896732" cy="1705700"/>
          </a:xfrm>
          <a:prstGeom prst="rect">
            <a:avLst/>
          </a:prstGeom>
        </p:spPr>
        <p:txBody>
          <a:bodyPr/>
          <a:lstStyle>
            <a:lvl1pPr marL="0" indent="0">
              <a:lnSpc>
                <a:spcPct val="90000"/>
              </a:lnSpc>
              <a:buNone/>
              <a:defRPr sz="6133" b="1">
                <a:solidFill>
                  <a:schemeClr val="bg1"/>
                </a:solidFill>
              </a:defRPr>
            </a:lvl1pPr>
          </a:lstStyle>
          <a:p>
            <a:pPr lvl="0"/>
            <a:r>
              <a:rPr lang="en-US" dirty="0"/>
              <a:t>Click to add Presentation Title</a:t>
            </a:r>
          </a:p>
        </p:txBody>
      </p:sp>
      <p:sp>
        <p:nvSpPr>
          <p:cNvPr id="11" name="Rectangle 10">
            <a:extLst>
              <a:ext uri="{FF2B5EF4-FFF2-40B4-BE49-F238E27FC236}">
                <a16:creationId xmlns:a16="http://schemas.microsoft.com/office/drawing/2014/main" id="{6E9CD00B-C6EE-5044-94E9-300072BAD9F2}"/>
              </a:ext>
            </a:extLst>
          </p:cNvPr>
          <p:cNvSpPr/>
          <p:nvPr userDrawn="1"/>
        </p:nvSpPr>
        <p:spPr>
          <a:xfrm>
            <a:off x="0" y="-3131"/>
            <a:ext cx="12188952" cy="502920"/>
          </a:xfrm>
          <a:prstGeom prst="rect">
            <a:avLst/>
          </a:prstGeom>
          <a:solidFill>
            <a:srgbClr val="E461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pic>
        <p:nvPicPr>
          <p:cNvPr id="12" name="Picture 11">
            <a:extLst>
              <a:ext uri="{FF2B5EF4-FFF2-40B4-BE49-F238E27FC236}">
                <a16:creationId xmlns:a16="http://schemas.microsoft.com/office/drawing/2014/main" id="{3AA9E29E-19C3-4041-9314-8F1A03910645}"/>
              </a:ext>
            </a:extLst>
          </p:cNvPr>
          <p:cNvPicPr>
            <a:picLocks noChangeAspect="1"/>
          </p:cNvPicPr>
          <p:nvPr userDrawn="1"/>
        </p:nvPicPr>
        <p:blipFill>
          <a:blip r:embed="rId4"/>
          <a:stretch>
            <a:fillRect/>
          </a:stretch>
        </p:blipFill>
        <p:spPr>
          <a:xfrm>
            <a:off x="11385722" y="147154"/>
            <a:ext cx="585080" cy="228691"/>
          </a:xfrm>
          <a:prstGeom prst="rect">
            <a:avLst/>
          </a:prstGeom>
        </p:spPr>
      </p:pic>
    </p:spTree>
    <p:extLst>
      <p:ext uri="{BB962C8B-B14F-4D97-AF65-F5344CB8AC3E}">
        <p14:creationId xmlns:p14="http://schemas.microsoft.com/office/powerpoint/2010/main" val="2443357746"/>
      </p:ext>
    </p:extLst>
  </p:cSld>
  <p:clrMapOvr>
    <a:masterClrMapping/>
  </p:clrMapOvr>
  <p:transition>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vervie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10C132-2360-0F41-AAA1-9C2FD829183C}"/>
              </a:ext>
            </a:extLst>
          </p:cNvPr>
          <p:cNvSpPr/>
          <p:nvPr userDrawn="1"/>
        </p:nvSpPr>
        <p:spPr>
          <a:xfrm>
            <a:off x="0" y="514277"/>
            <a:ext cx="12188952" cy="6343723"/>
          </a:xfrm>
          <a:prstGeom prst="rect">
            <a:avLst/>
          </a:prstGeom>
          <a:solidFill>
            <a:srgbClr val="EEEEE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D5D0AE4D-C165-1946-BCA5-612C7AD48023}"/>
              </a:ext>
            </a:extLst>
          </p:cNvPr>
          <p:cNvCxnSpPr/>
          <p:nvPr userDrawn="1"/>
        </p:nvCxnSpPr>
        <p:spPr>
          <a:xfrm>
            <a:off x="272085" y="512494"/>
            <a:ext cx="2674747" cy="0"/>
          </a:xfrm>
          <a:prstGeom prst="line">
            <a:avLst/>
          </a:prstGeom>
          <a:ln>
            <a:solidFill>
              <a:srgbClr val="E46102"/>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4B4A202C-F677-D546-A224-13562FF56B04}"/>
              </a:ext>
            </a:extLst>
          </p:cNvPr>
          <p:cNvCxnSpPr/>
          <p:nvPr userDrawn="1"/>
        </p:nvCxnSpPr>
        <p:spPr>
          <a:xfrm>
            <a:off x="3376635" y="512494"/>
            <a:ext cx="8485403" cy="0"/>
          </a:xfrm>
          <a:prstGeom prst="line">
            <a:avLst/>
          </a:prstGeom>
          <a:ln w="12700" cmpd="sng">
            <a:solidFill>
              <a:srgbClr val="E46102"/>
            </a:solidFill>
          </a:ln>
          <a:effectLst/>
        </p:spPr>
        <p:style>
          <a:lnRef idx="2">
            <a:schemeClr val="accent1"/>
          </a:lnRef>
          <a:fillRef idx="0">
            <a:schemeClr val="accent1"/>
          </a:fillRef>
          <a:effectRef idx="1">
            <a:schemeClr val="accent1"/>
          </a:effectRef>
          <a:fontRef idx="minor">
            <a:schemeClr val="tx1"/>
          </a:fontRef>
        </p:style>
      </p:cxnSp>
      <p:sp>
        <p:nvSpPr>
          <p:cNvPr id="15" name="Text Placeholder 12">
            <a:extLst>
              <a:ext uri="{FF2B5EF4-FFF2-40B4-BE49-F238E27FC236}">
                <a16:creationId xmlns:a16="http://schemas.microsoft.com/office/drawing/2014/main" id="{5E35E901-DA9B-114D-B78D-42A52C022B6D}"/>
              </a:ext>
            </a:extLst>
          </p:cNvPr>
          <p:cNvSpPr>
            <a:spLocks noGrp="1"/>
          </p:cNvSpPr>
          <p:nvPr>
            <p:ph type="body" sz="quarter" idx="10" hasCustomPrompt="1"/>
          </p:nvPr>
        </p:nvSpPr>
        <p:spPr>
          <a:xfrm>
            <a:off x="272086" y="987157"/>
            <a:ext cx="3607765" cy="4522861"/>
          </a:xfrm>
          <a:prstGeom prst="rect">
            <a:avLst/>
          </a:prstGeom>
        </p:spPr>
        <p:txBody>
          <a:bodyPr/>
          <a:lstStyle>
            <a:lvl1pPr marL="0" indent="0">
              <a:lnSpc>
                <a:spcPct val="100000"/>
              </a:lnSpc>
              <a:buNone/>
              <a:defRPr b="1">
                <a:solidFill>
                  <a:srgbClr val="E46102"/>
                </a:solidFill>
              </a:defRPr>
            </a:lvl1pPr>
          </a:lstStyle>
          <a:p>
            <a:pPr lvl="0"/>
            <a:r>
              <a:rPr lang="en-US" dirty="0"/>
              <a:t>Click to add Main Header</a:t>
            </a:r>
          </a:p>
        </p:txBody>
      </p:sp>
      <p:sp>
        <p:nvSpPr>
          <p:cNvPr id="19" name="Text Placeholder 14">
            <a:extLst>
              <a:ext uri="{FF2B5EF4-FFF2-40B4-BE49-F238E27FC236}">
                <a16:creationId xmlns:a16="http://schemas.microsoft.com/office/drawing/2014/main" id="{D751A077-0C49-4D4A-9116-1811D231A94A}"/>
              </a:ext>
            </a:extLst>
          </p:cNvPr>
          <p:cNvSpPr>
            <a:spLocks noGrp="1"/>
          </p:cNvSpPr>
          <p:nvPr>
            <p:ph type="body" sz="quarter" idx="11" hasCustomPrompt="1"/>
          </p:nvPr>
        </p:nvSpPr>
        <p:spPr>
          <a:xfrm>
            <a:off x="4336704" y="1741012"/>
            <a:ext cx="7525333" cy="622904"/>
          </a:xfrm>
          <a:prstGeom prst="rect">
            <a:avLst/>
          </a:prstGeom>
        </p:spPr>
        <p:txBody>
          <a:bodyPr/>
          <a:lstStyle>
            <a:lvl1pPr marL="0" indent="0">
              <a:buNone/>
              <a:defRPr sz="3200" b="1"/>
            </a:lvl1pPr>
          </a:lstStyle>
          <a:p>
            <a:pPr lvl="0"/>
            <a:r>
              <a:rPr lang="en-US" dirty="0"/>
              <a:t>Click to add Subhead</a:t>
            </a:r>
          </a:p>
        </p:txBody>
      </p:sp>
      <p:sp>
        <p:nvSpPr>
          <p:cNvPr id="21" name="Text Placeholder 16">
            <a:extLst>
              <a:ext uri="{FF2B5EF4-FFF2-40B4-BE49-F238E27FC236}">
                <a16:creationId xmlns:a16="http://schemas.microsoft.com/office/drawing/2014/main" id="{A5C8AA02-7BAF-234B-8045-CF6904436B38}"/>
              </a:ext>
            </a:extLst>
          </p:cNvPr>
          <p:cNvSpPr>
            <a:spLocks noGrp="1"/>
          </p:cNvSpPr>
          <p:nvPr>
            <p:ph type="body" sz="quarter" idx="12" hasCustomPrompt="1"/>
          </p:nvPr>
        </p:nvSpPr>
        <p:spPr>
          <a:xfrm>
            <a:off x="4328701" y="2560825"/>
            <a:ext cx="7533337" cy="2949193"/>
          </a:xfrm>
          <a:prstGeom prst="rect">
            <a:avLst/>
          </a:prstGeom>
        </p:spPr>
        <p:txBody>
          <a:bodyPr/>
          <a:lstStyle>
            <a:lvl1pPr marL="304792" indent="-296326">
              <a:buClr>
                <a:srgbClr val="E46102"/>
              </a:buClr>
              <a:buSzPct val="100000"/>
              <a:buFont typeface="Wingdings" pitchFamily="2" charset="2"/>
              <a:buChar char="§"/>
              <a:tabLst/>
              <a:defRPr sz="2667"/>
            </a:lvl1pPr>
            <a:lvl2pPr marL="535504" indent="-230712">
              <a:buClr>
                <a:srgbClr val="E46102"/>
              </a:buClr>
              <a:buSzPct val="100000"/>
              <a:buFont typeface="Arial" panose="020B0604020202020204" pitchFamily="34" charset="0"/>
              <a:buChar char="•"/>
              <a:tabLst/>
              <a:defRPr sz="2400"/>
            </a:lvl2pPr>
            <a:lvl3pPr marL="840296" indent="-230712">
              <a:buClr>
                <a:srgbClr val="E46102"/>
              </a:buClr>
              <a:buSzPct val="100000"/>
              <a:buFont typeface="Wingdings" pitchFamily="2" charset="2"/>
              <a:buChar char="§"/>
              <a:tabLst/>
              <a:defRPr sz="2133"/>
            </a:lvl3pPr>
            <a:lvl4pPr marL="1073124" indent="-232828">
              <a:buClr>
                <a:srgbClr val="D95E00"/>
              </a:buClr>
              <a:buFont typeface="System Font Regular"/>
              <a:buChar char="&gt;"/>
              <a:tabLst/>
              <a:defRPr sz="1867"/>
            </a:lvl4pPr>
            <a:lvl5pPr marL="1301717" indent="-228594">
              <a:buClr>
                <a:srgbClr val="D95E00"/>
              </a:buClr>
              <a:buFont typeface="Wingdings" pitchFamily="2" charset="2"/>
              <a:buChar char="§"/>
              <a:tabLst/>
              <a:defRPr sz="1600"/>
            </a:lvl5pPr>
            <a:lvl6pPr marL="1295368" indent="0">
              <a:buClr>
                <a:srgbClr val="D95E00"/>
              </a:buClr>
              <a:buFont typeface="System Font Regular"/>
              <a:buNone/>
              <a:tabLst/>
              <a:defRPr sz="1467"/>
            </a:lvl6pPr>
            <a:lvl7pPr marL="1526078" indent="0">
              <a:buClr>
                <a:srgbClr val="D95E00"/>
              </a:buClr>
              <a:buFont typeface="Wingdings" pitchFamily="2" charset="2"/>
              <a:buNone/>
              <a:tabLst/>
              <a:defRPr sz="1333"/>
            </a:lvl7pPr>
          </a:lstStyle>
          <a:p>
            <a:pPr lvl="0"/>
            <a:r>
              <a:rPr lang="en-US" dirty="0"/>
              <a:t>Click to add bullet</a:t>
            </a:r>
          </a:p>
          <a:p>
            <a:pPr lvl="1"/>
            <a:r>
              <a:rPr lang="en-US" dirty="0"/>
              <a:t>Click to add sub-bullet</a:t>
            </a:r>
          </a:p>
          <a:p>
            <a:pPr lvl="2"/>
            <a:r>
              <a:rPr lang="en-US" dirty="0"/>
              <a:t>Click to add sub-sub-bullet</a:t>
            </a:r>
          </a:p>
        </p:txBody>
      </p:sp>
      <p:sp>
        <p:nvSpPr>
          <p:cNvPr id="22" name="Text Placeholder 18">
            <a:extLst>
              <a:ext uri="{FF2B5EF4-FFF2-40B4-BE49-F238E27FC236}">
                <a16:creationId xmlns:a16="http://schemas.microsoft.com/office/drawing/2014/main" id="{26DE2BB2-714B-5E47-A1E2-F3FDD294BFFA}"/>
              </a:ext>
            </a:extLst>
          </p:cNvPr>
          <p:cNvSpPr>
            <a:spLocks noGrp="1"/>
          </p:cNvSpPr>
          <p:nvPr>
            <p:ph type="body" sz="quarter" idx="13" hasCustomPrompt="1"/>
          </p:nvPr>
        </p:nvSpPr>
        <p:spPr>
          <a:xfrm>
            <a:off x="0" y="5511800"/>
            <a:ext cx="12192000" cy="1346200"/>
          </a:xfrm>
          <a:prstGeom prst="rect">
            <a:avLst/>
          </a:prstGeom>
          <a:noFill/>
        </p:spPr>
        <p:txBody>
          <a:bodyPr/>
          <a:lstStyle>
            <a:lvl1pPr marL="0" indent="0" algn="ctr">
              <a:lnSpc>
                <a:spcPct val="90000"/>
              </a:lnSpc>
              <a:buNone/>
              <a:defRPr b="0" i="1">
                <a:solidFill>
                  <a:srgbClr val="FF0000"/>
                </a:solidFill>
                <a:latin typeface="MS Gothic" panose="020B0609070205080204" pitchFamily="49" charset="-128"/>
                <a:ea typeface="MS Gothic" panose="020B0609070205080204" pitchFamily="49" charset="-128"/>
              </a:defRPr>
            </a:lvl1pPr>
          </a:lstStyle>
          <a:p>
            <a:pPr lvl="0"/>
            <a:r>
              <a:rPr lang="en-US" dirty="0"/>
              <a:t>Please do not put content in this space.   It is reserved for live captioning.</a:t>
            </a:r>
          </a:p>
        </p:txBody>
      </p:sp>
    </p:spTree>
    <p:extLst>
      <p:ext uri="{BB962C8B-B14F-4D97-AF65-F5344CB8AC3E}">
        <p14:creationId xmlns:p14="http://schemas.microsoft.com/office/powerpoint/2010/main" val="2778222373"/>
      </p:ext>
    </p:extLst>
  </p:cSld>
  <p:clrMapOvr>
    <a:masterClrMapping/>
  </p:clrMapOvr>
  <p:transition>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28B9656C-9A72-0040-9B0D-C402763F71D5}"/>
              </a:ext>
            </a:extLst>
          </p:cNvPr>
          <p:cNvCxnSpPr/>
          <p:nvPr userDrawn="1"/>
        </p:nvCxnSpPr>
        <p:spPr>
          <a:xfrm>
            <a:off x="272085" y="513092"/>
            <a:ext cx="267474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795D37D9-C51D-2C47-AF4D-E305DD2AEBC4}"/>
              </a:ext>
            </a:extLst>
          </p:cNvPr>
          <p:cNvCxnSpPr/>
          <p:nvPr userDrawn="1"/>
        </p:nvCxnSpPr>
        <p:spPr>
          <a:xfrm>
            <a:off x="3376635" y="513092"/>
            <a:ext cx="8485403"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Text Placeholder 18">
            <a:extLst>
              <a:ext uri="{FF2B5EF4-FFF2-40B4-BE49-F238E27FC236}">
                <a16:creationId xmlns:a16="http://schemas.microsoft.com/office/drawing/2014/main" id="{2A1C1FB9-85DB-9040-8E09-2C3B5BF23BA1}"/>
              </a:ext>
            </a:extLst>
          </p:cNvPr>
          <p:cNvSpPr>
            <a:spLocks noGrp="1"/>
          </p:cNvSpPr>
          <p:nvPr>
            <p:ph type="body" sz="quarter" idx="13" hasCustomPrompt="1"/>
          </p:nvPr>
        </p:nvSpPr>
        <p:spPr>
          <a:xfrm>
            <a:off x="0" y="5511801"/>
            <a:ext cx="12192000" cy="1401233"/>
          </a:xfrm>
          <a:prstGeom prst="rect">
            <a:avLst/>
          </a:prstGeom>
          <a:noFill/>
        </p:spPr>
        <p:txBody>
          <a:bodyPr/>
          <a:lstStyle>
            <a:lvl1pPr marL="0" indent="0" algn="ctr">
              <a:lnSpc>
                <a:spcPct val="90000"/>
              </a:lnSpc>
              <a:buNone/>
              <a:defRPr b="0" i="1">
                <a:solidFill>
                  <a:srgbClr val="FF0000"/>
                </a:solidFill>
                <a:latin typeface="MS Gothic" panose="020B0609070205080204" pitchFamily="49" charset="-128"/>
                <a:ea typeface="MS Gothic" panose="020B0609070205080204" pitchFamily="49" charset="-128"/>
              </a:defRPr>
            </a:lvl1pPr>
          </a:lstStyle>
          <a:p>
            <a:pPr lvl="0"/>
            <a:r>
              <a:rPr lang="en-US" dirty="0"/>
              <a:t>Please do not put content in this space.   It is reserved for live captioning.</a:t>
            </a:r>
          </a:p>
        </p:txBody>
      </p:sp>
      <p:sp>
        <p:nvSpPr>
          <p:cNvPr id="15" name="Text Placeholder 23">
            <a:extLst>
              <a:ext uri="{FF2B5EF4-FFF2-40B4-BE49-F238E27FC236}">
                <a16:creationId xmlns:a16="http://schemas.microsoft.com/office/drawing/2014/main" id="{9EAFD400-CA2D-3242-91BB-81E715521224}"/>
              </a:ext>
            </a:extLst>
          </p:cNvPr>
          <p:cNvSpPr>
            <a:spLocks noGrp="1"/>
          </p:cNvSpPr>
          <p:nvPr>
            <p:ph type="body" sz="quarter" idx="14" hasCustomPrompt="1"/>
          </p:nvPr>
        </p:nvSpPr>
        <p:spPr>
          <a:xfrm>
            <a:off x="272085" y="958452"/>
            <a:ext cx="11589952" cy="696384"/>
          </a:xfrm>
          <a:prstGeom prst="rect">
            <a:avLst/>
          </a:prstGeom>
        </p:spPr>
        <p:txBody>
          <a:bodyPr/>
          <a:lstStyle>
            <a:lvl1pPr marL="0" indent="0">
              <a:buNone/>
              <a:defRPr sz="3733" b="1">
                <a:solidFill>
                  <a:srgbClr val="E46102"/>
                </a:solidFill>
              </a:defRPr>
            </a:lvl1pPr>
          </a:lstStyle>
          <a:p>
            <a:pPr lvl="0"/>
            <a:r>
              <a:rPr lang="en-US" dirty="0"/>
              <a:t>Click to add Header</a:t>
            </a:r>
          </a:p>
        </p:txBody>
      </p:sp>
      <p:sp>
        <p:nvSpPr>
          <p:cNvPr id="16" name="Text Placeholder 25">
            <a:extLst>
              <a:ext uri="{FF2B5EF4-FFF2-40B4-BE49-F238E27FC236}">
                <a16:creationId xmlns:a16="http://schemas.microsoft.com/office/drawing/2014/main" id="{DD2CA9D7-A897-1D4E-A198-D212DC7F7AAA}"/>
              </a:ext>
            </a:extLst>
          </p:cNvPr>
          <p:cNvSpPr>
            <a:spLocks noGrp="1"/>
          </p:cNvSpPr>
          <p:nvPr>
            <p:ph type="body" sz="quarter" idx="15" hasCustomPrompt="1"/>
          </p:nvPr>
        </p:nvSpPr>
        <p:spPr>
          <a:xfrm>
            <a:off x="272085" y="1744225"/>
            <a:ext cx="11589952" cy="3767575"/>
          </a:xfrm>
          <a:prstGeom prst="rect">
            <a:avLst/>
          </a:prstGeom>
        </p:spPr>
        <p:txBody>
          <a:bodyPr/>
          <a:lstStyle>
            <a:lvl1pPr marL="304792" indent="-304792">
              <a:buClr>
                <a:srgbClr val="E46102"/>
              </a:buClr>
              <a:buSzPct val="100000"/>
              <a:buFont typeface="Wingdings" pitchFamily="2" charset="2"/>
              <a:buChar char="§"/>
              <a:tabLst/>
              <a:defRPr sz="3200" b="1"/>
            </a:lvl1pPr>
            <a:lvl2pPr marL="609585" indent="-304792">
              <a:buClr>
                <a:srgbClr val="E46102"/>
              </a:buClr>
              <a:buFont typeface="Arial" panose="020B0604020202020204" pitchFamily="34" charset="0"/>
              <a:buChar char="•"/>
              <a:tabLst/>
              <a:defRPr sz="2667"/>
            </a:lvl2pPr>
            <a:lvl3pPr marL="914377" indent="-304792">
              <a:buClr>
                <a:srgbClr val="E46102"/>
              </a:buClr>
              <a:buSzPct val="100000"/>
              <a:buFont typeface="Wingdings" pitchFamily="2" charset="2"/>
              <a:buChar char="§"/>
              <a:tabLst/>
              <a:defRPr sz="2400"/>
            </a:lvl3pPr>
            <a:lvl4pPr marL="1221287" indent="-306910">
              <a:buClr>
                <a:srgbClr val="D95E00"/>
              </a:buClr>
              <a:buFont typeface="System Font Regular"/>
              <a:buChar char="&gt;"/>
              <a:tabLst/>
              <a:defRPr sz="2133"/>
            </a:lvl4pPr>
            <a:lvl5pPr marL="1526079" indent="-304792">
              <a:buClr>
                <a:srgbClr val="D95E00"/>
              </a:buClr>
              <a:buFont typeface="Wingdings" pitchFamily="2" charset="2"/>
              <a:buChar char="§"/>
              <a:tabLst/>
              <a:defRPr sz="1867"/>
            </a:lvl5pPr>
            <a:lvl6pPr marL="1756789" indent="-230712">
              <a:buClr>
                <a:srgbClr val="D95E00"/>
              </a:buClr>
              <a:buFont typeface="System Font Regular"/>
              <a:buChar char="&gt;"/>
              <a:tabLst/>
              <a:defRPr sz="1600"/>
            </a:lvl6pPr>
            <a:lvl7pPr marL="1904952" indent="-148163">
              <a:buClr>
                <a:srgbClr val="D95E00"/>
              </a:buClr>
              <a:buFont typeface="Wingdings" pitchFamily="2" charset="2"/>
              <a:buChar char="§"/>
              <a:tabLst/>
              <a:defRPr sz="1333"/>
            </a:lvl7pPr>
            <a:lvl8pPr marL="2061582" indent="-156629">
              <a:buClr>
                <a:srgbClr val="D95E00"/>
              </a:buClr>
              <a:buFont typeface="System Font Regular"/>
              <a:buChar char="&gt;"/>
              <a:tabLst/>
              <a:defRPr sz="1200"/>
            </a:lvl8pPr>
          </a:lstStyle>
          <a:p>
            <a:pPr lvl="0"/>
            <a:r>
              <a:rPr lang="en-US" dirty="0"/>
              <a:t>Click to add bullet</a:t>
            </a:r>
          </a:p>
          <a:p>
            <a:pPr lvl="1"/>
            <a:r>
              <a:rPr lang="en-US" dirty="0"/>
              <a:t>Click to add sub-bullet</a:t>
            </a:r>
          </a:p>
          <a:p>
            <a:pPr lvl="2"/>
            <a:r>
              <a:rPr lang="en-US" dirty="0"/>
              <a:t>Click to add sub-sub bullet</a:t>
            </a:r>
          </a:p>
        </p:txBody>
      </p:sp>
    </p:spTree>
    <p:extLst>
      <p:ext uri="{BB962C8B-B14F-4D97-AF65-F5344CB8AC3E}">
        <p14:creationId xmlns:p14="http://schemas.microsoft.com/office/powerpoint/2010/main" val="4292147896"/>
      </p:ext>
    </p:extLst>
  </p:cSld>
  <p:clrMapOvr>
    <a:masterClrMapping/>
  </p:clrMapOvr>
  <p:transition>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ull-Page Content">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839DF5CF-D89A-BA4E-9837-DCFFDF83506F}"/>
              </a:ext>
            </a:extLst>
          </p:cNvPr>
          <p:cNvCxnSpPr/>
          <p:nvPr userDrawn="1"/>
        </p:nvCxnSpPr>
        <p:spPr>
          <a:xfrm>
            <a:off x="272085" y="513092"/>
            <a:ext cx="267474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6CBF9928-D8E9-3D40-BD52-A4F4CACD3087}"/>
              </a:ext>
            </a:extLst>
          </p:cNvPr>
          <p:cNvCxnSpPr/>
          <p:nvPr userDrawn="1"/>
        </p:nvCxnSpPr>
        <p:spPr>
          <a:xfrm>
            <a:off x="3376635" y="513092"/>
            <a:ext cx="8485403"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 name="Text Placeholder 18">
            <a:extLst>
              <a:ext uri="{FF2B5EF4-FFF2-40B4-BE49-F238E27FC236}">
                <a16:creationId xmlns:a16="http://schemas.microsoft.com/office/drawing/2014/main" id="{2EAC9FAC-335E-794B-8AE6-B863F9D51AD6}"/>
              </a:ext>
            </a:extLst>
          </p:cNvPr>
          <p:cNvSpPr>
            <a:spLocks noGrp="1"/>
          </p:cNvSpPr>
          <p:nvPr>
            <p:ph type="body" sz="quarter" idx="13" hasCustomPrompt="1"/>
          </p:nvPr>
        </p:nvSpPr>
        <p:spPr>
          <a:xfrm>
            <a:off x="0" y="5511801"/>
            <a:ext cx="12192000" cy="1401233"/>
          </a:xfrm>
          <a:prstGeom prst="rect">
            <a:avLst/>
          </a:prstGeom>
          <a:noFill/>
        </p:spPr>
        <p:txBody>
          <a:bodyPr/>
          <a:lstStyle>
            <a:lvl1pPr marL="0" indent="0" algn="ctr">
              <a:lnSpc>
                <a:spcPct val="90000"/>
              </a:lnSpc>
              <a:buNone/>
              <a:defRPr b="0" i="1">
                <a:solidFill>
                  <a:srgbClr val="FF0000"/>
                </a:solidFill>
                <a:latin typeface="MS Gothic" panose="020B0609070205080204" pitchFamily="49" charset="-128"/>
                <a:ea typeface="MS Gothic" panose="020B0609070205080204" pitchFamily="49" charset="-128"/>
              </a:defRPr>
            </a:lvl1pPr>
          </a:lstStyle>
          <a:p>
            <a:pPr lvl="0"/>
            <a:r>
              <a:rPr lang="en-US" dirty="0"/>
              <a:t>Please do not put content in this space.   It is reserved for live captioning.</a:t>
            </a:r>
          </a:p>
        </p:txBody>
      </p:sp>
      <p:sp>
        <p:nvSpPr>
          <p:cNvPr id="13" name="Content Placeholder 18">
            <a:extLst>
              <a:ext uri="{FF2B5EF4-FFF2-40B4-BE49-F238E27FC236}">
                <a16:creationId xmlns:a16="http://schemas.microsoft.com/office/drawing/2014/main" id="{D586D824-BFB5-9747-A99C-AE2E3C3BB054}"/>
              </a:ext>
            </a:extLst>
          </p:cNvPr>
          <p:cNvSpPr>
            <a:spLocks noGrp="1"/>
          </p:cNvSpPr>
          <p:nvPr>
            <p:ph sz="quarter" idx="16" hasCustomPrompt="1"/>
          </p:nvPr>
        </p:nvSpPr>
        <p:spPr>
          <a:xfrm>
            <a:off x="272085" y="863428"/>
            <a:ext cx="11589952" cy="4639906"/>
          </a:xfrm>
          <a:prstGeom prst="rect">
            <a:avLst/>
          </a:prstGeom>
        </p:spPr>
        <p:txBody>
          <a:bodyPr anchor="t"/>
          <a:lstStyle>
            <a:lvl1pPr marL="0" indent="0" algn="ctr">
              <a:buNone/>
              <a:defRPr i="1"/>
            </a:lvl1pPr>
          </a:lstStyle>
          <a:p>
            <a:pPr lvl="0"/>
            <a:r>
              <a:rPr lang="en-US" dirty="0"/>
              <a:t>Place image/chart here</a:t>
            </a:r>
          </a:p>
        </p:txBody>
      </p:sp>
    </p:spTree>
    <p:extLst>
      <p:ext uri="{BB962C8B-B14F-4D97-AF65-F5344CB8AC3E}">
        <p14:creationId xmlns:p14="http://schemas.microsoft.com/office/powerpoint/2010/main" val="3998498959"/>
      </p:ext>
    </p:extLst>
  </p:cSld>
  <p:clrMapOvr>
    <a:masterClrMapping/>
  </p:clrMapOvr>
  <p:transition>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8264346-82F8-704A-8FED-4D0DA90684DF}"/>
              </a:ext>
            </a:extLst>
          </p:cNvPr>
          <p:cNvCxnSpPr/>
          <p:nvPr userDrawn="1"/>
        </p:nvCxnSpPr>
        <p:spPr>
          <a:xfrm>
            <a:off x="272085" y="513092"/>
            <a:ext cx="267474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0EA62040-D887-DC43-8009-4D7B5370937A}"/>
              </a:ext>
            </a:extLst>
          </p:cNvPr>
          <p:cNvCxnSpPr/>
          <p:nvPr userDrawn="1"/>
        </p:nvCxnSpPr>
        <p:spPr>
          <a:xfrm>
            <a:off x="3376635" y="513092"/>
            <a:ext cx="8485403"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Text Placeholder 18">
            <a:extLst>
              <a:ext uri="{FF2B5EF4-FFF2-40B4-BE49-F238E27FC236}">
                <a16:creationId xmlns:a16="http://schemas.microsoft.com/office/drawing/2014/main" id="{7D238339-51AE-2542-B2DC-3A92957404BC}"/>
              </a:ext>
            </a:extLst>
          </p:cNvPr>
          <p:cNvSpPr>
            <a:spLocks noGrp="1"/>
          </p:cNvSpPr>
          <p:nvPr>
            <p:ph type="body" sz="quarter" idx="13" hasCustomPrompt="1"/>
          </p:nvPr>
        </p:nvSpPr>
        <p:spPr>
          <a:xfrm>
            <a:off x="0" y="5511801"/>
            <a:ext cx="12192000" cy="1401233"/>
          </a:xfrm>
          <a:prstGeom prst="rect">
            <a:avLst/>
          </a:prstGeom>
          <a:noFill/>
        </p:spPr>
        <p:txBody>
          <a:bodyPr/>
          <a:lstStyle>
            <a:lvl1pPr marL="0" indent="0" algn="ctr">
              <a:lnSpc>
                <a:spcPct val="90000"/>
              </a:lnSpc>
              <a:buNone/>
              <a:defRPr b="0" i="1">
                <a:solidFill>
                  <a:srgbClr val="FF0000"/>
                </a:solidFill>
                <a:latin typeface="MS Gothic" panose="020B0609070205080204" pitchFamily="49" charset="-128"/>
                <a:ea typeface="MS Gothic" panose="020B0609070205080204" pitchFamily="49" charset="-128"/>
              </a:defRPr>
            </a:lvl1pPr>
          </a:lstStyle>
          <a:p>
            <a:pPr lvl="0"/>
            <a:r>
              <a:rPr lang="en-US" dirty="0"/>
              <a:t>Please do not put content in this space.   It is reserved for live captioning.</a:t>
            </a:r>
          </a:p>
        </p:txBody>
      </p:sp>
      <p:sp>
        <p:nvSpPr>
          <p:cNvPr id="14" name="Content Placeholder 18">
            <a:extLst>
              <a:ext uri="{FF2B5EF4-FFF2-40B4-BE49-F238E27FC236}">
                <a16:creationId xmlns:a16="http://schemas.microsoft.com/office/drawing/2014/main" id="{59DFCCAC-E8AD-9F48-8475-6C1315EB6506}"/>
              </a:ext>
            </a:extLst>
          </p:cNvPr>
          <p:cNvSpPr>
            <a:spLocks noGrp="1"/>
          </p:cNvSpPr>
          <p:nvPr>
            <p:ph sz="quarter" idx="15" hasCustomPrompt="1"/>
          </p:nvPr>
        </p:nvSpPr>
        <p:spPr>
          <a:xfrm>
            <a:off x="6256867" y="863692"/>
            <a:ext cx="5604933" cy="4639642"/>
          </a:xfrm>
          <a:prstGeom prst="rect">
            <a:avLst/>
          </a:prstGeom>
        </p:spPr>
        <p:txBody>
          <a:bodyPr anchor="t"/>
          <a:lstStyle>
            <a:lvl1pPr marL="0" indent="0" algn="ctr">
              <a:buNone/>
              <a:defRPr i="1"/>
            </a:lvl1pPr>
          </a:lstStyle>
          <a:p>
            <a:pPr lvl="0"/>
            <a:r>
              <a:rPr lang="en-US" dirty="0"/>
              <a:t>Place image/chart here</a:t>
            </a:r>
          </a:p>
        </p:txBody>
      </p:sp>
      <p:sp>
        <p:nvSpPr>
          <p:cNvPr id="15" name="Content Placeholder 18">
            <a:extLst>
              <a:ext uri="{FF2B5EF4-FFF2-40B4-BE49-F238E27FC236}">
                <a16:creationId xmlns:a16="http://schemas.microsoft.com/office/drawing/2014/main" id="{CB07F9FF-DECE-1F47-93D7-9828F8ECBDFA}"/>
              </a:ext>
            </a:extLst>
          </p:cNvPr>
          <p:cNvSpPr>
            <a:spLocks noGrp="1"/>
          </p:cNvSpPr>
          <p:nvPr>
            <p:ph sz="quarter" idx="16" hasCustomPrompt="1"/>
          </p:nvPr>
        </p:nvSpPr>
        <p:spPr>
          <a:xfrm>
            <a:off x="272085" y="863428"/>
            <a:ext cx="5612248" cy="4639906"/>
          </a:xfrm>
          <a:prstGeom prst="rect">
            <a:avLst/>
          </a:prstGeom>
        </p:spPr>
        <p:txBody>
          <a:bodyPr anchor="t"/>
          <a:lstStyle>
            <a:lvl1pPr marL="0" indent="0" algn="ctr">
              <a:buNone/>
              <a:defRPr i="1"/>
            </a:lvl1pPr>
          </a:lstStyle>
          <a:p>
            <a:pPr lvl="0"/>
            <a:r>
              <a:rPr lang="en-US" dirty="0"/>
              <a:t>Place image/chart here</a:t>
            </a:r>
          </a:p>
        </p:txBody>
      </p:sp>
    </p:spTree>
    <p:extLst>
      <p:ext uri="{BB962C8B-B14F-4D97-AF65-F5344CB8AC3E}">
        <p14:creationId xmlns:p14="http://schemas.microsoft.com/office/powerpoint/2010/main" val="3541278543"/>
      </p:ext>
    </p:extLst>
  </p:cSld>
  <p:clrMapOvr>
    <a:masterClrMapping/>
  </p:clrMapOvr>
  <p:transition>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E6A8D28D-593B-1541-932B-A223873F3ED8}"/>
              </a:ext>
            </a:extLst>
          </p:cNvPr>
          <p:cNvCxnSpPr/>
          <p:nvPr userDrawn="1"/>
        </p:nvCxnSpPr>
        <p:spPr>
          <a:xfrm>
            <a:off x="272085" y="513092"/>
            <a:ext cx="267474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5D67FB8B-01BD-FD4E-BA63-0DE277AD49AB}"/>
              </a:ext>
            </a:extLst>
          </p:cNvPr>
          <p:cNvCxnSpPr/>
          <p:nvPr userDrawn="1"/>
        </p:nvCxnSpPr>
        <p:spPr>
          <a:xfrm>
            <a:off x="3376635" y="513092"/>
            <a:ext cx="8485403"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 name="Text Placeholder 18">
            <a:extLst>
              <a:ext uri="{FF2B5EF4-FFF2-40B4-BE49-F238E27FC236}">
                <a16:creationId xmlns:a16="http://schemas.microsoft.com/office/drawing/2014/main" id="{DBE1DBAA-2A9D-454C-B738-343D5CA46B06}"/>
              </a:ext>
            </a:extLst>
          </p:cNvPr>
          <p:cNvSpPr>
            <a:spLocks noGrp="1"/>
          </p:cNvSpPr>
          <p:nvPr>
            <p:ph type="body" sz="quarter" idx="13" hasCustomPrompt="1"/>
          </p:nvPr>
        </p:nvSpPr>
        <p:spPr>
          <a:xfrm>
            <a:off x="0" y="5511801"/>
            <a:ext cx="12192000" cy="1401233"/>
          </a:xfrm>
          <a:prstGeom prst="rect">
            <a:avLst/>
          </a:prstGeom>
          <a:noFill/>
        </p:spPr>
        <p:txBody>
          <a:bodyPr/>
          <a:lstStyle>
            <a:lvl1pPr marL="0" indent="0" algn="ctr">
              <a:lnSpc>
                <a:spcPct val="90000"/>
              </a:lnSpc>
              <a:buNone/>
              <a:defRPr b="0" i="1">
                <a:solidFill>
                  <a:srgbClr val="FF0000"/>
                </a:solidFill>
                <a:latin typeface="MS Gothic" panose="020B0609070205080204" pitchFamily="49" charset="-128"/>
                <a:ea typeface="MS Gothic" panose="020B0609070205080204" pitchFamily="49" charset="-128"/>
              </a:defRPr>
            </a:lvl1pPr>
          </a:lstStyle>
          <a:p>
            <a:pPr lvl="0"/>
            <a:r>
              <a:rPr lang="en-US" dirty="0"/>
              <a:t>Please do not put content in this space.   It is reserved for live captioning.</a:t>
            </a:r>
          </a:p>
        </p:txBody>
      </p:sp>
      <p:sp>
        <p:nvSpPr>
          <p:cNvPr id="15" name="Text Placeholder 12">
            <a:extLst>
              <a:ext uri="{FF2B5EF4-FFF2-40B4-BE49-F238E27FC236}">
                <a16:creationId xmlns:a16="http://schemas.microsoft.com/office/drawing/2014/main" id="{CA54194E-A177-A94E-BE3E-B5C11967CB92}"/>
              </a:ext>
            </a:extLst>
          </p:cNvPr>
          <p:cNvSpPr>
            <a:spLocks noGrp="1"/>
          </p:cNvSpPr>
          <p:nvPr>
            <p:ph type="body" sz="quarter" idx="10" hasCustomPrompt="1"/>
          </p:nvPr>
        </p:nvSpPr>
        <p:spPr>
          <a:xfrm>
            <a:off x="264584" y="862676"/>
            <a:ext cx="3471333" cy="795732"/>
          </a:xfrm>
          <a:prstGeom prst="rect">
            <a:avLst/>
          </a:prstGeom>
        </p:spPr>
        <p:txBody>
          <a:bodyPr/>
          <a:lstStyle>
            <a:lvl1pPr marL="0" indent="0">
              <a:lnSpc>
                <a:spcPct val="100000"/>
              </a:lnSpc>
              <a:buNone/>
              <a:defRPr b="1">
                <a:solidFill>
                  <a:srgbClr val="E46102"/>
                </a:solidFill>
              </a:defRPr>
            </a:lvl1pPr>
          </a:lstStyle>
          <a:p>
            <a:pPr lvl="0"/>
            <a:r>
              <a:rPr lang="en-US" dirty="0"/>
              <a:t>Main Header</a:t>
            </a:r>
          </a:p>
        </p:txBody>
      </p:sp>
      <p:sp>
        <p:nvSpPr>
          <p:cNvPr id="17" name="Text Placeholder 16">
            <a:extLst>
              <a:ext uri="{FF2B5EF4-FFF2-40B4-BE49-F238E27FC236}">
                <a16:creationId xmlns:a16="http://schemas.microsoft.com/office/drawing/2014/main" id="{7A585B1A-2F5E-FE41-8454-AB09A5E409E7}"/>
              </a:ext>
            </a:extLst>
          </p:cNvPr>
          <p:cNvSpPr>
            <a:spLocks noGrp="1"/>
          </p:cNvSpPr>
          <p:nvPr>
            <p:ph type="body" sz="quarter" idx="14" hasCustomPrompt="1"/>
          </p:nvPr>
        </p:nvSpPr>
        <p:spPr>
          <a:xfrm>
            <a:off x="264584" y="1873340"/>
            <a:ext cx="3471333" cy="3638461"/>
          </a:xfrm>
          <a:prstGeom prst="rect">
            <a:avLst/>
          </a:prstGeom>
        </p:spPr>
        <p:txBody>
          <a:bodyPr/>
          <a:lstStyle>
            <a:lvl1pPr marL="0" indent="0">
              <a:buNone/>
              <a:defRPr sz="2667"/>
            </a:lvl1pPr>
          </a:lstStyle>
          <a:p>
            <a:pPr lvl="0"/>
            <a:r>
              <a:rPr lang="en-US" dirty="0"/>
              <a:t>Click to add caption</a:t>
            </a:r>
          </a:p>
        </p:txBody>
      </p:sp>
      <p:sp>
        <p:nvSpPr>
          <p:cNvPr id="19" name="Content Placeholder 18">
            <a:extLst>
              <a:ext uri="{FF2B5EF4-FFF2-40B4-BE49-F238E27FC236}">
                <a16:creationId xmlns:a16="http://schemas.microsoft.com/office/drawing/2014/main" id="{99716A51-2A9B-AE4C-9311-FF1162BCF6EA}"/>
              </a:ext>
            </a:extLst>
          </p:cNvPr>
          <p:cNvSpPr>
            <a:spLocks noGrp="1"/>
          </p:cNvSpPr>
          <p:nvPr>
            <p:ph sz="quarter" idx="15" hasCustomPrompt="1"/>
          </p:nvPr>
        </p:nvSpPr>
        <p:spPr>
          <a:xfrm>
            <a:off x="4000501" y="863692"/>
            <a:ext cx="7861300" cy="4639642"/>
          </a:xfrm>
          <a:prstGeom prst="rect">
            <a:avLst/>
          </a:prstGeom>
        </p:spPr>
        <p:txBody>
          <a:bodyPr anchor="t"/>
          <a:lstStyle>
            <a:lvl1pPr marL="0" indent="0" algn="ctr">
              <a:buNone/>
              <a:defRPr i="1"/>
            </a:lvl1pPr>
          </a:lstStyle>
          <a:p>
            <a:pPr lvl="0"/>
            <a:r>
              <a:rPr lang="en-US" dirty="0"/>
              <a:t>Place image/chart here</a:t>
            </a:r>
          </a:p>
        </p:txBody>
      </p:sp>
    </p:spTree>
    <p:extLst>
      <p:ext uri="{BB962C8B-B14F-4D97-AF65-F5344CB8AC3E}">
        <p14:creationId xmlns:p14="http://schemas.microsoft.com/office/powerpoint/2010/main" val="2575343785"/>
      </p:ext>
    </p:extLst>
  </p:cSld>
  <p:clrMapOvr>
    <a:masterClrMapping/>
  </p:clrMapOvr>
  <p:transition>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ransi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9979982-8692-A844-8D68-F0F0BF0D35CC}"/>
              </a:ext>
            </a:extLst>
          </p:cNvPr>
          <p:cNvSpPr/>
          <p:nvPr userDrawn="1"/>
        </p:nvSpPr>
        <p:spPr>
          <a:xfrm>
            <a:off x="3048" y="0"/>
            <a:ext cx="12188952" cy="6858000"/>
          </a:xfrm>
          <a:prstGeom prst="rect">
            <a:avLst/>
          </a:prstGeom>
          <a:solidFill>
            <a:srgbClr val="EEEEEE"/>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ln>
                <a:noFill/>
              </a:ln>
            </a:endParaRPr>
          </a:p>
        </p:txBody>
      </p:sp>
      <p:cxnSp>
        <p:nvCxnSpPr>
          <p:cNvPr id="10" name="Straight Connector 9">
            <a:extLst>
              <a:ext uri="{FF2B5EF4-FFF2-40B4-BE49-F238E27FC236}">
                <a16:creationId xmlns:a16="http://schemas.microsoft.com/office/drawing/2014/main" id="{84F3D1C7-A528-4A4E-BD45-6C2E303E86C0}"/>
              </a:ext>
            </a:extLst>
          </p:cNvPr>
          <p:cNvCxnSpPr/>
          <p:nvPr userDrawn="1"/>
        </p:nvCxnSpPr>
        <p:spPr>
          <a:xfrm>
            <a:off x="272085" y="513091"/>
            <a:ext cx="2674747" cy="0"/>
          </a:xfrm>
          <a:prstGeom prst="line">
            <a:avLst/>
          </a:prstGeom>
          <a:ln>
            <a:solidFill>
              <a:srgbClr val="E46102"/>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BEB2079E-652F-6845-A7ED-D31F951B80DA}"/>
              </a:ext>
            </a:extLst>
          </p:cNvPr>
          <p:cNvCxnSpPr/>
          <p:nvPr userDrawn="1"/>
        </p:nvCxnSpPr>
        <p:spPr>
          <a:xfrm>
            <a:off x="3376635" y="513091"/>
            <a:ext cx="8485403" cy="0"/>
          </a:xfrm>
          <a:prstGeom prst="line">
            <a:avLst/>
          </a:prstGeom>
          <a:ln w="12700" cmpd="sng">
            <a:solidFill>
              <a:srgbClr val="E46102"/>
            </a:solidFill>
          </a:ln>
          <a:effectLst/>
        </p:spPr>
        <p:style>
          <a:lnRef idx="2">
            <a:schemeClr val="accent1"/>
          </a:lnRef>
          <a:fillRef idx="0">
            <a:schemeClr val="accent1"/>
          </a:fillRef>
          <a:effectRef idx="1">
            <a:schemeClr val="accent1"/>
          </a:effectRef>
          <a:fontRef idx="minor">
            <a:schemeClr val="tx1"/>
          </a:fontRef>
        </p:style>
      </p:cxnSp>
      <p:sp>
        <p:nvSpPr>
          <p:cNvPr id="17" name="Text Placeholder 18">
            <a:extLst>
              <a:ext uri="{FF2B5EF4-FFF2-40B4-BE49-F238E27FC236}">
                <a16:creationId xmlns:a16="http://schemas.microsoft.com/office/drawing/2014/main" id="{63145E54-A70C-B843-94A9-3F5C73790B29}"/>
              </a:ext>
            </a:extLst>
          </p:cNvPr>
          <p:cNvSpPr>
            <a:spLocks noGrp="1"/>
          </p:cNvSpPr>
          <p:nvPr>
            <p:ph type="body" sz="quarter" idx="14" hasCustomPrompt="1"/>
          </p:nvPr>
        </p:nvSpPr>
        <p:spPr>
          <a:xfrm>
            <a:off x="0" y="5511801"/>
            <a:ext cx="12192000" cy="1401233"/>
          </a:xfrm>
          <a:prstGeom prst="rect">
            <a:avLst/>
          </a:prstGeom>
          <a:noFill/>
        </p:spPr>
        <p:txBody>
          <a:bodyPr/>
          <a:lstStyle>
            <a:lvl1pPr marL="0" indent="0" algn="ctr">
              <a:lnSpc>
                <a:spcPct val="90000"/>
              </a:lnSpc>
              <a:buNone/>
              <a:defRPr b="0" i="1">
                <a:solidFill>
                  <a:srgbClr val="FF0000"/>
                </a:solidFill>
                <a:latin typeface="MS Gothic" panose="020B0609070205080204" pitchFamily="49" charset="-128"/>
                <a:ea typeface="MS Gothic" panose="020B0609070205080204" pitchFamily="49" charset="-128"/>
              </a:defRPr>
            </a:lvl1pPr>
          </a:lstStyle>
          <a:p>
            <a:pPr lvl="0"/>
            <a:r>
              <a:rPr lang="en-US" dirty="0"/>
              <a:t>Please do not put content in this space.   It is reserved for live captioning.</a:t>
            </a:r>
          </a:p>
        </p:txBody>
      </p:sp>
      <p:sp>
        <p:nvSpPr>
          <p:cNvPr id="18" name="Text Placeholder 9">
            <a:extLst>
              <a:ext uri="{FF2B5EF4-FFF2-40B4-BE49-F238E27FC236}">
                <a16:creationId xmlns:a16="http://schemas.microsoft.com/office/drawing/2014/main" id="{199A5F92-0635-2248-9A60-E448B022595F}"/>
              </a:ext>
            </a:extLst>
          </p:cNvPr>
          <p:cNvSpPr>
            <a:spLocks noGrp="1"/>
          </p:cNvSpPr>
          <p:nvPr>
            <p:ph type="body" sz="quarter" idx="15" hasCustomPrompt="1"/>
          </p:nvPr>
        </p:nvSpPr>
        <p:spPr>
          <a:xfrm>
            <a:off x="272085" y="3987800"/>
            <a:ext cx="11589952" cy="1524000"/>
          </a:xfrm>
          <a:prstGeom prst="rect">
            <a:avLst/>
          </a:prstGeom>
        </p:spPr>
        <p:txBody>
          <a:bodyPr/>
          <a:lstStyle>
            <a:lvl1pPr marL="0" indent="0">
              <a:buNone/>
              <a:defRPr sz="5333" b="1"/>
            </a:lvl1pPr>
          </a:lstStyle>
          <a:p>
            <a:pPr lvl="0"/>
            <a:r>
              <a:rPr lang="en-US" dirty="0"/>
              <a:t>Click to add Transition Title</a:t>
            </a:r>
          </a:p>
        </p:txBody>
      </p:sp>
      <p:pic>
        <p:nvPicPr>
          <p:cNvPr id="9" name="Picture 8">
            <a:extLst>
              <a:ext uri="{FF2B5EF4-FFF2-40B4-BE49-F238E27FC236}">
                <a16:creationId xmlns:a16="http://schemas.microsoft.com/office/drawing/2014/main" id="{D79C5863-1162-A94C-88E8-F759F3EBC17A}"/>
              </a:ext>
            </a:extLst>
          </p:cNvPr>
          <p:cNvPicPr>
            <a:picLocks noChangeAspect="1"/>
          </p:cNvPicPr>
          <p:nvPr userDrawn="1"/>
        </p:nvPicPr>
        <p:blipFill>
          <a:blip r:embed="rId2"/>
          <a:stretch>
            <a:fillRect/>
          </a:stretch>
        </p:blipFill>
        <p:spPr>
          <a:xfrm>
            <a:off x="358433" y="198708"/>
            <a:ext cx="556192" cy="218591"/>
          </a:xfrm>
          <a:prstGeom prst="rect">
            <a:avLst/>
          </a:prstGeom>
        </p:spPr>
      </p:pic>
    </p:spTree>
    <p:extLst>
      <p:ext uri="{BB962C8B-B14F-4D97-AF65-F5344CB8AC3E}">
        <p14:creationId xmlns:p14="http://schemas.microsoft.com/office/powerpoint/2010/main" val="2071653699"/>
      </p:ext>
    </p:extLst>
  </p:cSld>
  <p:clrMapOvr>
    <a:masterClrMapping/>
  </p:clrMapOvr>
  <p:transition>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or End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5FA1004-FA11-014C-ACFB-5C7E52C73C7D}"/>
              </a:ext>
            </a:extLst>
          </p:cNvPr>
          <p:cNvSpPr/>
          <p:nvPr userDrawn="1"/>
        </p:nvSpPr>
        <p:spPr>
          <a:xfrm>
            <a:off x="0" y="0"/>
            <a:ext cx="12188952" cy="6858000"/>
          </a:xfrm>
          <a:prstGeom prst="rect">
            <a:avLst/>
          </a:prstGeom>
          <a:solidFill>
            <a:srgbClr val="E461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cxnSp>
        <p:nvCxnSpPr>
          <p:cNvPr id="11" name="Straight Connector 10">
            <a:extLst>
              <a:ext uri="{FF2B5EF4-FFF2-40B4-BE49-F238E27FC236}">
                <a16:creationId xmlns:a16="http://schemas.microsoft.com/office/drawing/2014/main" id="{F8540EFB-D04E-084F-9385-A45A13823FAF}"/>
              </a:ext>
            </a:extLst>
          </p:cNvPr>
          <p:cNvCxnSpPr/>
          <p:nvPr userDrawn="1"/>
        </p:nvCxnSpPr>
        <p:spPr>
          <a:xfrm>
            <a:off x="272085" y="513091"/>
            <a:ext cx="2674747"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CD789C84-0D96-B844-9BBA-2691F66D56BE}"/>
              </a:ext>
            </a:extLst>
          </p:cNvPr>
          <p:cNvCxnSpPr/>
          <p:nvPr userDrawn="1"/>
        </p:nvCxnSpPr>
        <p:spPr>
          <a:xfrm>
            <a:off x="3376635" y="513091"/>
            <a:ext cx="8485403"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a:extLst>
              <a:ext uri="{FF2B5EF4-FFF2-40B4-BE49-F238E27FC236}">
                <a16:creationId xmlns:a16="http://schemas.microsoft.com/office/drawing/2014/main" id="{F7D34CD0-160D-A24B-AD75-7B067D1E3E80}"/>
              </a:ext>
            </a:extLst>
          </p:cNvPr>
          <p:cNvSpPr>
            <a:spLocks noGrp="1"/>
          </p:cNvSpPr>
          <p:nvPr>
            <p:ph type="body" sz="quarter" idx="13" hasCustomPrompt="1"/>
          </p:nvPr>
        </p:nvSpPr>
        <p:spPr>
          <a:xfrm>
            <a:off x="272085" y="4258733"/>
            <a:ext cx="11589952" cy="1253067"/>
          </a:xfrm>
          <a:prstGeom prst="rect">
            <a:avLst/>
          </a:prstGeom>
        </p:spPr>
        <p:txBody>
          <a:bodyPr/>
          <a:lstStyle>
            <a:lvl1pPr marL="0" indent="0">
              <a:buNone/>
              <a:defRPr sz="7200" b="1">
                <a:solidFill>
                  <a:schemeClr val="bg1"/>
                </a:solidFill>
              </a:defRPr>
            </a:lvl1pPr>
          </a:lstStyle>
          <a:p>
            <a:pPr lvl="0"/>
            <a:r>
              <a:rPr lang="en-US" dirty="0"/>
              <a:t>Click to add Section Title</a:t>
            </a:r>
          </a:p>
        </p:txBody>
      </p:sp>
      <p:sp>
        <p:nvSpPr>
          <p:cNvPr id="15" name="Text Placeholder 18">
            <a:extLst>
              <a:ext uri="{FF2B5EF4-FFF2-40B4-BE49-F238E27FC236}">
                <a16:creationId xmlns:a16="http://schemas.microsoft.com/office/drawing/2014/main" id="{FEA73269-D16A-9844-A744-DA035A01AE6A}"/>
              </a:ext>
            </a:extLst>
          </p:cNvPr>
          <p:cNvSpPr>
            <a:spLocks noGrp="1"/>
          </p:cNvSpPr>
          <p:nvPr>
            <p:ph type="body" sz="quarter" idx="14" hasCustomPrompt="1"/>
          </p:nvPr>
        </p:nvSpPr>
        <p:spPr>
          <a:xfrm>
            <a:off x="0" y="5511801"/>
            <a:ext cx="12192000" cy="1401233"/>
          </a:xfrm>
          <a:prstGeom prst="rect">
            <a:avLst/>
          </a:prstGeom>
          <a:noFill/>
        </p:spPr>
        <p:txBody>
          <a:bodyPr/>
          <a:lstStyle>
            <a:lvl1pPr marL="0" indent="0" algn="ctr">
              <a:lnSpc>
                <a:spcPct val="90000"/>
              </a:lnSpc>
              <a:buNone/>
              <a:defRPr b="0" i="1">
                <a:solidFill>
                  <a:srgbClr val="FF0000"/>
                </a:solidFill>
                <a:latin typeface="MS Gothic" panose="020B0609070205080204" pitchFamily="49" charset="-128"/>
                <a:ea typeface="MS Gothic" panose="020B0609070205080204" pitchFamily="49" charset="-128"/>
              </a:defRPr>
            </a:lvl1pPr>
          </a:lstStyle>
          <a:p>
            <a:pPr lvl="0"/>
            <a:r>
              <a:rPr lang="en-US" dirty="0"/>
              <a:t>Please do not put content in this space.   It is reserved for live captioning.</a:t>
            </a:r>
          </a:p>
        </p:txBody>
      </p:sp>
      <p:pic>
        <p:nvPicPr>
          <p:cNvPr id="8" name="Picture 7">
            <a:extLst>
              <a:ext uri="{FF2B5EF4-FFF2-40B4-BE49-F238E27FC236}">
                <a16:creationId xmlns:a16="http://schemas.microsoft.com/office/drawing/2014/main" id="{DD3C1EBA-3831-834A-8501-838EA29F8A13}"/>
              </a:ext>
            </a:extLst>
          </p:cNvPr>
          <p:cNvPicPr>
            <a:picLocks noChangeAspect="1"/>
          </p:cNvPicPr>
          <p:nvPr userDrawn="1"/>
        </p:nvPicPr>
        <p:blipFill>
          <a:blip r:embed="rId2"/>
          <a:stretch>
            <a:fillRect/>
          </a:stretch>
        </p:blipFill>
        <p:spPr>
          <a:xfrm>
            <a:off x="358433" y="198708"/>
            <a:ext cx="556192" cy="218591"/>
          </a:xfrm>
          <a:prstGeom prst="rect">
            <a:avLst/>
          </a:prstGeom>
        </p:spPr>
      </p:pic>
    </p:spTree>
    <p:extLst>
      <p:ext uri="{BB962C8B-B14F-4D97-AF65-F5344CB8AC3E}">
        <p14:creationId xmlns:p14="http://schemas.microsoft.com/office/powerpoint/2010/main" val="3852413536"/>
      </p:ext>
    </p:extLst>
  </p:cSld>
  <p:clrMapOvr>
    <a:masterClrMapping/>
  </p:clrMapOvr>
  <p:transition>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8C03363-0F94-4C89-848A-321F9891B5A0}" type="datetimeFigureOut">
              <a:rPr lang="en-US" smtClean="0"/>
              <a:t>7/5/2020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7CA68C-4BB1-4333-97CC-DDF634F28FA9}" type="slidenum">
              <a:rPr lang="en-US" smtClean="0"/>
              <a:t>‹#›</a:t>
            </a:fld>
            <a:endParaRPr lang="en-US"/>
          </a:p>
        </p:txBody>
      </p:sp>
    </p:spTree>
    <p:extLst>
      <p:ext uri="{BB962C8B-B14F-4D97-AF65-F5344CB8AC3E}">
        <p14:creationId xmlns:p14="http://schemas.microsoft.com/office/powerpoint/2010/main" val="2134791051"/>
      </p:ext>
    </p:extLst>
  </p:cSld>
  <p:clrMapOvr>
    <a:masterClrMapping/>
  </p:clrMapOvr>
  <p:transition>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0457264-6745-CC46-B42D-B878E9BF8D4D}"/>
              </a:ext>
            </a:extLst>
          </p:cNvPr>
          <p:cNvSpPr txBox="1"/>
          <p:nvPr userDrawn="1"/>
        </p:nvSpPr>
        <p:spPr>
          <a:xfrm>
            <a:off x="10703378" y="257543"/>
            <a:ext cx="1241077" cy="240066"/>
          </a:xfrm>
          <a:prstGeom prst="rect">
            <a:avLst/>
          </a:prstGeom>
          <a:noFill/>
        </p:spPr>
        <p:txBody>
          <a:bodyPr vert="horz" wrap="square" rtlCol="0">
            <a:spAutoFit/>
          </a:bodyPr>
          <a:lstStyle/>
          <a:p>
            <a:pPr algn="r">
              <a:lnSpc>
                <a:spcPct val="80000"/>
              </a:lnSpc>
            </a:pPr>
            <a:r>
              <a:rPr lang="en-US" sz="1200" dirty="0">
                <a:latin typeface="Georgia"/>
                <a:cs typeface="Georgia"/>
              </a:rPr>
              <a:t>|  </a:t>
            </a:r>
            <a:fld id="{606D2650-017B-BC48-A893-0334FE68CCF7}" type="slidenum">
              <a:rPr lang="en-US" sz="1133" smtClean="0">
                <a:latin typeface="Arial" panose="020B0604020202020204" pitchFamily="34" charset="0"/>
                <a:cs typeface="Arial" panose="020B0604020202020204" pitchFamily="34" charset="0"/>
              </a:rPr>
              <a:pPr algn="r">
                <a:lnSpc>
                  <a:spcPct val="80000"/>
                </a:lnSpc>
              </a:pPr>
              <a:t>‹#›</a:t>
            </a:fld>
            <a:endParaRPr lang="en-US" sz="1133" dirty="0">
              <a:solidFill>
                <a:srgbClr val="000000"/>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612AC436-C86B-7E40-AFE2-CA426636A044}"/>
              </a:ext>
            </a:extLst>
          </p:cNvPr>
          <p:cNvPicPr>
            <a:picLocks noChangeAspect="1"/>
          </p:cNvPicPr>
          <p:nvPr userDrawn="1"/>
        </p:nvPicPr>
        <p:blipFill>
          <a:blip r:embed="rId11"/>
          <a:stretch>
            <a:fillRect/>
          </a:stretch>
        </p:blipFill>
        <p:spPr>
          <a:xfrm>
            <a:off x="358433" y="198708"/>
            <a:ext cx="556192" cy="218591"/>
          </a:xfrm>
          <a:prstGeom prst="rect">
            <a:avLst/>
          </a:prstGeom>
        </p:spPr>
      </p:pic>
      <p:pic>
        <p:nvPicPr>
          <p:cNvPr id="10" name="Picture 9">
            <a:extLst>
              <a:ext uri="{FF2B5EF4-FFF2-40B4-BE49-F238E27FC236}">
                <a16:creationId xmlns:a16="http://schemas.microsoft.com/office/drawing/2014/main" id="{7A3028D9-E8F8-994F-9D8A-8A9F90D67280}"/>
              </a:ext>
            </a:extLst>
          </p:cNvPr>
          <p:cNvPicPr>
            <a:picLocks noChangeAspect="1"/>
          </p:cNvPicPr>
          <p:nvPr userDrawn="1"/>
        </p:nvPicPr>
        <p:blipFill>
          <a:blip r:embed="rId12"/>
          <a:stretch>
            <a:fillRect/>
          </a:stretch>
        </p:blipFill>
        <p:spPr>
          <a:xfrm>
            <a:off x="9148992" y="304811"/>
            <a:ext cx="2258261" cy="134956"/>
          </a:xfrm>
          <a:prstGeom prst="rect">
            <a:avLst/>
          </a:prstGeom>
        </p:spPr>
      </p:pic>
    </p:spTree>
    <p:extLst>
      <p:ext uri="{BB962C8B-B14F-4D97-AF65-F5344CB8AC3E}">
        <p14:creationId xmlns:p14="http://schemas.microsoft.com/office/powerpoint/2010/main" val="1699808712"/>
      </p:ext>
    </p:extLst>
  </p:cSld>
  <p:clrMap bg1="lt1" tx1="dk1" bg2="lt2" tx2="dk2" accent1="accent1" accent2="accent2" accent3="accent3" accent4="accent4" accent5="accent5" accent6="accent6" hlink="hlink" folHlink="folHlink"/>
  <p:sldLayoutIdLst>
    <p:sldLayoutId id="2147483665" r:id="rId1"/>
    <p:sldLayoutId id="2147483660" r:id="rId2"/>
    <p:sldLayoutId id="2147483650" r:id="rId3"/>
    <p:sldLayoutId id="2147483663" r:id="rId4"/>
    <p:sldLayoutId id="2147483652" r:id="rId5"/>
    <p:sldLayoutId id="2147483656" r:id="rId6"/>
    <p:sldLayoutId id="2147483662" r:id="rId7"/>
    <p:sldLayoutId id="2147483661" r:id="rId8"/>
    <p:sldLayoutId id="2147483666" r:id="rId9"/>
  </p:sldLayoutIdLst>
  <p:transition>
    <p:pull/>
  </p:transition>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1.m4a"/><Relationship Id="rId7" Type="http://schemas.openxmlformats.org/officeDocument/2006/relationships/image" Target="../media/image7.jpe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notesSlide" Target="../notesSlides/notesSlide1.xml"/><Relationship Id="rId4"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7.m4a"/><Relationship Id="rId7" Type="http://schemas.openxmlformats.org/officeDocument/2006/relationships/image" Target="../media/image12.jpeg"/><Relationship Id="rId2" Type="http://schemas.microsoft.com/office/2007/relationships/media" Target="../media/media7.m4a"/><Relationship Id="rId1" Type="http://schemas.openxmlformats.org/officeDocument/2006/relationships/video" Target="https://www.youtube.com/embed/p_jLGFuXK-A" TargetMode="External"/><Relationship Id="rId6" Type="http://schemas.openxmlformats.org/officeDocument/2006/relationships/hyperlink" Target="https://youtu.be/p_jLGFuXK-A" TargetMode="External"/><Relationship Id="rId5" Type="http://schemas.openxmlformats.org/officeDocument/2006/relationships/notesSlide" Target="../notesSlides/notesSlide10.xml"/><Relationship Id="rId4"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9.m4a"/><Relationship Id="rId7" Type="http://schemas.openxmlformats.org/officeDocument/2006/relationships/image" Target="../media/image13.jpeg"/><Relationship Id="rId2" Type="http://schemas.microsoft.com/office/2007/relationships/media" Target="../media/media9.m4a"/><Relationship Id="rId1" Type="http://schemas.openxmlformats.org/officeDocument/2006/relationships/video" Target="https://www.youtube.com/embed/Lr2uIExJkEo" TargetMode="External"/><Relationship Id="rId6" Type="http://schemas.openxmlformats.org/officeDocument/2006/relationships/hyperlink" Target="https://youtu.be/Lr2uIExJkEo" TargetMode="External"/><Relationship Id="rId5" Type="http://schemas.openxmlformats.org/officeDocument/2006/relationships/notesSlide" Target="../notesSlides/notesSlide12.xml"/><Relationship Id="rId4"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8.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hyperlink" Target="https://www.rit.edu/fa/cpd/starfish-academic-alert-instructors-and-advisors" TargetMode="Externa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bit.ly/RITInstructor" TargetMode="External"/><Relationship Id="rId5" Type="http://schemas.openxmlformats.org/officeDocument/2006/relationships/hyperlink" Target="http://www.rit.edu/starfish" TargetMode="External"/><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8.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s://wiki.rit.edu/display/earlyalert/Starfish+Help+Request" TargetMode="External"/><Relationship Id="rId5" Type="http://schemas.openxmlformats.org/officeDocument/2006/relationships/hyperlink" Target="mailto:Starfish@rit.edu" TargetMode="External"/><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hyperlink" Target="https://cm.maxient.com/reportingform.php?RochesterInstofTech&amp;layout_id=3"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png"/><Relationship Id="rId5" Type="http://schemas.openxmlformats.org/officeDocument/2006/relationships/image" Target="../media/image9.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6.m4a"/><Relationship Id="rId7" Type="http://schemas.openxmlformats.org/officeDocument/2006/relationships/image" Target="../media/image11.jpeg"/><Relationship Id="rId2" Type="http://schemas.microsoft.com/office/2007/relationships/media" Target="../media/media6.m4a"/><Relationship Id="rId1" Type="http://schemas.openxmlformats.org/officeDocument/2006/relationships/video" Target="https://www.youtube.com/embed/1UFjCdBOj3I" TargetMode="External"/><Relationship Id="rId6" Type="http://schemas.openxmlformats.org/officeDocument/2006/relationships/hyperlink" Target="https://youtu.be/1UFjCdBOj3I" TargetMode="External"/><Relationship Id="rId5" Type="http://schemas.openxmlformats.org/officeDocument/2006/relationships/notesSlide" Target="../notesSlides/notesSlide9.xml"/><Relationship Id="rId4"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5750" y="116146"/>
            <a:ext cx="683734" cy="683734"/>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0405" y="116146"/>
            <a:ext cx="4671417" cy="683734"/>
          </a:xfrm>
          <a:prstGeom prst="rect">
            <a:avLst/>
          </a:prstGeom>
        </p:spPr>
      </p:pic>
      <p:sp>
        <p:nvSpPr>
          <p:cNvPr id="6" name="Text Placeholder 3">
            <a:extLst>
              <a:ext uri="{FF2B5EF4-FFF2-40B4-BE49-F238E27FC236}">
                <a16:creationId xmlns:a16="http://schemas.microsoft.com/office/drawing/2014/main" id="{E24EDBEA-0F2B-EE4D-B953-EB964322312E}"/>
              </a:ext>
            </a:extLst>
          </p:cNvPr>
          <p:cNvSpPr txBox="1">
            <a:spLocks/>
          </p:cNvSpPr>
          <p:nvPr/>
        </p:nvSpPr>
        <p:spPr>
          <a:xfrm>
            <a:off x="197818" y="1505066"/>
            <a:ext cx="11733449" cy="1951854"/>
          </a:xfrm>
          <a:prstGeom prst="rect">
            <a:avLst/>
          </a:prstGeom>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a:spcBef>
                <a:spcPts val="0"/>
              </a:spcBef>
              <a:buNone/>
            </a:pPr>
            <a:r>
              <a:rPr lang="en-US" sz="7200" b="1" dirty="0" smtClean="0">
                <a:solidFill>
                  <a:srgbClr val="EF6F2A"/>
                </a:solidFill>
              </a:rPr>
              <a:t>Introduction to Starfish </a:t>
            </a:r>
          </a:p>
          <a:p>
            <a:pPr marL="0" indent="0" algn="ctr">
              <a:spcBef>
                <a:spcPts val="0"/>
              </a:spcBef>
              <a:buNone/>
            </a:pPr>
            <a:r>
              <a:rPr lang="en-US" sz="7200" b="1" dirty="0" smtClean="0">
                <a:solidFill>
                  <a:srgbClr val="EF6F2A"/>
                </a:solidFill>
              </a:rPr>
              <a:t>&amp; Academic Alerts</a:t>
            </a:r>
          </a:p>
        </p:txBody>
      </p:sp>
      <p:cxnSp>
        <p:nvCxnSpPr>
          <p:cNvPr id="3" name="Straight Connector 2"/>
          <p:cNvCxnSpPr/>
          <p:nvPr/>
        </p:nvCxnSpPr>
        <p:spPr>
          <a:xfrm>
            <a:off x="285750" y="969812"/>
            <a:ext cx="1164551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 name="Slide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5803708" y="3992173"/>
            <a:ext cx="609600" cy="609600"/>
          </a:xfrm>
          <a:prstGeom prst="rect">
            <a:avLst/>
          </a:prstGeom>
        </p:spPr>
      </p:pic>
    </p:spTree>
    <p:custDataLst>
      <p:tags r:id="rId1"/>
    </p:custDataLst>
    <p:extLst>
      <p:ext uri="{BB962C8B-B14F-4D97-AF65-F5344CB8AC3E}">
        <p14:creationId xmlns:p14="http://schemas.microsoft.com/office/powerpoint/2010/main" val="127230892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a:p>
        </p:txBody>
      </p:sp>
      <p:sp>
        <p:nvSpPr>
          <p:cNvPr id="3" name="Text Placeholder 2"/>
          <p:cNvSpPr>
            <a:spLocks noGrp="1"/>
          </p:cNvSpPr>
          <p:nvPr>
            <p:ph type="body" sz="quarter" idx="14"/>
          </p:nvPr>
        </p:nvSpPr>
        <p:spPr/>
        <p:txBody>
          <a:bodyPr/>
          <a:lstStyle/>
          <a:p>
            <a:r>
              <a:rPr lang="en-US" dirty="0" smtClean="0"/>
              <a:t>“Raise a Flag” during the Semester	</a:t>
            </a:r>
            <a:endParaRPr lang="en-US" dirty="0"/>
          </a:p>
        </p:txBody>
      </p:sp>
      <p:sp>
        <p:nvSpPr>
          <p:cNvPr id="4" name="Text Placeholder 3"/>
          <p:cNvSpPr>
            <a:spLocks noGrp="1"/>
          </p:cNvSpPr>
          <p:nvPr>
            <p:ph type="body" sz="quarter" idx="15"/>
          </p:nvPr>
        </p:nvSpPr>
        <p:spPr>
          <a:xfrm>
            <a:off x="272086" y="2228850"/>
            <a:ext cx="5411246" cy="3282950"/>
          </a:xfrm>
        </p:spPr>
        <p:txBody>
          <a:bodyPr/>
          <a:lstStyle/>
          <a:p>
            <a:r>
              <a:rPr lang="en-US" sz="2800" dirty="0" smtClean="0"/>
              <a:t>If there is a change in the students academic standing outside of the academic progress reports you can “</a:t>
            </a:r>
            <a:r>
              <a:rPr lang="en-US" sz="2800" dirty="0" smtClean="0">
                <a:hlinkClick r:id="rId6"/>
              </a:rPr>
              <a:t>raise a flag</a:t>
            </a:r>
            <a:r>
              <a:rPr lang="en-US" sz="2800" dirty="0" smtClean="0"/>
              <a:t>” at any point during the semester</a:t>
            </a:r>
            <a:endParaRPr lang="en-US" dirty="0"/>
          </a:p>
        </p:txBody>
      </p:sp>
      <p:pic>
        <p:nvPicPr>
          <p:cNvPr id="5" name="p_jLGFuXK-A"/>
          <p:cNvPicPr>
            <a:picLocks noRot="1" noChangeAspect="1"/>
          </p:cNvPicPr>
          <p:nvPr>
            <a:videoFile r:link="rId1"/>
          </p:nvPr>
        </p:nvPicPr>
        <p:blipFill rotWithShape="1">
          <a:blip r:embed="rId7"/>
          <a:srcRect t="10837" b="10837"/>
          <a:stretch/>
        </p:blipFill>
        <p:spPr>
          <a:xfrm>
            <a:off x="5819172" y="2228850"/>
            <a:ext cx="5907024" cy="3337560"/>
          </a:xfrm>
          <a:prstGeom prst="rect">
            <a:avLst/>
          </a:prstGeom>
        </p:spPr>
      </p:pic>
      <p:pic>
        <p:nvPicPr>
          <p:cNvPr id="6" name="Slide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763585" y="1045236"/>
            <a:ext cx="609600" cy="609600"/>
          </a:xfrm>
          <a:prstGeom prst="rect">
            <a:avLst/>
          </a:prstGeom>
        </p:spPr>
      </p:pic>
    </p:spTree>
    <p:extLst>
      <p:ext uri="{BB962C8B-B14F-4D97-AF65-F5344CB8AC3E}">
        <p14:creationId xmlns:p14="http://schemas.microsoft.com/office/powerpoint/2010/main" val="3478012744"/>
      </p:ext>
    </p:extLst>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71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a:p>
        </p:txBody>
      </p:sp>
      <p:sp>
        <p:nvSpPr>
          <p:cNvPr id="3" name="Text Placeholder 2"/>
          <p:cNvSpPr>
            <a:spLocks noGrp="1"/>
          </p:cNvSpPr>
          <p:nvPr>
            <p:ph type="body" sz="quarter" idx="14"/>
          </p:nvPr>
        </p:nvSpPr>
        <p:spPr/>
        <p:txBody>
          <a:bodyPr/>
          <a:lstStyle/>
          <a:p>
            <a:r>
              <a:rPr lang="en-US" dirty="0" smtClean="0"/>
              <a:t>Clearing a Flag</a:t>
            </a:r>
            <a:endParaRPr lang="en-US" dirty="0"/>
          </a:p>
        </p:txBody>
      </p:sp>
      <p:sp>
        <p:nvSpPr>
          <p:cNvPr id="4" name="Text Placeholder 3"/>
          <p:cNvSpPr>
            <a:spLocks noGrp="1"/>
          </p:cNvSpPr>
          <p:nvPr>
            <p:ph type="body" sz="quarter" idx="15"/>
          </p:nvPr>
        </p:nvSpPr>
        <p:spPr>
          <a:xfrm>
            <a:off x="272085" y="1744226"/>
            <a:ext cx="11589952" cy="3767576"/>
          </a:xfrm>
        </p:spPr>
        <p:txBody>
          <a:bodyPr/>
          <a:lstStyle/>
          <a:p>
            <a:pPr marL="0" indent="0">
              <a:buNone/>
            </a:pPr>
            <a:r>
              <a:rPr lang="en-US" sz="2400" dirty="0" smtClean="0"/>
              <a:t>If the student has addressed your concern you can “Resolve” or “Clear” the alert you raised.</a:t>
            </a:r>
          </a:p>
          <a:p>
            <a:pPr marL="0" indent="0">
              <a:buNone/>
            </a:pPr>
            <a:endParaRPr lang="en-US" sz="2400" dirty="0" smtClean="0"/>
          </a:p>
          <a:p>
            <a:pPr marL="0" indent="0">
              <a:buNone/>
            </a:pPr>
            <a:r>
              <a:rPr lang="en-US" sz="2400" dirty="0" smtClean="0"/>
              <a:t>Reminders:</a:t>
            </a:r>
          </a:p>
          <a:p>
            <a:pPr lvl="1"/>
            <a:r>
              <a:rPr lang="en-US" sz="2000" dirty="0" smtClean="0"/>
              <a:t>Students do NOT receive a notification that the alert has been cleared</a:t>
            </a:r>
          </a:p>
          <a:p>
            <a:pPr lvl="1"/>
            <a:r>
              <a:rPr lang="en-US" sz="2000" dirty="0" smtClean="0"/>
              <a:t>Advisors DO </a:t>
            </a:r>
            <a:r>
              <a:rPr lang="en-US" sz="2000" dirty="0"/>
              <a:t>receive a notification that the alert has been </a:t>
            </a:r>
            <a:r>
              <a:rPr lang="en-US" sz="2000" dirty="0" smtClean="0"/>
              <a:t>cleared</a:t>
            </a:r>
          </a:p>
          <a:p>
            <a:pPr lvl="1"/>
            <a:r>
              <a:rPr lang="en-US" sz="2000" dirty="0" smtClean="0"/>
              <a:t>Advisors can also clear an alert when the student informs them they addressed your concern</a:t>
            </a:r>
          </a:p>
          <a:p>
            <a:pPr lvl="1"/>
            <a:r>
              <a:rPr lang="en-US" sz="2000" dirty="0" smtClean="0"/>
              <a:t>You will receive a notification when an advisor clears an alert you raised</a:t>
            </a:r>
            <a:endParaRPr lang="en-US" sz="2400" dirty="0" smtClean="0"/>
          </a:p>
        </p:txBody>
      </p:sp>
      <p:pic>
        <p:nvPicPr>
          <p:cNvPr id="6" name="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925824" y="1045236"/>
            <a:ext cx="609600" cy="609600"/>
          </a:xfrm>
          <a:prstGeom prst="rect">
            <a:avLst/>
          </a:prstGeom>
        </p:spPr>
      </p:pic>
    </p:spTree>
    <p:extLst>
      <p:ext uri="{BB962C8B-B14F-4D97-AF65-F5344CB8AC3E}">
        <p14:creationId xmlns:p14="http://schemas.microsoft.com/office/powerpoint/2010/main" val="2929168971"/>
      </p:ext>
    </p:extLst>
  </p:cSld>
  <p:clrMapOvr>
    <a:masterClrMapping/>
  </p:clrMapOvr>
  <p:transition>
    <p:pull/>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79"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a:p>
        </p:txBody>
      </p:sp>
      <p:sp>
        <p:nvSpPr>
          <p:cNvPr id="3" name="Text Placeholder 2"/>
          <p:cNvSpPr>
            <a:spLocks noGrp="1"/>
          </p:cNvSpPr>
          <p:nvPr>
            <p:ph type="body" sz="quarter" idx="14"/>
          </p:nvPr>
        </p:nvSpPr>
        <p:spPr/>
        <p:txBody>
          <a:bodyPr/>
          <a:lstStyle/>
          <a:p>
            <a:r>
              <a:rPr lang="en-US" dirty="0" smtClean="0"/>
              <a:t>Clearing a Flag</a:t>
            </a:r>
            <a:endParaRPr lang="en-US" dirty="0"/>
          </a:p>
        </p:txBody>
      </p:sp>
      <p:sp>
        <p:nvSpPr>
          <p:cNvPr id="4" name="Text Placeholder 3"/>
          <p:cNvSpPr>
            <a:spLocks noGrp="1"/>
          </p:cNvSpPr>
          <p:nvPr>
            <p:ph type="body" sz="quarter" idx="15"/>
          </p:nvPr>
        </p:nvSpPr>
        <p:spPr>
          <a:xfrm>
            <a:off x="272085" y="1744225"/>
            <a:ext cx="5442915" cy="4355633"/>
          </a:xfrm>
        </p:spPr>
        <p:txBody>
          <a:bodyPr/>
          <a:lstStyle/>
          <a:p>
            <a:pPr marL="0" indent="0">
              <a:buNone/>
            </a:pPr>
            <a:r>
              <a:rPr lang="en-US" sz="2400" dirty="0" smtClean="0"/>
              <a:t>Watch the </a:t>
            </a:r>
            <a:r>
              <a:rPr lang="en-US" sz="2400" dirty="0" smtClean="0">
                <a:hlinkClick r:id="rId6"/>
              </a:rPr>
              <a:t>How To Clear Flags &amp; Close The Loop </a:t>
            </a:r>
            <a:r>
              <a:rPr lang="en-US" sz="2400" dirty="0" smtClean="0"/>
              <a:t>video</a:t>
            </a:r>
          </a:p>
        </p:txBody>
      </p:sp>
      <p:pic>
        <p:nvPicPr>
          <p:cNvPr id="5" name="Lr2uIExJkEo"/>
          <p:cNvPicPr>
            <a:picLocks noRot="1" noChangeAspect="1"/>
          </p:cNvPicPr>
          <p:nvPr>
            <a:videoFile r:link="rId1"/>
          </p:nvPr>
        </p:nvPicPr>
        <p:blipFill rotWithShape="1">
          <a:blip r:embed="rId7"/>
          <a:srcRect t="10837" b="10837"/>
          <a:stretch/>
        </p:blipFill>
        <p:spPr>
          <a:xfrm>
            <a:off x="5715000" y="1914538"/>
            <a:ext cx="5907024" cy="3337560"/>
          </a:xfrm>
          <a:prstGeom prst="rect">
            <a:avLst/>
          </a:prstGeom>
        </p:spPr>
      </p:pic>
      <p:pic>
        <p:nvPicPr>
          <p:cNvPr id="6" name="Slide 1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3894161" y="1045236"/>
            <a:ext cx="609600" cy="609600"/>
          </a:xfrm>
          <a:prstGeom prst="rect">
            <a:avLst/>
          </a:prstGeom>
        </p:spPr>
      </p:pic>
    </p:spTree>
    <p:extLst>
      <p:ext uri="{BB962C8B-B14F-4D97-AF65-F5344CB8AC3E}">
        <p14:creationId xmlns:p14="http://schemas.microsoft.com/office/powerpoint/2010/main" val="3774567442"/>
      </p:ext>
    </p:extLst>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2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p:cNvSpPr>
            <a:spLocks noGrp="1"/>
          </p:cNvSpPr>
          <p:nvPr>
            <p:ph type="body" sz="quarter" idx="13"/>
          </p:nvPr>
        </p:nvSpPr>
        <p:spPr>
          <a:xfrm>
            <a:off x="272085" y="3832442"/>
            <a:ext cx="11589952" cy="1253067"/>
          </a:xfrm>
        </p:spPr>
        <p:txBody>
          <a:bodyPr/>
          <a:lstStyle/>
          <a:p>
            <a:r>
              <a:rPr lang="en-US" dirty="0" smtClean="0"/>
              <a:t>Expectations For Use</a:t>
            </a:r>
            <a:endParaRPr lang="en-US" dirty="0"/>
          </a:p>
        </p:txBody>
      </p:sp>
    </p:spTree>
    <p:extLst>
      <p:ext uri="{BB962C8B-B14F-4D97-AF65-F5344CB8AC3E}">
        <p14:creationId xmlns:p14="http://schemas.microsoft.com/office/powerpoint/2010/main" val="4218800944"/>
      </p:ext>
    </p:extLst>
  </p:cSld>
  <p:clrMapOvr>
    <a:masterClrMapping/>
  </p:clrMapOvr>
  <p:transition>
    <p:pull/>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a:p>
        </p:txBody>
      </p:sp>
      <p:sp>
        <p:nvSpPr>
          <p:cNvPr id="3" name="Text Placeholder 2"/>
          <p:cNvSpPr>
            <a:spLocks noGrp="1"/>
          </p:cNvSpPr>
          <p:nvPr>
            <p:ph type="body" sz="quarter" idx="14"/>
          </p:nvPr>
        </p:nvSpPr>
        <p:spPr>
          <a:xfrm>
            <a:off x="272085" y="729852"/>
            <a:ext cx="11589952" cy="696384"/>
          </a:xfrm>
        </p:spPr>
        <p:txBody>
          <a:bodyPr/>
          <a:lstStyle/>
          <a:p>
            <a:r>
              <a:rPr lang="en-US" dirty="0" smtClean="0"/>
              <a:t>Instructor Expectations</a:t>
            </a:r>
            <a:endParaRPr lang="en-US" dirty="0"/>
          </a:p>
        </p:txBody>
      </p:sp>
      <p:sp>
        <p:nvSpPr>
          <p:cNvPr id="4" name="Text Placeholder 3"/>
          <p:cNvSpPr>
            <a:spLocks noGrp="1"/>
          </p:cNvSpPr>
          <p:nvPr>
            <p:ph type="body" sz="quarter" idx="15"/>
          </p:nvPr>
        </p:nvSpPr>
        <p:spPr>
          <a:xfrm>
            <a:off x="272085" y="1515625"/>
            <a:ext cx="11589952" cy="3767575"/>
          </a:xfrm>
        </p:spPr>
        <p:txBody>
          <a:bodyPr/>
          <a:lstStyle/>
          <a:p>
            <a:pPr>
              <a:spcAft>
                <a:spcPts val="600"/>
              </a:spcAft>
            </a:pPr>
            <a:r>
              <a:rPr lang="en-US" sz="2400" dirty="0" smtClean="0"/>
              <a:t>Send alerts to </a:t>
            </a:r>
            <a:r>
              <a:rPr lang="en-US" sz="2400" dirty="0"/>
              <a:t>any students who are at-risk in your </a:t>
            </a:r>
            <a:r>
              <a:rPr lang="en-US" sz="2400" dirty="0" smtClean="0"/>
              <a:t>course</a:t>
            </a:r>
            <a:endParaRPr lang="en-US" sz="2400" dirty="0"/>
          </a:p>
          <a:p>
            <a:pPr>
              <a:spcAft>
                <a:spcPts val="600"/>
              </a:spcAft>
            </a:pPr>
            <a:r>
              <a:rPr lang="en-US" sz="2400" dirty="0" smtClean="0"/>
              <a:t>Submit academic </a:t>
            </a:r>
            <a:r>
              <a:rPr lang="en-US" sz="2400" dirty="0"/>
              <a:t>progress reports during both </a:t>
            </a:r>
            <a:r>
              <a:rPr lang="en-US" sz="2400" dirty="0" smtClean="0"/>
              <a:t>campaigns</a:t>
            </a:r>
          </a:p>
          <a:p>
            <a:pPr lvl="1">
              <a:spcAft>
                <a:spcPts val="600"/>
              </a:spcAft>
            </a:pPr>
            <a:r>
              <a:rPr lang="en-US" sz="1867" dirty="0" smtClean="0"/>
              <a:t>Even </a:t>
            </a:r>
            <a:r>
              <a:rPr lang="en-US" sz="1867" dirty="0"/>
              <a:t>if </a:t>
            </a:r>
            <a:r>
              <a:rPr lang="en-US" sz="1867" dirty="0" smtClean="0"/>
              <a:t>you have no concerns at the time</a:t>
            </a:r>
            <a:endParaRPr lang="en-US" sz="1867" dirty="0"/>
          </a:p>
          <a:p>
            <a:pPr>
              <a:spcAft>
                <a:spcPts val="600"/>
              </a:spcAft>
            </a:pPr>
            <a:r>
              <a:rPr lang="en-US" sz="2400" dirty="0"/>
              <a:t>Raise flags outside of the </a:t>
            </a:r>
            <a:r>
              <a:rPr lang="en-US" sz="2400" dirty="0" smtClean="0"/>
              <a:t>reports </a:t>
            </a:r>
            <a:r>
              <a:rPr lang="en-US" sz="2400" dirty="0"/>
              <a:t>if a student’s status has changed or there is a new concern</a:t>
            </a:r>
          </a:p>
          <a:p>
            <a:pPr>
              <a:spcAft>
                <a:spcPts val="600"/>
              </a:spcAft>
            </a:pPr>
            <a:r>
              <a:rPr lang="en-US" sz="2400" dirty="0"/>
              <a:t>When raising flags, always add comments addressed directly to the student</a:t>
            </a:r>
          </a:p>
          <a:p>
            <a:pPr lvl="1">
              <a:spcAft>
                <a:spcPts val="600"/>
              </a:spcAft>
            </a:pPr>
            <a:r>
              <a:rPr lang="en-US" sz="1867" dirty="0"/>
              <a:t>Keep comments brief, factual, and supportive</a:t>
            </a:r>
          </a:p>
          <a:p>
            <a:r>
              <a:rPr lang="en-US" sz="2400" dirty="0" smtClean="0"/>
              <a:t>Clear alerts when the student has addressed the concern</a:t>
            </a:r>
          </a:p>
          <a:p>
            <a:pPr lvl="1"/>
            <a:r>
              <a:rPr lang="en-US" sz="1867" dirty="0" smtClean="0"/>
              <a:t>“Clear Comments” are added to the alert and the advisor is notified</a:t>
            </a:r>
            <a:endParaRPr lang="en-US" sz="1867" dirty="0"/>
          </a:p>
        </p:txBody>
      </p:sp>
      <p:pic>
        <p:nvPicPr>
          <p:cNvPr id="6" name="Slide 15-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86734" y="816636"/>
            <a:ext cx="609600" cy="609600"/>
          </a:xfrm>
          <a:prstGeom prst="rect">
            <a:avLst/>
          </a:prstGeom>
        </p:spPr>
      </p:pic>
    </p:spTree>
    <p:extLst>
      <p:ext uri="{BB962C8B-B14F-4D97-AF65-F5344CB8AC3E}">
        <p14:creationId xmlns:p14="http://schemas.microsoft.com/office/powerpoint/2010/main" val="3565975801"/>
      </p:ext>
    </p:extLst>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22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a:p>
        </p:txBody>
      </p:sp>
      <p:sp>
        <p:nvSpPr>
          <p:cNvPr id="3" name="Text Placeholder 2"/>
          <p:cNvSpPr>
            <a:spLocks noGrp="1"/>
          </p:cNvSpPr>
          <p:nvPr>
            <p:ph type="body" sz="quarter" idx="14"/>
          </p:nvPr>
        </p:nvSpPr>
        <p:spPr/>
        <p:txBody>
          <a:bodyPr/>
          <a:lstStyle/>
          <a:p>
            <a:r>
              <a:rPr lang="en-US" dirty="0" smtClean="0"/>
              <a:t>Academic Advisor Expectations</a:t>
            </a:r>
            <a:endParaRPr lang="en-US" dirty="0"/>
          </a:p>
        </p:txBody>
      </p:sp>
      <p:sp>
        <p:nvSpPr>
          <p:cNvPr id="4" name="Text Placeholder 3"/>
          <p:cNvSpPr>
            <a:spLocks noGrp="1"/>
          </p:cNvSpPr>
          <p:nvPr>
            <p:ph type="body" sz="quarter" idx="15"/>
          </p:nvPr>
        </p:nvSpPr>
        <p:spPr/>
        <p:txBody>
          <a:bodyPr/>
          <a:lstStyle/>
          <a:p>
            <a:r>
              <a:rPr lang="en-US" sz="2400" dirty="0" smtClean="0"/>
              <a:t>Outreach to students via Starfish when alerts are raised</a:t>
            </a:r>
          </a:p>
          <a:p>
            <a:r>
              <a:rPr lang="en-US" sz="2400" dirty="0" smtClean="0"/>
              <a:t>Add comments to alerts to document student contact</a:t>
            </a:r>
          </a:p>
          <a:p>
            <a:r>
              <a:rPr lang="en-US" sz="2400" dirty="0"/>
              <a:t>Clear alerts when the student has addressed the </a:t>
            </a:r>
            <a:r>
              <a:rPr lang="en-US" sz="2400" dirty="0" smtClean="0"/>
              <a:t>concern</a:t>
            </a:r>
          </a:p>
          <a:p>
            <a:pPr lvl="1"/>
            <a:r>
              <a:rPr lang="en-US" sz="1867" dirty="0" smtClean="0"/>
              <a:t>Send “Close the Loop” notification to the instructor</a:t>
            </a:r>
            <a:endParaRPr lang="en-US" sz="1867" dirty="0"/>
          </a:p>
        </p:txBody>
      </p:sp>
      <p:pic>
        <p:nvPicPr>
          <p:cNvPr id="5" name="Slide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65660" y="1045236"/>
            <a:ext cx="609600" cy="609600"/>
          </a:xfrm>
          <a:prstGeom prst="rect">
            <a:avLst/>
          </a:prstGeom>
        </p:spPr>
      </p:pic>
    </p:spTree>
    <p:extLst>
      <p:ext uri="{BB962C8B-B14F-4D97-AF65-F5344CB8AC3E}">
        <p14:creationId xmlns:p14="http://schemas.microsoft.com/office/powerpoint/2010/main" val="738015015"/>
      </p:ext>
    </p:extLst>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60985" y="3784599"/>
            <a:ext cx="11589952" cy="1253067"/>
          </a:xfrm>
        </p:spPr>
        <p:txBody>
          <a:bodyPr/>
          <a:lstStyle/>
          <a:p>
            <a:r>
              <a:rPr lang="en-US" sz="4400" dirty="0" smtClean="0"/>
              <a:t>Additional   </a:t>
            </a:r>
            <a:endParaRPr lang="en-US" sz="4400" dirty="0"/>
          </a:p>
          <a:p>
            <a:endParaRPr lang="en-US" sz="4400" dirty="0"/>
          </a:p>
        </p:txBody>
      </p:sp>
      <p:sp>
        <p:nvSpPr>
          <p:cNvPr id="4" name="Text Placeholder 1"/>
          <p:cNvSpPr>
            <a:spLocks noGrp="1"/>
          </p:cNvSpPr>
          <p:nvPr>
            <p:ph type="body" sz="quarter" idx="13"/>
          </p:nvPr>
        </p:nvSpPr>
        <p:spPr>
          <a:xfrm>
            <a:off x="272085" y="4284133"/>
            <a:ext cx="11589952" cy="1253067"/>
          </a:xfrm>
        </p:spPr>
        <p:txBody>
          <a:bodyPr/>
          <a:lstStyle/>
          <a:p>
            <a:r>
              <a:rPr lang="en-US" dirty="0" smtClean="0"/>
              <a:t>Support &amp; Training</a:t>
            </a:r>
            <a:endParaRPr lang="en-US" dirty="0"/>
          </a:p>
        </p:txBody>
      </p:sp>
    </p:spTree>
    <p:extLst>
      <p:ext uri="{BB962C8B-B14F-4D97-AF65-F5344CB8AC3E}">
        <p14:creationId xmlns:p14="http://schemas.microsoft.com/office/powerpoint/2010/main" val="4045291223"/>
      </p:ext>
    </p:extLst>
  </p:cSld>
  <p:clrMapOvr>
    <a:masterClrMapping/>
  </p:clrMapOvr>
  <p:transition>
    <p:pul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dirty="0"/>
          </a:p>
        </p:txBody>
      </p:sp>
      <p:sp>
        <p:nvSpPr>
          <p:cNvPr id="3" name="Text Placeholder 2"/>
          <p:cNvSpPr>
            <a:spLocks noGrp="1"/>
          </p:cNvSpPr>
          <p:nvPr>
            <p:ph type="body" sz="quarter" idx="14"/>
          </p:nvPr>
        </p:nvSpPr>
        <p:spPr/>
        <p:txBody>
          <a:bodyPr/>
          <a:lstStyle/>
          <a:p>
            <a:r>
              <a:rPr lang="en-US" dirty="0" smtClean="0"/>
              <a:t>Additional Training</a:t>
            </a:r>
            <a:endParaRPr lang="en-US" dirty="0"/>
          </a:p>
        </p:txBody>
      </p:sp>
      <p:sp>
        <p:nvSpPr>
          <p:cNvPr id="4" name="Text Placeholder 3"/>
          <p:cNvSpPr>
            <a:spLocks noGrp="1"/>
          </p:cNvSpPr>
          <p:nvPr>
            <p:ph type="body" sz="quarter" idx="15"/>
          </p:nvPr>
        </p:nvSpPr>
        <p:spPr/>
        <p:txBody>
          <a:bodyPr/>
          <a:lstStyle/>
          <a:p>
            <a:pPr marL="0" indent="0">
              <a:buNone/>
              <a:defRPr/>
            </a:pPr>
            <a:r>
              <a:rPr lang="en-US" sz="2800" dirty="0"/>
              <a:t>Step-By-Step Guides: </a:t>
            </a:r>
            <a:r>
              <a:rPr lang="en-US" sz="2800" u="sng" dirty="0">
                <a:hlinkClick r:id="rId5"/>
              </a:rPr>
              <a:t>www.rit.edu/starfish</a:t>
            </a:r>
            <a:endParaRPr lang="en-US" sz="2800" u="sng" dirty="0"/>
          </a:p>
          <a:p>
            <a:pPr marL="0" indent="0">
              <a:buNone/>
              <a:defRPr/>
            </a:pPr>
            <a:endParaRPr lang="en-US" sz="2800" dirty="0" smtClean="0">
              <a:ea typeface="Osaka"/>
              <a:cs typeface="Osaka"/>
            </a:endParaRPr>
          </a:p>
          <a:p>
            <a:pPr marL="0" indent="0">
              <a:buNone/>
              <a:defRPr/>
            </a:pPr>
            <a:r>
              <a:rPr lang="en-US" sz="2800" dirty="0" smtClean="0">
                <a:ea typeface="Osaka"/>
                <a:cs typeface="Osaka"/>
              </a:rPr>
              <a:t>YouTube </a:t>
            </a:r>
            <a:r>
              <a:rPr lang="en-US" sz="2800" dirty="0">
                <a:ea typeface="Osaka"/>
                <a:cs typeface="Osaka"/>
              </a:rPr>
              <a:t>Playlist: </a:t>
            </a:r>
            <a:r>
              <a:rPr lang="en-US" sz="2800" dirty="0">
                <a:ea typeface="Osaka"/>
                <a:cs typeface="Osaka"/>
                <a:hlinkClick r:id="rId6"/>
              </a:rPr>
              <a:t>https://</a:t>
            </a:r>
            <a:r>
              <a:rPr lang="en-US" sz="2800" dirty="0" smtClean="0">
                <a:ea typeface="Osaka"/>
                <a:cs typeface="Osaka"/>
                <a:hlinkClick r:id="rId6"/>
              </a:rPr>
              <a:t>bit.ly/RITInstructor</a:t>
            </a:r>
            <a:r>
              <a:rPr lang="en-US" sz="2800" dirty="0" smtClean="0">
                <a:ea typeface="Osaka"/>
                <a:cs typeface="Osaka"/>
              </a:rPr>
              <a:t> </a:t>
            </a:r>
          </a:p>
          <a:p>
            <a:pPr marL="0" indent="0">
              <a:buNone/>
              <a:defRPr/>
            </a:pPr>
            <a:endParaRPr lang="en-US" sz="2800" dirty="0" smtClean="0">
              <a:ea typeface="Osaka"/>
              <a:cs typeface="Osaka"/>
            </a:endParaRPr>
          </a:p>
          <a:p>
            <a:pPr marL="0" indent="0">
              <a:buNone/>
              <a:defRPr/>
            </a:pPr>
            <a:r>
              <a:rPr lang="en-US" sz="2800" dirty="0" smtClean="0">
                <a:ea typeface="Osaka"/>
                <a:cs typeface="Osaka"/>
              </a:rPr>
              <a:t>CPD Sessions: </a:t>
            </a:r>
            <a:r>
              <a:rPr lang="en-US" sz="2800" dirty="0" smtClean="0">
                <a:ea typeface="Osaka"/>
                <a:cs typeface="Osaka"/>
                <a:hlinkClick r:id="rId7"/>
              </a:rPr>
              <a:t>Starfish Academic Alert for Instructor and Advisors</a:t>
            </a:r>
            <a:endParaRPr lang="en-US" sz="2800" dirty="0">
              <a:ea typeface="Osaka"/>
              <a:cs typeface="Osaka"/>
            </a:endParaRPr>
          </a:p>
          <a:p>
            <a:pPr marL="0" indent="0">
              <a:buNone/>
              <a:defRPr/>
            </a:pPr>
            <a:r>
              <a:rPr lang="en-US" sz="2800" dirty="0"/>
              <a:t>		</a:t>
            </a:r>
          </a:p>
          <a:p>
            <a:pPr marL="0" indent="0">
              <a:buNone/>
            </a:pPr>
            <a:endParaRPr lang="en-US" sz="2800" dirty="0"/>
          </a:p>
        </p:txBody>
      </p:sp>
      <p:pic>
        <p:nvPicPr>
          <p:cNvPr id="7" name="Slide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890448" y="1045237"/>
            <a:ext cx="609600" cy="609600"/>
          </a:xfrm>
          <a:prstGeom prst="rect">
            <a:avLst/>
          </a:prstGeom>
        </p:spPr>
      </p:pic>
    </p:spTree>
    <p:extLst>
      <p:ext uri="{BB962C8B-B14F-4D97-AF65-F5344CB8AC3E}">
        <p14:creationId xmlns:p14="http://schemas.microsoft.com/office/powerpoint/2010/main" val="492120165"/>
      </p:ext>
    </p:extLst>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406C7A2-45A0-B14B-807E-FBDF5B7F6C28}"/>
              </a:ext>
            </a:extLst>
          </p:cNvPr>
          <p:cNvSpPr>
            <a:spLocks noGrp="1"/>
          </p:cNvSpPr>
          <p:nvPr>
            <p:ph type="body" sz="quarter" idx="14"/>
          </p:nvPr>
        </p:nvSpPr>
        <p:spPr/>
        <p:txBody>
          <a:bodyPr/>
          <a:lstStyle/>
          <a:p>
            <a:r>
              <a:rPr lang="en-US" dirty="0" smtClean="0"/>
              <a:t>Support </a:t>
            </a:r>
            <a:endParaRPr lang="en-US" dirty="0"/>
          </a:p>
        </p:txBody>
      </p:sp>
      <p:sp>
        <p:nvSpPr>
          <p:cNvPr id="4" name="Text Placeholder 3">
            <a:extLst>
              <a:ext uri="{FF2B5EF4-FFF2-40B4-BE49-F238E27FC236}">
                <a16:creationId xmlns:a16="http://schemas.microsoft.com/office/drawing/2014/main" id="{E24EDBEA-0F2B-EE4D-B953-EB964322312E}"/>
              </a:ext>
            </a:extLst>
          </p:cNvPr>
          <p:cNvSpPr>
            <a:spLocks noGrp="1"/>
          </p:cNvSpPr>
          <p:nvPr>
            <p:ph type="body" sz="quarter" idx="15"/>
          </p:nvPr>
        </p:nvSpPr>
        <p:spPr/>
        <p:txBody>
          <a:bodyPr/>
          <a:lstStyle/>
          <a:p>
            <a:r>
              <a:rPr lang="en-US" dirty="0" smtClean="0"/>
              <a:t>RIT Starfish Support Email: </a:t>
            </a:r>
            <a:r>
              <a:rPr lang="en-US" dirty="0" smtClean="0">
                <a:hlinkClick r:id="rId5"/>
              </a:rPr>
              <a:t>Starfish@rit.edu</a:t>
            </a:r>
            <a:r>
              <a:rPr lang="en-US" dirty="0" smtClean="0"/>
              <a:t> </a:t>
            </a:r>
          </a:p>
          <a:p>
            <a:r>
              <a:rPr lang="en-US" dirty="0" smtClean="0">
                <a:hlinkClick r:id="rId6"/>
              </a:rPr>
              <a:t>RIT Starfish Help Form</a:t>
            </a:r>
            <a:endParaRPr lang="en-US" dirty="0" smtClean="0"/>
          </a:p>
          <a:p>
            <a:endParaRPr lang="en-US" sz="3200" b="1" dirty="0" smtClean="0"/>
          </a:p>
          <a:p>
            <a:pPr marL="304793" lvl="1" indent="0" algn="ctr">
              <a:buNone/>
            </a:pPr>
            <a:endParaRPr lang="en-US" sz="3200" b="1" dirty="0"/>
          </a:p>
        </p:txBody>
      </p:sp>
      <p:pic>
        <p:nvPicPr>
          <p:cNvPr id="2" name="Slide 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515738" y="1001844"/>
            <a:ext cx="609600" cy="609600"/>
          </a:xfrm>
          <a:prstGeom prst="rect">
            <a:avLst/>
          </a:prstGeom>
        </p:spPr>
      </p:pic>
    </p:spTree>
    <p:extLst>
      <p:ext uri="{BB962C8B-B14F-4D97-AF65-F5344CB8AC3E}">
        <p14:creationId xmlns:p14="http://schemas.microsoft.com/office/powerpoint/2010/main" val="3105734805"/>
      </p:ext>
    </p:extLst>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406C7A2-45A0-B14B-807E-FBDF5B7F6C28}"/>
              </a:ext>
            </a:extLst>
          </p:cNvPr>
          <p:cNvSpPr>
            <a:spLocks noGrp="1"/>
          </p:cNvSpPr>
          <p:nvPr>
            <p:ph type="body" sz="quarter" idx="14"/>
          </p:nvPr>
        </p:nvSpPr>
        <p:spPr/>
        <p:txBody>
          <a:bodyPr/>
          <a:lstStyle/>
          <a:p>
            <a:r>
              <a:rPr lang="en-US" dirty="0" smtClean="0"/>
              <a:t>Agenda</a:t>
            </a:r>
            <a:endParaRPr lang="en-US" dirty="0"/>
          </a:p>
        </p:txBody>
      </p:sp>
      <p:sp>
        <p:nvSpPr>
          <p:cNvPr id="4" name="Text Placeholder 3">
            <a:extLst>
              <a:ext uri="{FF2B5EF4-FFF2-40B4-BE49-F238E27FC236}">
                <a16:creationId xmlns:a16="http://schemas.microsoft.com/office/drawing/2014/main" id="{E24EDBEA-0F2B-EE4D-B953-EB964322312E}"/>
              </a:ext>
            </a:extLst>
          </p:cNvPr>
          <p:cNvSpPr>
            <a:spLocks noGrp="1"/>
          </p:cNvSpPr>
          <p:nvPr>
            <p:ph type="body" sz="quarter" idx="15"/>
          </p:nvPr>
        </p:nvSpPr>
        <p:spPr/>
        <p:txBody>
          <a:bodyPr/>
          <a:lstStyle/>
          <a:p>
            <a:pPr>
              <a:lnSpc>
                <a:spcPct val="150000"/>
              </a:lnSpc>
            </a:pPr>
            <a:r>
              <a:rPr lang="en-US" dirty="0" smtClean="0"/>
              <a:t>Starfish at RIT – Basics</a:t>
            </a:r>
          </a:p>
          <a:p>
            <a:pPr>
              <a:lnSpc>
                <a:spcPct val="150000"/>
              </a:lnSpc>
            </a:pPr>
            <a:r>
              <a:rPr lang="en-US" dirty="0" smtClean="0"/>
              <a:t>How to Send Academic Alerts</a:t>
            </a:r>
          </a:p>
          <a:p>
            <a:pPr>
              <a:lnSpc>
                <a:spcPct val="150000"/>
              </a:lnSpc>
            </a:pPr>
            <a:r>
              <a:rPr lang="en-US" dirty="0" smtClean="0"/>
              <a:t>Expectations </a:t>
            </a:r>
            <a:r>
              <a:rPr lang="en-US" dirty="0"/>
              <a:t>for </a:t>
            </a:r>
            <a:r>
              <a:rPr lang="en-US" dirty="0" smtClean="0"/>
              <a:t>Use</a:t>
            </a:r>
            <a:endParaRPr lang="en-US" dirty="0"/>
          </a:p>
          <a:p>
            <a:pPr>
              <a:lnSpc>
                <a:spcPct val="150000"/>
              </a:lnSpc>
            </a:pPr>
            <a:r>
              <a:rPr lang="en-US" dirty="0" smtClean="0"/>
              <a:t>Additional Training </a:t>
            </a:r>
            <a:r>
              <a:rPr lang="en-US" dirty="0"/>
              <a:t>and </a:t>
            </a:r>
            <a:r>
              <a:rPr lang="en-US" dirty="0" smtClean="0"/>
              <a:t>Support</a:t>
            </a:r>
            <a:endParaRPr lang="en-US" dirty="0"/>
          </a:p>
        </p:txBody>
      </p:sp>
    </p:spTree>
    <p:extLst>
      <p:ext uri="{BB962C8B-B14F-4D97-AF65-F5344CB8AC3E}">
        <p14:creationId xmlns:p14="http://schemas.microsoft.com/office/powerpoint/2010/main" val="2546146800"/>
      </p:ext>
    </p:extLst>
  </p:cSld>
  <p:clrMapOvr>
    <a:masterClrMapping/>
  </p:clrMapOvr>
  <p:transition>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p:cNvSpPr>
            <a:spLocks noGrp="1"/>
          </p:cNvSpPr>
          <p:nvPr>
            <p:ph type="body" sz="quarter" idx="13"/>
          </p:nvPr>
        </p:nvSpPr>
        <p:spPr>
          <a:xfrm>
            <a:off x="272085" y="3788374"/>
            <a:ext cx="11589952" cy="1253067"/>
          </a:xfrm>
        </p:spPr>
        <p:txBody>
          <a:bodyPr/>
          <a:lstStyle/>
          <a:p>
            <a:r>
              <a:rPr lang="en-US" dirty="0" smtClean="0"/>
              <a:t>Starfish Basics</a:t>
            </a:r>
            <a:endParaRPr lang="en-US" dirty="0"/>
          </a:p>
        </p:txBody>
      </p:sp>
    </p:spTree>
    <p:extLst>
      <p:ext uri="{BB962C8B-B14F-4D97-AF65-F5344CB8AC3E}">
        <p14:creationId xmlns:p14="http://schemas.microsoft.com/office/powerpoint/2010/main" val="3776402438"/>
      </p:ext>
    </p:extLst>
  </p:cSld>
  <p:clrMapOvr>
    <a:masterClrMapping/>
  </p:clrMapOvr>
  <p:transition>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406C7A2-45A0-B14B-807E-FBDF5B7F6C28}"/>
              </a:ext>
            </a:extLst>
          </p:cNvPr>
          <p:cNvSpPr>
            <a:spLocks noGrp="1"/>
          </p:cNvSpPr>
          <p:nvPr>
            <p:ph type="body" sz="quarter" idx="14"/>
          </p:nvPr>
        </p:nvSpPr>
        <p:spPr/>
        <p:txBody>
          <a:bodyPr/>
          <a:lstStyle/>
          <a:p>
            <a:r>
              <a:rPr lang="en-US" dirty="0" smtClean="0"/>
              <a:t>Starfish Basics</a:t>
            </a:r>
            <a:endParaRPr lang="en-US" dirty="0"/>
          </a:p>
        </p:txBody>
      </p:sp>
      <p:sp>
        <p:nvSpPr>
          <p:cNvPr id="4" name="Text Placeholder 3">
            <a:extLst>
              <a:ext uri="{FF2B5EF4-FFF2-40B4-BE49-F238E27FC236}">
                <a16:creationId xmlns:a16="http://schemas.microsoft.com/office/drawing/2014/main" id="{E24EDBEA-0F2B-EE4D-B953-EB964322312E}"/>
              </a:ext>
            </a:extLst>
          </p:cNvPr>
          <p:cNvSpPr>
            <a:spLocks noGrp="1"/>
          </p:cNvSpPr>
          <p:nvPr>
            <p:ph type="body" sz="quarter" idx="15"/>
          </p:nvPr>
        </p:nvSpPr>
        <p:spPr>
          <a:xfrm>
            <a:off x="272085" y="1851151"/>
            <a:ext cx="11589952" cy="4849456"/>
          </a:xfrm>
        </p:spPr>
        <p:txBody>
          <a:bodyPr/>
          <a:lstStyle/>
          <a:p>
            <a:r>
              <a:rPr lang="en-US" altLang="en-US" sz="2400" dirty="0">
                <a:ea typeface="Osaka" pitchFamily="-84" charset="-128"/>
              </a:rPr>
              <a:t>Web-based tool </a:t>
            </a:r>
            <a:r>
              <a:rPr lang="en-US" altLang="en-US" sz="2400" dirty="0" smtClean="0">
                <a:ea typeface="Osaka" pitchFamily="-84" charset="-128"/>
              </a:rPr>
              <a:t>for faculty to communicate academic concerns to </a:t>
            </a:r>
            <a:r>
              <a:rPr lang="en-US" altLang="en-US" sz="2400" dirty="0">
                <a:ea typeface="Osaka" pitchFamily="-84" charset="-128"/>
              </a:rPr>
              <a:t>undergraduate </a:t>
            </a:r>
            <a:r>
              <a:rPr lang="en-US" altLang="en-US" sz="2400" dirty="0" smtClean="0">
                <a:ea typeface="Osaka" pitchFamily="-84" charset="-128"/>
              </a:rPr>
              <a:t>students</a:t>
            </a:r>
          </a:p>
          <a:p>
            <a:pPr lvl="1"/>
            <a:r>
              <a:rPr lang="en-US" altLang="en-US" sz="1867" dirty="0" smtClean="0">
                <a:ea typeface="Osaka" pitchFamily="-84" charset="-128"/>
              </a:rPr>
              <a:t>At </a:t>
            </a:r>
            <a:r>
              <a:rPr lang="en-US" altLang="en-US" sz="1867" dirty="0">
                <a:ea typeface="Osaka" pitchFamily="-84" charset="-128"/>
              </a:rPr>
              <a:t>RIT this is called “raising a flag” or “sending an alert</a:t>
            </a:r>
            <a:r>
              <a:rPr lang="en-US" altLang="en-US" sz="1867" dirty="0" smtClean="0">
                <a:ea typeface="Osaka" pitchFamily="-84" charset="-128"/>
              </a:rPr>
              <a:t>”</a:t>
            </a:r>
          </a:p>
          <a:p>
            <a:pPr marL="0" indent="0">
              <a:buNone/>
            </a:pPr>
            <a:endParaRPr lang="en-US" altLang="en-US" sz="2400" dirty="0">
              <a:ea typeface="Osaka" pitchFamily="-84" charset="-128"/>
            </a:endParaRPr>
          </a:p>
          <a:p>
            <a:r>
              <a:rPr lang="en-US" altLang="en-US" sz="2400" dirty="0" smtClean="0">
                <a:ea typeface="Osaka" pitchFamily="-84" charset="-128"/>
              </a:rPr>
              <a:t>Starfish </a:t>
            </a:r>
            <a:r>
              <a:rPr lang="en-US" altLang="en-US" sz="2400" dirty="0">
                <a:ea typeface="Osaka" pitchFamily="-84" charset="-128"/>
              </a:rPr>
              <a:t>is available to send </a:t>
            </a:r>
            <a:r>
              <a:rPr lang="en-US" altLang="en-US" sz="2400" dirty="0" smtClean="0">
                <a:ea typeface="Osaka" pitchFamily="-84" charset="-128"/>
              </a:rPr>
              <a:t>alerts and kudos throughout the semester</a:t>
            </a:r>
          </a:p>
          <a:p>
            <a:endParaRPr lang="en-US" altLang="en-US" sz="2400" dirty="0" smtClean="0">
              <a:ea typeface="Osaka" pitchFamily="-84" charset="-128"/>
            </a:endParaRPr>
          </a:p>
          <a:p>
            <a:r>
              <a:rPr lang="en-US" altLang="en-US" sz="2400" dirty="0" smtClean="0">
                <a:ea typeface="Osaka" pitchFamily="-84" charset="-128"/>
              </a:rPr>
              <a:t>There are </a:t>
            </a:r>
            <a:r>
              <a:rPr lang="en-US" altLang="en-US" sz="2400" dirty="0">
                <a:ea typeface="Osaka" pitchFamily="-84" charset="-128"/>
              </a:rPr>
              <a:t>two </a:t>
            </a:r>
            <a:r>
              <a:rPr lang="en-US" altLang="en-US" sz="2400" dirty="0" smtClean="0">
                <a:ea typeface="Osaka" pitchFamily="-84" charset="-128"/>
              </a:rPr>
              <a:t>alert campaigns during weeks 4-6 and 8-10, called Academic </a:t>
            </a:r>
            <a:r>
              <a:rPr lang="en-US" altLang="en-US" sz="2400" dirty="0">
                <a:ea typeface="Osaka" pitchFamily="-84" charset="-128"/>
              </a:rPr>
              <a:t>Progress </a:t>
            </a:r>
            <a:r>
              <a:rPr lang="en-US" altLang="en-US" sz="2400" dirty="0" smtClean="0">
                <a:ea typeface="Osaka" pitchFamily="-84" charset="-128"/>
              </a:rPr>
              <a:t>Reports</a:t>
            </a:r>
          </a:p>
          <a:p>
            <a:endParaRPr lang="en-US" altLang="en-US" sz="2400" i="1" dirty="0" smtClean="0">
              <a:ea typeface="Osaka" pitchFamily="-84" charset="-128"/>
            </a:endParaRPr>
          </a:p>
          <a:p>
            <a:r>
              <a:rPr lang="en-US" altLang="en-US" sz="2400" i="1" dirty="0" smtClean="0">
                <a:ea typeface="Osaka" pitchFamily="-84" charset="-128"/>
              </a:rPr>
              <a:t>PLEASE </a:t>
            </a:r>
            <a:r>
              <a:rPr lang="en-US" altLang="en-US" sz="2400" i="1" dirty="0">
                <a:ea typeface="Osaka" pitchFamily="-84" charset="-128"/>
              </a:rPr>
              <a:t>NOTE: Starfish is only for academic concerns, for other behavioral or mental health concerns visit the </a:t>
            </a:r>
            <a:r>
              <a:rPr lang="en-US" altLang="en-US" sz="2400" i="1" dirty="0">
                <a:ea typeface="Osaka" pitchFamily="-84" charset="-128"/>
                <a:hlinkClick r:id="rId5"/>
              </a:rPr>
              <a:t>SBCT Tiger Concern Website</a:t>
            </a:r>
            <a:endParaRPr lang="en-US" altLang="en-US" sz="2400" i="1" dirty="0">
              <a:ea typeface="Osaka" pitchFamily="-84" charset="-128"/>
            </a:endParaRPr>
          </a:p>
          <a:p>
            <a:endParaRPr lang="en-US" altLang="en-US" sz="2400" dirty="0" smtClean="0">
              <a:ea typeface="Osaka" pitchFamily="-84" charset="-128"/>
            </a:endParaRPr>
          </a:p>
        </p:txBody>
      </p:sp>
      <p:pic>
        <p:nvPicPr>
          <p:cNvPr id="2" name="Slide 4 - Update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096512" y="1010760"/>
            <a:ext cx="609600" cy="609600"/>
          </a:xfrm>
          <a:prstGeom prst="rect">
            <a:avLst/>
          </a:prstGeom>
        </p:spPr>
      </p:pic>
    </p:spTree>
    <p:extLst>
      <p:ext uri="{BB962C8B-B14F-4D97-AF65-F5344CB8AC3E}">
        <p14:creationId xmlns:p14="http://schemas.microsoft.com/office/powerpoint/2010/main" val="3082904834"/>
      </p:ext>
    </p:extLst>
  </p:cSld>
  <p:clrMapOvr>
    <a:masterClrMapping/>
  </p:clrMapOvr>
  <p:transition>
    <p:pull/>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20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406C7A2-45A0-B14B-807E-FBDF5B7F6C28}"/>
              </a:ext>
            </a:extLst>
          </p:cNvPr>
          <p:cNvSpPr>
            <a:spLocks noGrp="1"/>
          </p:cNvSpPr>
          <p:nvPr>
            <p:ph type="body" sz="quarter" idx="14"/>
          </p:nvPr>
        </p:nvSpPr>
        <p:spPr/>
        <p:txBody>
          <a:bodyPr/>
          <a:lstStyle/>
          <a:p>
            <a:r>
              <a:rPr lang="en-US" dirty="0" smtClean="0"/>
              <a:t>Starfish Basics - Communications</a:t>
            </a:r>
            <a:endParaRPr lang="en-US" dirty="0"/>
          </a:p>
        </p:txBody>
      </p:sp>
      <p:sp>
        <p:nvSpPr>
          <p:cNvPr id="4" name="Text Placeholder 3">
            <a:extLst>
              <a:ext uri="{FF2B5EF4-FFF2-40B4-BE49-F238E27FC236}">
                <a16:creationId xmlns:a16="http://schemas.microsoft.com/office/drawing/2014/main" id="{E24EDBEA-0F2B-EE4D-B953-EB964322312E}"/>
              </a:ext>
            </a:extLst>
          </p:cNvPr>
          <p:cNvSpPr>
            <a:spLocks noGrp="1"/>
          </p:cNvSpPr>
          <p:nvPr>
            <p:ph type="body" sz="quarter" idx="15"/>
          </p:nvPr>
        </p:nvSpPr>
        <p:spPr/>
        <p:txBody>
          <a:bodyPr/>
          <a:lstStyle/>
          <a:p>
            <a:pPr>
              <a:spcAft>
                <a:spcPts val="600"/>
              </a:spcAft>
            </a:pPr>
            <a:r>
              <a:rPr lang="en-US" altLang="en-US" sz="2400" dirty="0" smtClean="0">
                <a:ea typeface="Osaka" pitchFamily="-84" charset="-128"/>
              </a:rPr>
              <a:t>Students have a Support Network in Starfish that includes advisors and college leadership that are connected to the student</a:t>
            </a:r>
          </a:p>
          <a:p>
            <a:pPr lvl="1">
              <a:spcAft>
                <a:spcPts val="600"/>
              </a:spcAft>
            </a:pPr>
            <a:r>
              <a:rPr lang="en-US" altLang="en-US" sz="1867" dirty="0" smtClean="0">
                <a:ea typeface="Osaka" pitchFamily="-84" charset="-128"/>
              </a:rPr>
              <a:t>At </a:t>
            </a:r>
            <a:r>
              <a:rPr lang="en-US" altLang="en-US" sz="1867" dirty="0">
                <a:ea typeface="Osaka" pitchFamily="-84" charset="-128"/>
              </a:rPr>
              <a:t>RIT all undergraduate students have an assigned academic advisor</a:t>
            </a:r>
          </a:p>
          <a:p>
            <a:pPr lvl="1">
              <a:spcAft>
                <a:spcPts val="600"/>
              </a:spcAft>
            </a:pPr>
            <a:r>
              <a:rPr lang="en-US" altLang="en-US" sz="1867" dirty="0">
                <a:ea typeface="Osaka" pitchFamily="-84" charset="-128"/>
              </a:rPr>
              <a:t>They may also have a faculty advisor and/or support </a:t>
            </a:r>
            <a:r>
              <a:rPr lang="en-US" altLang="en-US" sz="1867" dirty="0" smtClean="0">
                <a:ea typeface="Osaka" pitchFamily="-84" charset="-128"/>
              </a:rPr>
              <a:t>advisors that are part of their Support Network</a:t>
            </a:r>
            <a:endParaRPr lang="en-US" altLang="en-US" sz="2400" dirty="0" smtClean="0">
              <a:ea typeface="Osaka" pitchFamily="-84" charset="-128"/>
            </a:endParaRPr>
          </a:p>
          <a:p>
            <a:pPr>
              <a:spcAft>
                <a:spcPts val="600"/>
              </a:spcAft>
            </a:pPr>
            <a:r>
              <a:rPr lang="en-US" altLang="en-US" sz="2400" dirty="0" smtClean="0">
                <a:ea typeface="Osaka" pitchFamily="-84" charset="-128"/>
              </a:rPr>
              <a:t>Alerts and kudos </a:t>
            </a:r>
            <a:r>
              <a:rPr lang="en-US" altLang="en-US" sz="2400" dirty="0">
                <a:ea typeface="Osaka" pitchFamily="-84" charset="-128"/>
              </a:rPr>
              <a:t>are sent via email </a:t>
            </a:r>
            <a:r>
              <a:rPr lang="en-US" altLang="en-US" sz="2400" i="1" dirty="0" smtClean="0">
                <a:ea typeface="Osaka" pitchFamily="-84" charset="-128"/>
              </a:rPr>
              <a:t>directly</a:t>
            </a:r>
            <a:r>
              <a:rPr lang="en-US" altLang="en-US" sz="2400" dirty="0" smtClean="0">
                <a:ea typeface="Osaka" pitchFamily="-84" charset="-128"/>
              </a:rPr>
              <a:t> to </a:t>
            </a:r>
            <a:r>
              <a:rPr lang="en-US" altLang="en-US" sz="2400" dirty="0">
                <a:ea typeface="Osaka" pitchFamily="-84" charset="-128"/>
              </a:rPr>
              <a:t>students </a:t>
            </a:r>
          </a:p>
          <a:p>
            <a:pPr>
              <a:spcAft>
                <a:spcPts val="600"/>
              </a:spcAft>
            </a:pPr>
            <a:r>
              <a:rPr lang="en-US" altLang="en-US" sz="2400" dirty="0" smtClean="0">
                <a:ea typeface="Osaka" pitchFamily="-84" charset="-128"/>
              </a:rPr>
              <a:t>Academic, support, and faculty advisors are notified of alerts </a:t>
            </a:r>
            <a:r>
              <a:rPr lang="en-US" altLang="en-US" sz="2400" dirty="0">
                <a:ea typeface="Osaka" pitchFamily="-84" charset="-128"/>
              </a:rPr>
              <a:t>via </a:t>
            </a:r>
            <a:r>
              <a:rPr lang="en-US" altLang="en-US" sz="2400" dirty="0" smtClean="0">
                <a:ea typeface="Osaka" pitchFamily="-84" charset="-128"/>
              </a:rPr>
              <a:t>email giving them a holistic view of a students academic situation</a:t>
            </a:r>
          </a:p>
          <a:p>
            <a:pPr>
              <a:spcAft>
                <a:spcPts val="600"/>
              </a:spcAft>
            </a:pPr>
            <a:r>
              <a:rPr lang="en-US" altLang="en-US" sz="2400" dirty="0" smtClean="0">
                <a:ea typeface="Osaka" pitchFamily="-84" charset="-128"/>
              </a:rPr>
              <a:t>Department and college leadership are notified of alerts via email</a:t>
            </a:r>
          </a:p>
          <a:p>
            <a:endParaRPr lang="en-US" altLang="en-US" sz="2400" dirty="0">
              <a:ea typeface="Osaka" pitchFamily="-84" charset="-128"/>
            </a:endParaRPr>
          </a:p>
        </p:txBody>
      </p:sp>
      <p:pic>
        <p:nvPicPr>
          <p:cNvPr id="6" name="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90560" y="1045236"/>
            <a:ext cx="609600" cy="609600"/>
          </a:xfrm>
          <a:prstGeom prst="rect">
            <a:avLst/>
          </a:prstGeom>
        </p:spPr>
      </p:pic>
    </p:spTree>
    <p:extLst>
      <p:ext uri="{BB962C8B-B14F-4D97-AF65-F5344CB8AC3E}">
        <p14:creationId xmlns:p14="http://schemas.microsoft.com/office/powerpoint/2010/main" val="4233179989"/>
      </p:ext>
    </p:extLst>
  </p:cSld>
  <p:clrMapOvr>
    <a:masterClrMapping/>
  </p:clrMapOvr>
  <p:transition>
    <p:pull/>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55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t="29769" b="25840"/>
          <a:stretch/>
        </p:blipFill>
        <p:spPr>
          <a:xfrm>
            <a:off x="101427" y="1983036"/>
            <a:ext cx="12090573" cy="3018622"/>
          </a:xfrm>
          <a:prstGeom prst="rect">
            <a:avLst/>
          </a:prstGeom>
        </p:spPr>
      </p:pic>
      <p:sp>
        <p:nvSpPr>
          <p:cNvPr id="2" name="Text Placeholder 1"/>
          <p:cNvSpPr>
            <a:spLocks noGrp="1"/>
          </p:cNvSpPr>
          <p:nvPr>
            <p:ph type="body" sz="quarter" idx="13"/>
          </p:nvPr>
        </p:nvSpPr>
        <p:spPr/>
        <p:txBody>
          <a:bodyPr/>
          <a:lstStyle/>
          <a:p>
            <a:endParaRPr lang="en-US"/>
          </a:p>
        </p:txBody>
      </p:sp>
      <p:sp>
        <p:nvSpPr>
          <p:cNvPr id="3" name="Text Placeholder 2"/>
          <p:cNvSpPr>
            <a:spLocks noGrp="1"/>
          </p:cNvSpPr>
          <p:nvPr>
            <p:ph type="body" sz="quarter" idx="14"/>
          </p:nvPr>
        </p:nvSpPr>
        <p:spPr/>
        <p:txBody>
          <a:bodyPr/>
          <a:lstStyle/>
          <a:p>
            <a:r>
              <a:rPr lang="en-US" dirty="0" smtClean="0"/>
              <a:t>Starfish Basics: Academic Alert Process</a:t>
            </a:r>
            <a:endParaRPr lang="en-US" dirty="0"/>
          </a:p>
        </p:txBody>
      </p:sp>
      <p:pic>
        <p:nvPicPr>
          <p:cNvPr id="4" name="Slide 6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04229" y="1010870"/>
            <a:ext cx="609600" cy="609600"/>
          </a:xfrm>
          <a:prstGeom prst="rect">
            <a:avLst/>
          </a:prstGeom>
        </p:spPr>
      </p:pic>
    </p:spTree>
    <p:extLst>
      <p:ext uri="{BB962C8B-B14F-4D97-AF65-F5344CB8AC3E}">
        <p14:creationId xmlns:p14="http://schemas.microsoft.com/office/powerpoint/2010/main" val="2651683349"/>
      </p:ext>
    </p:extLst>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4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p:cNvSpPr>
            <a:spLocks noGrp="1"/>
          </p:cNvSpPr>
          <p:nvPr>
            <p:ph type="body" sz="quarter" idx="13"/>
          </p:nvPr>
        </p:nvSpPr>
        <p:spPr>
          <a:xfrm>
            <a:off x="272085" y="3215497"/>
            <a:ext cx="11589952" cy="1253067"/>
          </a:xfrm>
        </p:spPr>
        <p:txBody>
          <a:bodyPr/>
          <a:lstStyle/>
          <a:p>
            <a:r>
              <a:rPr lang="en-US" dirty="0" smtClean="0"/>
              <a:t>How to Send </a:t>
            </a:r>
            <a:br>
              <a:rPr lang="en-US" dirty="0" smtClean="0"/>
            </a:br>
            <a:r>
              <a:rPr lang="en-US" dirty="0" smtClean="0"/>
              <a:t>Academic Alerts</a:t>
            </a:r>
            <a:endParaRPr lang="en-US" dirty="0"/>
          </a:p>
          <a:p>
            <a:endParaRPr lang="en-US" dirty="0"/>
          </a:p>
        </p:txBody>
      </p:sp>
    </p:spTree>
    <p:extLst>
      <p:ext uri="{BB962C8B-B14F-4D97-AF65-F5344CB8AC3E}">
        <p14:creationId xmlns:p14="http://schemas.microsoft.com/office/powerpoint/2010/main" val="2492509382"/>
      </p:ext>
    </p:extLst>
  </p:cSld>
  <p:clrMapOvr>
    <a:masterClrMapping/>
  </p:clrMapOvr>
  <p:transition>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406C7A2-45A0-B14B-807E-FBDF5B7F6C28}"/>
              </a:ext>
            </a:extLst>
          </p:cNvPr>
          <p:cNvSpPr>
            <a:spLocks noGrp="1"/>
          </p:cNvSpPr>
          <p:nvPr>
            <p:ph type="body" sz="quarter" idx="14"/>
          </p:nvPr>
        </p:nvSpPr>
        <p:spPr/>
        <p:txBody>
          <a:bodyPr/>
          <a:lstStyle/>
          <a:p>
            <a:r>
              <a:rPr lang="en-US" dirty="0" smtClean="0"/>
              <a:t>Academic Progress Reports</a:t>
            </a:r>
            <a:endParaRPr lang="en-US" dirty="0"/>
          </a:p>
        </p:txBody>
      </p:sp>
      <p:sp>
        <p:nvSpPr>
          <p:cNvPr id="4" name="Text Placeholder 3">
            <a:extLst>
              <a:ext uri="{FF2B5EF4-FFF2-40B4-BE49-F238E27FC236}">
                <a16:creationId xmlns:a16="http://schemas.microsoft.com/office/drawing/2014/main" id="{E24EDBEA-0F2B-EE4D-B953-EB964322312E}"/>
              </a:ext>
            </a:extLst>
          </p:cNvPr>
          <p:cNvSpPr>
            <a:spLocks noGrp="1"/>
          </p:cNvSpPr>
          <p:nvPr>
            <p:ph type="body" sz="quarter" idx="15"/>
          </p:nvPr>
        </p:nvSpPr>
        <p:spPr>
          <a:xfrm>
            <a:off x="376084" y="1744225"/>
            <a:ext cx="11267768" cy="4435349"/>
          </a:xfrm>
        </p:spPr>
        <p:txBody>
          <a:bodyPr/>
          <a:lstStyle/>
          <a:p>
            <a:pPr marL="0" indent="0">
              <a:spcAft>
                <a:spcPts val="600"/>
              </a:spcAft>
              <a:buNone/>
            </a:pPr>
            <a:r>
              <a:rPr lang="en-US" sz="2400" dirty="0" smtClean="0"/>
              <a:t>An Academic Progress Report is a quick way to review an entire section and send alerts and kudos at key times during the semester</a:t>
            </a:r>
            <a:endParaRPr lang="en-US" altLang="en-US" sz="1267" dirty="0" smtClean="0">
              <a:ea typeface="Osaka" pitchFamily="-84" charset="-128"/>
            </a:endParaRPr>
          </a:p>
        </p:txBody>
      </p:sp>
      <p:pic>
        <p:nvPicPr>
          <p:cNvPr id="2" name="Slide 9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87738" y="1045236"/>
            <a:ext cx="609600" cy="6096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5311" y="2784572"/>
            <a:ext cx="11866667" cy="3580952"/>
          </a:xfrm>
          <a:prstGeom prst="rect">
            <a:avLst/>
          </a:prstGeom>
        </p:spPr>
      </p:pic>
    </p:spTree>
    <p:extLst>
      <p:ext uri="{BB962C8B-B14F-4D97-AF65-F5344CB8AC3E}">
        <p14:creationId xmlns:p14="http://schemas.microsoft.com/office/powerpoint/2010/main" val="1924245096"/>
      </p:ext>
    </p:extLst>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406C7A2-45A0-B14B-807E-FBDF5B7F6C28}"/>
              </a:ext>
            </a:extLst>
          </p:cNvPr>
          <p:cNvSpPr>
            <a:spLocks noGrp="1"/>
          </p:cNvSpPr>
          <p:nvPr>
            <p:ph type="body" sz="quarter" idx="14"/>
          </p:nvPr>
        </p:nvSpPr>
        <p:spPr/>
        <p:txBody>
          <a:bodyPr/>
          <a:lstStyle/>
          <a:p>
            <a:r>
              <a:rPr lang="en-US" dirty="0" smtClean="0"/>
              <a:t>Completing an Academic Progress Reports</a:t>
            </a:r>
            <a:endParaRPr lang="en-US" dirty="0"/>
          </a:p>
        </p:txBody>
      </p:sp>
      <p:sp>
        <p:nvSpPr>
          <p:cNvPr id="4" name="Text Placeholder 3">
            <a:extLst>
              <a:ext uri="{FF2B5EF4-FFF2-40B4-BE49-F238E27FC236}">
                <a16:creationId xmlns:a16="http://schemas.microsoft.com/office/drawing/2014/main" id="{E24EDBEA-0F2B-EE4D-B953-EB964322312E}"/>
              </a:ext>
            </a:extLst>
          </p:cNvPr>
          <p:cNvSpPr>
            <a:spLocks noGrp="1"/>
          </p:cNvSpPr>
          <p:nvPr>
            <p:ph type="body" sz="quarter" idx="15"/>
          </p:nvPr>
        </p:nvSpPr>
        <p:spPr>
          <a:xfrm>
            <a:off x="376084" y="1744225"/>
            <a:ext cx="5176684" cy="3767575"/>
          </a:xfrm>
        </p:spPr>
        <p:txBody>
          <a:bodyPr/>
          <a:lstStyle/>
          <a:p>
            <a:pPr marL="0" indent="0">
              <a:spcAft>
                <a:spcPts val="600"/>
              </a:spcAft>
              <a:buNone/>
            </a:pPr>
            <a:endParaRPr lang="en-US" altLang="en-US" sz="2400" dirty="0" smtClean="0"/>
          </a:p>
          <a:p>
            <a:pPr marL="0" indent="0">
              <a:spcAft>
                <a:spcPts val="600"/>
              </a:spcAft>
              <a:buNone/>
            </a:pPr>
            <a:endParaRPr lang="en-US" altLang="en-US" sz="2400" dirty="0"/>
          </a:p>
          <a:p>
            <a:pPr marL="0" indent="0">
              <a:spcAft>
                <a:spcPts val="600"/>
              </a:spcAft>
              <a:buNone/>
            </a:pPr>
            <a:r>
              <a:rPr lang="en-US" altLang="en-US" sz="2400" dirty="0" smtClean="0"/>
              <a:t>Watch the </a:t>
            </a:r>
            <a:r>
              <a:rPr lang="en-US" altLang="en-US" sz="2400" dirty="0" smtClean="0">
                <a:hlinkClick r:id="rId6"/>
              </a:rPr>
              <a:t>How To Complete An Academic Progress Report </a:t>
            </a:r>
            <a:r>
              <a:rPr lang="en-US" altLang="en-US" sz="2400" dirty="0" smtClean="0"/>
              <a:t>video</a:t>
            </a:r>
            <a:endParaRPr lang="en-US" altLang="en-US" sz="1267" dirty="0" smtClean="0">
              <a:ea typeface="Osaka" pitchFamily="-84" charset="-128"/>
            </a:endParaRPr>
          </a:p>
        </p:txBody>
      </p:sp>
      <p:pic>
        <p:nvPicPr>
          <p:cNvPr id="6" name="1UFjCdBOj3I"/>
          <p:cNvPicPr>
            <a:picLocks noRot="1" noChangeAspect="1"/>
          </p:cNvPicPr>
          <p:nvPr>
            <a:videoFile r:link="rId1"/>
          </p:nvPr>
        </p:nvPicPr>
        <p:blipFill rotWithShape="1">
          <a:blip r:embed="rId7"/>
          <a:srcRect t="10837" b="10837"/>
          <a:stretch/>
        </p:blipFill>
        <p:spPr>
          <a:xfrm>
            <a:off x="5715000" y="2045896"/>
            <a:ext cx="5907024" cy="3337560"/>
          </a:xfrm>
          <a:prstGeom prst="rect">
            <a:avLst/>
          </a:prstGeom>
        </p:spPr>
      </p:pic>
      <p:pic>
        <p:nvPicPr>
          <p:cNvPr id="2" name="Slide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0445087" y="1045236"/>
            <a:ext cx="609600" cy="609600"/>
          </a:xfrm>
          <a:prstGeom prst="rect">
            <a:avLst/>
          </a:prstGeom>
        </p:spPr>
      </p:pic>
    </p:spTree>
    <p:extLst>
      <p:ext uri="{BB962C8B-B14F-4D97-AF65-F5344CB8AC3E}">
        <p14:creationId xmlns:p14="http://schemas.microsoft.com/office/powerpoint/2010/main" val="346652247"/>
      </p:ext>
    </p:extLst>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8|1.7|2.2"/>
</p:tagLst>
</file>

<file path=ppt/theme/theme1.xml><?xml version="1.0" encoding="utf-8"?>
<a:theme xmlns:a="http://schemas.openxmlformats.org/drawingml/2006/main" name="RIT">
  <a:themeElements>
    <a:clrScheme name="RIT">
      <a:dk1>
        <a:srgbClr val="000000"/>
      </a:dk1>
      <a:lt1>
        <a:srgbClr val="FFFFFF"/>
      </a:lt1>
      <a:dk2>
        <a:srgbClr val="E36102"/>
      </a:dk2>
      <a:lt2>
        <a:srgbClr val="EEEEEE"/>
      </a:lt2>
      <a:accent1>
        <a:srgbClr val="83BD00"/>
      </a:accent1>
      <a:accent2>
        <a:srgbClr val="C3D600"/>
      </a:accent2>
      <a:accent3>
        <a:srgbClr val="009CBD"/>
      </a:accent3>
      <a:accent4>
        <a:srgbClr val="7D55C7"/>
      </a:accent4>
      <a:accent5>
        <a:srgbClr val="DA281C"/>
      </a:accent5>
      <a:accent6>
        <a:srgbClr val="F6BE00"/>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5" id="{3E0E416E-BCFB-6A4C-84E3-0E1DC25238C6}" vid="{2D8F12A1-EDB1-254F-A86B-8DC74EC5B5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7914</TotalTime>
  <Words>1527</Words>
  <Application>Microsoft Office PowerPoint</Application>
  <PresentationFormat>Widescreen</PresentationFormat>
  <Paragraphs>127</Paragraphs>
  <Slides>18</Slides>
  <Notes>18</Notes>
  <HiddenSlides>0</HiddenSlides>
  <MMClips>16</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MS Gothic</vt:lpstr>
      <vt:lpstr>Arial</vt:lpstr>
      <vt:lpstr>Calibri</vt:lpstr>
      <vt:lpstr>Georgia</vt:lpstr>
      <vt:lpstr>Osaka</vt:lpstr>
      <vt:lpstr>System Font Regular</vt:lpstr>
      <vt:lpstr>Wingdings</vt:lpstr>
      <vt:lpstr>RIT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Alexander Gartley</dc:creator>
  <cp:lastModifiedBy>Anne Marie Canale</cp:lastModifiedBy>
  <cp:revision>106</cp:revision>
  <cp:lastPrinted>2018-04-25T02:50:23Z</cp:lastPrinted>
  <dcterms:created xsi:type="dcterms:W3CDTF">2018-06-29T18:36:28Z</dcterms:created>
  <dcterms:modified xsi:type="dcterms:W3CDTF">2020-07-07T14:05:36Z</dcterms:modified>
</cp:coreProperties>
</file>