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51" r:id="rId1"/>
  </p:sldMasterIdLst>
  <p:notesMasterIdLst>
    <p:notesMasterId r:id="rId22"/>
  </p:notesMasterIdLst>
  <p:sldIdLst>
    <p:sldId id="256" r:id="rId2"/>
    <p:sldId id="257" r:id="rId3"/>
    <p:sldId id="273" r:id="rId4"/>
    <p:sldId id="258" r:id="rId5"/>
    <p:sldId id="261" r:id="rId6"/>
    <p:sldId id="270" r:id="rId7"/>
    <p:sldId id="271" r:id="rId8"/>
    <p:sldId id="268" r:id="rId9"/>
    <p:sldId id="278" r:id="rId10"/>
    <p:sldId id="276" r:id="rId11"/>
    <p:sldId id="275" r:id="rId12"/>
    <p:sldId id="279" r:id="rId13"/>
    <p:sldId id="277" r:id="rId14"/>
    <p:sldId id="274" r:id="rId15"/>
    <p:sldId id="265" r:id="rId16"/>
    <p:sldId id="280" r:id="rId17"/>
    <p:sldId id="272" r:id="rId18"/>
    <p:sldId id="266" r:id="rId19"/>
    <p:sldId id="263" r:id="rId20"/>
    <p:sldId id="26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8548" autoAdjust="0"/>
  </p:normalViewPr>
  <p:slideViewPr>
    <p:cSldViewPr snapToGrid="0" snapToObjects="1">
      <p:cViewPr>
        <p:scale>
          <a:sx n="100" d="100"/>
          <a:sy n="100" d="100"/>
        </p:scale>
        <p:origin x="-2696" y="-10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FA7FD-5B6E-4B48-9EAB-1F1BA974A46E}" type="datetimeFigureOut">
              <a:rPr lang="en-US" smtClean="0"/>
              <a:pPr/>
              <a:t>8/13/12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E5C5A-1E55-2747-BE25-8CF3A6CD33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i="0" baseline="0" dirty="0" smtClean="0">
                <a:solidFill>
                  <a:srgbClr val="FF0000"/>
                </a:solidFill>
              </a:rPr>
              <a:t>Story of Relation</a:t>
            </a:r>
          </a:p>
          <a:p>
            <a:endParaRPr lang="en-US" b="1" i="0" baseline="0" dirty="0" smtClean="0">
              <a:solidFill>
                <a:srgbClr val="FF0000"/>
              </a:solidFill>
            </a:endParaRPr>
          </a:p>
          <a:p>
            <a:r>
              <a:rPr lang="en-US" baseline="0" dirty="0" smtClean="0"/>
              <a:t>“First, let me introduce myself (Introduction) How is everyone today?”</a:t>
            </a:r>
          </a:p>
          <a:p>
            <a:endParaRPr lang="en-US" baseline="0" dirty="0" smtClean="0"/>
          </a:p>
          <a:p>
            <a:r>
              <a:rPr lang="en-US" baseline="0" dirty="0" smtClean="0"/>
              <a:t>*Response</a:t>
            </a:r>
          </a:p>
          <a:p>
            <a:endParaRPr lang="en-US" baseline="0" dirty="0" smtClean="0"/>
          </a:p>
          <a:p>
            <a:r>
              <a:rPr lang="en-US" baseline="0" dirty="0" smtClean="0"/>
              <a:t>“Has anyone here ever experienced problems distinguishing announcements waiting to board a </a:t>
            </a:r>
            <a:r>
              <a:rPr lang="en-US" sz="1200" b="0" kern="1200" dirty="0" smtClean="0">
                <a:solidFill>
                  <a:schemeClr val="tx1"/>
                </a:solidFill>
                <a:latin typeface="+mn-lt"/>
                <a:ea typeface="+mn-ea"/>
                <a:cs typeface="+mn-cs"/>
              </a:rPr>
              <a:t>waiting to board a plane or bus?”  For example,</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terrible speakers, or loud</a:t>
            </a:r>
            <a:r>
              <a:rPr lang="en-US" sz="1200" b="0" kern="1200" baseline="0" dirty="0" smtClean="0">
                <a:solidFill>
                  <a:schemeClr val="tx1"/>
                </a:solidFill>
                <a:latin typeface="+mn-lt"/>
                <a:ea typeface="+mn-ea"/>
                <a:cs typeface="+mn-cs"/>
              </a:rPr>
              <a:t> conversations going on nearby.”</a:t>
            </a:r>
            <a:endParaRPr lang="en-US" baseline="0" dirty="0" smtClean="0"/>
          </a:p>
          <a:p>
            <a:endParaRPr lang="en-US" baseline="0" dirty="0" smtClean="0"/>
          </a:p>
          <a:p>
            <a:r>
              <a:rPr lang="en-US" baseline="0" dirty="0" smtClean="0"/>
              <a:t>*</a:t>
            </a:r>
            <a:r>
              <a:rPr lang="en-US" u="sng" baseline="0" dirty="0" smtClean="0"/>
              <a:t>Response </a:t>
            </a:r>
          </a:p>
          <a:p>
            <a:endParaRPr lang="en-US" u="sng" baseline="0" dirty="0" smtClean="0"/>
          </a:p>
          <a:p>
            <a:r>
              <a:rPr lang="en-US" sz="1200" b="0" u="none" kern="1200" dirty="0" smtClean="0">
                <a:solidFill>
                  <a:schemeClr val="tx1"/>
                </a:solidFill>
                <a:latin typeface="+mn-lt"/>
                <a:ea typeface="+mn-ea"/>
                <a:cs typeface="+mn-cs"/>
              </a:rPr>
              <a:t>“This is a familiar experience to someone who is hard of hearing.</a:t>
            </a:r>
            <a:r>
              <a:rPr lang="en-US" sz="1200" b="0" u="none" kern="1200" baseline="0" dirty="0" smtClean="0">
                <a:solidFill>
                  <a:schemeClr val="tx1"/>
                </a:solidFill>
                <a:latin typeface="+mn-lt"/>
                <a:ea typeface="+mn-ea"/>
                <a:cs typeface="+mn-cs"/>
              </a:rPr>
              <a:t> Even with my</a:t>
            </a:r>
            <a:r>
              <a:rPr lang="en-US" sz="1200" b="0" u="none" kern="1200" dirty="0" smtClean="0">
                <a:solidFill>
                  <a:schemeClr val="tx1"/>
                </a:solidFill>
                <a:latin typeface="+mn-lt"/>
                <a:ea typeface="+mn-ea"/>
                <a:cs typeface="+mn-cs"/>
              </a:rPr>
              <a:t> hearing aids there are times where</a:t>
            </a:r>
            <a:r>
              <a:rPr lang="en-US" sz="1200" b="0" u="none" kern="1200" baseline="0" dirty="0" smtClean="0">
                <a:solidFill>
                  <a:schemeClr val="tx1"/>
                </a:solidFill>
                <a:latin typeface="+mn-lt"/>
                <a:ea typeface="+mn-ea"/>
                <a:cs typeface="+mn-cs"/>
              </a:rPr>
              <a:t> everything</a:t>
            </a:r>
            <a:r>
              <a:rPr lang="en-US" sz="1200" b="0" u="none" kern="1200" dirty="0" smtClean="0">
                <a:solidFill>
                  <a:schemeClr val="tx1"/>
                </a:solidFill>
                <a:latin typeface="+mn-lt"/>
                <a:ea typeface="+mn-ea"/>
                <a:cs typeface="+mn-cs"/>
              </a:rPr>
              <a:t> sounds like that to me. Lets go back to the airport or bus station.  Have you ever sat next to someone who didn't speak English?.  You want to start a conversation, to find out about the person.  They might be really interesting, but you can't get past that language barrier.  You are left out from the conversation.  You are now the one with the disability.”</a:t>
            </a:r>
            <a:endParaRPr lang="en-US" b="0" u="none"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research symposium directly correlates with this concept of resolving problems of “accessibility” for people who have alternative needs. Most people who go to a Web site for use of scholarly resources have the privileged ability to understand everything that is available in the world wide web today. </a:t>
            </a:r>
            <a:r>
              <a:rPr lang="en-US" sz="1200" b="0" u="none" kern="1200" dirty="0" smtClean="0">
                <a:solidFill>
                  <a:schemeClr val="tx1"/>
                </a:solidFill>
                <a:latin typeface="+mn-lt"/>
                <a:ea typeface="+mn-ea"/>
                <a:cs typeface="+mn-cs"/>
              </a:rPr>
              <a:t>This presentation will discuss how we can create a more inclusive and connected World Wide Web, and how that applies to deaf and hard of hearing students in STEM Majors.”</a:t>
            </a:r>
            <a:endParaRPr lang="en-US" b="0" u="none" dirty="0" smtClean="0"/>
          </a:p>
          <a:p>
            <a:endParaRPr lang="en-US" baseline="0" dirty="0" smtClean="0"/>
          </a:p>
        </p:txBody>
      </p:sp>
      <p:sp>
        <p:nvSpPr>
          <p:cNvPr id="4" name="Slide Number Placeholder 3"/>
          <p:cNvSpPr>
            <a:spLocks noGrp="1"/>
          </p:cNvSpPr>
          <p:nvPr>
            <p:ph type="sldNum" sz="quarter" idx="10"/>
          </p:nvPr>
        </p:nvSpPr>
        <p:spPr/>
        <p:txBody>
          <a:bodyPr/>
          <a:lstStyle/>
          <a:p>
            <a:fld id="{E23E5C5A-1E55-2747-BE25-8CF3A6CD331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“Almost</a:t>
            </a:r>
            <a:r>
              <a:rPr lang="en-US" baseline="0" dirty="0" smtClean="0"/>
              <a:t> any Web site that we go on to today contains or connects to some form of a digital library. Some are good and contain accessible information, and some are not. Proper </a:t>
            </a:r>
            <a:r>
              <a:rPr lang="en-US" baseline="0" dirty="0" err="1" smtClean="0"/>
              <a:t>curation</a:t>
            </a:r>
            <a:r>
              <a:rPr lang="en-US" baseline="0" dirty="0" smtClean="0"/>
              <a:t> is required to compile accessible resources to have a successful digital library.”</a:t>
            </a:r>
            <a:endParaRPr lang="en-US" dirty="0"/>
          </a:p>
        </p:txBody>
      </p:sp>
      <p:sp>
        <p:nvSpPr>
          <p:cNvPr id="4" name="Slide Number Placeholder 3"/>
          <p:cNvSpPr>
            <a:spLocks noGrp="1"/>
          </p:cNvSpPr>
          <p:nvPr>
            <p:ph type="sldNum" sz="quarter" idx="10"/>
          </p:nvPr>
        </p:nvSpPr>
        <p:spPr/>
        <p:txBody>
          <a:bodyPr/>
          <a:lstStyle/>
          <a:p>
            <a:fld id="{E23E5C5A-1E55-2747-BE25-8CF3A6CD331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a good website that is accessible</a:t>
            </a:r>
            <a:r>
              <a:rPr lang="en-US" baseline="0" dirty="0" smtClean="0"/>
              <a:t> for users with vision problems as well as mobility impairment. Upon entering the website the first thing that is noticeable is the change font and skip to content options. Features such as these are essential to maintaining a fully accessible website.”</a:t>
            </a:r>
            <a:endParaRPr lang="en-US" dirty="0"/>
          </a:p>
        </p:txBody>
      </p:sp>
      <p:sp>
        <p:nvSpPr>
          <p:cNvPr id="4" name="Slide Number Placeholder 3"/>
          <p:cNvSpPr>
            <a:spLocks noGrp="1"/>
          </p:cNvSpPr>
          <p:nvPr>
            <p:ph type="sldNum" sz="quarter" idx="10"/>
          </p:nvPr>
        </p:nvSpPr>
        <p:spPr/>
        <p:txBody>
          <a:bodyPr/>
          <a:lstStyle/>
          <a:p>
            <a:fld id="{E23E5C5A-1E55-2747-BE25-8CF3A6CD331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good</a:t>
            </a:r>
            <a:r>
              <a:rPr lang="en-US" baseline="0" dirty="0" smtClean="0"/>
              <a:t> example of a website that is accessible. </a:t>
            </a:r>
            <a:r>
              <a:rPr lang="en-US" baseline="0" dirty="0" err="1" smtClean="0"/>
              <a:t>Youtube</a:t>
            </a:r>
            <a:r>
              <a:rPr lang="en-US" baseline="0" dirty="0" smtClean="0"/>
              <a:t> offers closed captions for videos, and also transcribing audio. Features such as these are a big requirement for someone like myself who have hearing problems.”</a:t>
            </a:r>
            <a:endParaRPr lang="en-US" dirty="0"/>
          </a:p>
        </p:txBody>
      </p:sp>
      <p:sp>
        <p:nvSpPr>
          <p:cNvPr id="4" name="Slide Number Placeholder 3"/>
          <p:cNvSpPr>
            <a:spLocks noGrp="1"/>
          </p:cNvSpPr>
          <p:nvPr>
            <p:ph type="sldNum" sz="quarter" idx="10"/>
          </p:nvPr>
        </p:nvSpPr>
        <p:spPr/>
        <p:txBody>
          <a:bodyPr/>
          <a:lstStyle/>
          <a:p>
            <a:fld id="{E23E5C5A-1E55-2747-BE25-8CF3A6CD331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an example of a bad design that is not very accessible. Upon entering the website you are faced with an information overload. This is problematic for anyone entering the website, even more so for persons who require specific accommodations.”</a:t>
            </a:r>
            <a:endParaRPr lang="en-US" dirty="0"/>
          </a:p>
        </p:txBody>
      </p:sp>
      <p:sp>
        <p:nvSpPr>
          <p:cNvPr id="4" name="Slide Number Placeholder 3"/>
          <p:cNvSpPr>
            <a:spLocks noGrp="1"/>
          </p:cNvSpPr>
          <p:nvPr>
            <p:ph type="sldNum" sz="quarter" idx="10"/>
          </p:nvPr>
        </p:nvSpPr>
        <p:spPr/>
        <p:txBody>
          <a:bodyPr/>
          <a:lstStyle/>
          <a:p>
            <a:fld id="{E23E5C5A-1E55-2747-BE25-8CF3A6CD331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“Digital </a:t>
            </a:r>
            <a:r>
              <a:rPr lang="en-US" b="0" dirty="0" err="1" smtClean="0"/>
              <a:t>curation</a:t>
            </a:r>
            <a:r>
              <a:rPr lang="en-US" b="0" dirty="0" smtClean="0"/>
              <a:t> is the selection, preservation, maintenance, collection and archiving of digital assets.</a:t>
            </a:r>
            <a:r>
              <a:rPr lang="en-US" b="0" baseline="0" dirty="0" smtClean="0"/>
              <a:t> </a:t>
            </a:r>
            <a:r>
              <a:rPr lang="en-US" b="0" dirty="0" smtClean="0"/>
              <a:t>The</a:t>
            </a:r>
            <a:r>
              <a:rPr lang="en-US" b="0" baseline="0" dirty="0" smtClean="0"/>
              <a:t> World Wide Web today is a huge cluster of information. How much of this information is really reliable? It is necessary to curate information with a system so we can successfully compile resources.”</a:t>
            </a:r>
          </a:p>
          <a:p>
            <a:endParaRPr lang="en-US" dirty="0"/>
          </a:p>
        </p:txBody>
      </p:sp>
      <p:sp>
        <p:nvSpPr>
          <p:cNvPr id="4" name="Slide Number Placeholder 3"/>
          <p:cNvSpPr>
            <a:spLocks noGrp="1"/>
          </p:cNvSpPr>
          <p:nvPr>
            <p:ph type="sldNum" sz="quarter" idx="10"/>
          </p:nvPr>
        </p:nvSpPr>
        <p:spPr/>
        <p:txBody>
          <a:bodyPr/>
          <a:lstStyle/>
          <a:p>
            <a:fld id="{E23E5C5A-1E55-2747-BE25-8CF3A6CD331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After</a:t>
            </a:r>
            <a:r>
              <a:rPr lang="en-US" baseline="0" dirty="0" smtClean="0"/>
              <a:t> researching digital libraries I have surmised the following recommendations. Full </a:t>
            </a:r>
            <a:r>
              <a:rPr lang="en-US" baseline="0" dirty="0" err="1" smtClean="0"/>
              <a:t>accessibilty</a:t>
            </a:r>
            <a:r>
              <a:rPr lang="en-US" baseline="0" dirty="0" smtClean="0"/>
              <a:t> in the design is </a:t>
            </a:r>
            <a:r>
              <a:rPr lang="en-US" baseline="0" dirty="0" err="1" smtClean="0"/>
              <a:t>extrememly</a:t>
            </a:r>
            <a:r>
              <a:rPr lang="en-US" baseline="0" dirty="0" smtClean="0"/>
              <a:t> important. Without an all inclusive design, users will not be able to efficiently use the resources available. To accomplish this, we must curate the information and devise a system for each of the resources that we put into the VAC. Another recommendation that I have, is to be able to use open source software in our web development. This means that our website will be a social atmosphere where people can communicate and interact with one another.”</a:t>
            </a:r>
            <a:endParaRPr lang="en-US" dirty="0"/>
          </a:p>
        </p:txBody>
      </p:sp>
      <p:sp>
        <p:nvSpPr>
          <p:cNvPr id="4" name="Slide Number Placeholder 3"/>
          <p:cNvSpPr>
            <a:spLocks noGrp="1"/>
          </p:cNvSpPr>
          <p:nvPr>
            <p:ph type="sldNum" sz="quarter" idx="10"/>
          </p:nvPr>
        </p:nvSpPr>
        <p:spPr/>
        <p:txBody>
          <a:bodyPr/>
          <a:lstStyle/>
          <a:p>
            <a:fld id="{E23E5C5A-1E55-2747-BE25-8CF3A6CD331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Understanding</a:t>
            </a:r>
            <a:r>
              <a:rPr lang="en-US" baseline="0" dirty="0" smtClean="0"/>
              <a:t> the 3 groups of accessibility and how to properly structure a digital library is key to the development of the Virtual Academic Community.” </a:t>
            </a:r>
            <a:endParaRPr lang="en-US" dirty="0"/>
          </a:p>
        </p:txBody>
      </p:sp>
      <p:sp>
        <p:nvSpPr>
          <p:cNvPr id="4" name="Slide Number Placeholder 3"/>
          <p:cNvSpPr>
            <a:spLocks noGrp="1"/>
          </p:cNvSpPr>
          <p:nvPr>
            <p:ph type="sldNum" sz="quarter" idx="10"/>
          </p:nvPr>
        </p:nvSpPr>
        <p:spPr/>
        <p:txBody>
          <a:bodyPr/>
          <a:lstStyle/>
          <a:p>
            <a:fld id="{E23E5C5A-1E55-2747-BE25-8CF3A6CD331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Requirements</a:t>
            </a:r>
          </a:p>
          <a:p>
            <a:endParaRPr lang="en-US" b="1" dirty="0" smtClean="0"/>
          </a:p>
          <a:p>
            <a:r>
              <a:rPr lang="en-US" b="0" dirty="0" smtClean="0"/>
              <a:t>“ The</a:t>
            </a:r>
            <a:r>
              <a:rPr lang="en-US" b="0" baseline="0" dirty="0" smtClean="0"/>
              <a:t> VAC must meet all accessibility requirements, and must be appealing as well.”</a:t>
            </a:r>
            <a:endParaRPr lang="en-US" b="0" dirty="0" smtClean="0"/>
          </a:p>
          <a:p>
            <a:endParaRPr lang="en-US" b="1" dirty="0" smtClean="0"/>
          </a:p>
          <a:p>
            <a:r>
              <a:rPr lang="en-US" b="1" dirty="0" err="1" smtClean="0"/>
              <a:t>Curation</a:t>
            </a:r>
            <a:endParaRPr lang="en-US" b="1" dirty="0" smtClean="0"/>
          </a:p>
          <a:p>
            <a:endParaRPr lang="en-US" b="1" dirty="0" smtClean="0"/>
          </a:p>
          <a:p>
            <a:r>
              <a:rPr lang="en-US" b="1" dirty="0" smtClean="0"/>
              <a:t>“</a:t>
            </a:r>
            <a:r>
              <a:rPr lang="en-US" b="1" baseline="0" dirty="0" smtClean="0"/>
              <a:t> </a:t>
            </a:r>
            <a:r>
              <a:rPr lang="en-US" b="0" baseline="0" dirty="0" smtClean="0"/>
              <a:t>All of our resources must sufficiently organize information and resources. It must also run smoothly and be easy to use.”</a:t>
            </a:r>
            <a:endParaRPr lang="en-US" b="1" dirty="0" smtClean="0"/>
          </a:p>
          <a:p>
            <a:endParaRPr lang="en-US" b="1" dirty="0" smtClean="0"/>
          </a:p>
          <a:p>
            <a:r>
              <a:rPr lang="en-US" b="1" dirty="0" smtClean="0"/>
              <a:t>Applications to the VAC</a:t>
            </a:r>
          </a:p>
          <a:p>
            <a:endParaRPr lang="en-US" b="1" dirty="0" smtClean="0"/>
          </a:p>
          <a:p>
            <a:r>
              <a:rPr lang="en-US" b="1" dirty="0" smtClean="0"/>
              <a:t>“</a:t>
            </a:r>
            <a:r>
              <a:rPr lang="en-US" b="0" dirty="0" smtClean="0"/>
              <a:t> The VAC is a project that is ongoing.</a:t>
            </a:r>
            <a:r>
              <a:rPr lang="en-US" b="0" baseline="0" dirty="0" smtClean="0"/>
              <a:t> All of the information that I have researched and validated this summer will be applied to ongoing </a:t>
            </a:r>
          </a:p>
          <a:p>
            <a:r>
              <a:rPr lang="en-US" b="0" baseline="0" dirty="0" smtClean="0"/>
              <a:t>Process of this Web site.”</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E23E5C5A-1E55-2747-BE25-8CF3A6CD331D}"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baseline="0" dirty="0" smtClean="0">
                <a:solidFill>
                  <a:srgbClr val="FF6600"/>
                </a:solidFill>
              </a:rPr>
              <a:t>Affiliations</a:t>
            </a:r>
          </a:p>
          <a:p>
            <a:endParaRPr lang="en-US" b="1" i="0" baseline="0" dirty="0" smtClean="0">
              <a:solidFill>
                <a:srgbClr val="FF6600"/>
              </a:solidFill>
            </a:endParaRPr>
          </a:p>
          <a:p>
            <a:r>
              <a:rPr lang="en-US" b="0" i="0" baseline="0" dirty="0" smtClean="0">
                <a:solidFill>
                  <a:srgbClr val="FF6600"/>
                </a:solidFill>
              </a:rPr>
              <a:t>“I am working with the deaf stem community alliance which is funded by a grant from the national science foundation.”</a:t>
            </a:r>
          </a:p>
        </p:txBody>
      </p:sp>
      <p:sp>
        <p:nvSpPr>
          <p:cNvPr id="4" name="Slide Number Placeholder 3"/>
          <p:cNvSpPr>
            <a:spLocks noGrp="1"/>
          </p:cNvSpPr>
          <p:nvPr>
            <p:ph type="sldNum" sz="quarter" idx="10"/>
          </p:nvPr>
        </p:nvSpPr>
        <p:spPr/>
        <p:txBody>
          <a:bodyPr/>
          <a:lstStyle/>
          <a:p>
            <a:fld id="{E23E5C5A-1E55-2747-BE25-8CF3A6CD331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Overview</a:t>
            </a:r>
          </a:p>
          <a:p>
            <a:endParaRPr lang="en-US" dirty="0" smtClean="0"/>
          </a:p>
          <a:p>
            <a:r>
              <a:rPr lang="en-US" dirty="0" smtClean="0"/>
              <a:t>“My presentation</a:t>
            </a:r>
            <a:r>
              <a:rPr lang="en-US" baseline="0" dirty="0" smtClean="0"/>
              <a:t> will cover four topics. A  discussion of stem, web accessibility, digital libraries, and my research for the Virtual Academic Community conducted over the course of the summer.”</a:t>
            </a:r>
          </a:p>
          <a:p>
            <a:endParaRPr lang="en-US" dirty="0"/>
          </a:p>
        </p:txBody>
      </p:sp>
      <p:sp>
        <p:nvSpPr>
          <p:cNvPr id="4" name="Slide Number Placeholder 3"/>
          <p:cNvSpPr>
            <a:spLocks noGrp="1"/>
          </p:cNvSpPr>
          <p:nvPr>
            <p:ph type="sldNum" sz="quarter" idx="10"/>
          </p:nvPr>
        </p:nvSpPr>
        <p:spPr/>
        <p:txBody>
          <a:bodyPr/>
          <a:lstStyle/>
          <a:p>
            <a:fld id="{E23E5C5A-1E55-2747-BE25-8CF3A6CD331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Description</a:t>
            </a:r>
            <a:r>
              <a:rPr lang="en-US" b="1" baseline="0" dirty="0" smtClean="0"/>
              <a:t> </a:t>
            </a:r>
          </a:p>
          <a:p>
            <a:endParaRPr lang="en-US" baseline="0" dirty="0" smtClean="0"/>
          </a:p>
          <a:p>
            <a:r>
              <a:rPr lang="en-US" baseline="0" dirty="0" smtClean="0"/>
              <a:t>“As most of us probably know, STEM is short for Science, Technology, Engineering, and Mathematics. This is a very broad </a:t>
            </a:r>
            <a:r>
              <a:rPr lang="en-US" u="sng" baseline="0" dirty="0" smtClean="0"/>
              <a:t>umbrella </a:t>
            </a:r>
            <a:r>
              <a:rPr lang="en-US" baseline="0" dirty="0" smtClean="0"/>
              <a:t>of all the sciences that are being taught across the World today. From </a:t>
            </a:r>
            <a:r>
              <a:rPr lang="en-US" u="sng" baseline="0" dirty="0" smtClean="0"/>
              <a:t>Sociology </a:t>
            </a:r>
            <a:r>
              <a:rPr lang="en-US" baseline="0" dirty="0" smtClean="0"/>
              <a:t>to Astrophysics, STEM courses are critical to furthering ones knowledge.”</a:t>
            </a:r>
          </a:p>
          <a:p>
            <a:endParaRPr lang="en-US" baseline="0" dirty="0" smtClean="0"/>
          </a:p>
          <a:p>
            <a:r>
              <a:rPr lang="en-US" b="1" baseline="0" dirty="0" smtClean="0"/>
              <a:t>VAC</a:t>
            </a:r>
          </a:p>
          <a:p>
            <a:endParaRPr lang="en-US" b="1" baseline="0" dirty="0" smtClean="0"/>
          </a:p>
          <a:p>
            <a:r>
              <a:rPr lang="en-US" b="0" baseline="0" dirty="0" smtClean="0"/>
              <a:t>“The deaf stem alliance is building a virtual academic community to provide access to resources for deaf and hard of hearing students in stem. </a:t>
            </a:r>
            <a:r>
              <a:rPr lang="en-US" baseline="0" dirty="0" smtClean="0"/>
              <a:t>STEM courses often have a variety of intricate resources all of which have an abundance of information. Videos, Text, and Interactive Media need to be accessible for persons who require specific accommodations.”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3E5C5A-1E55-2747-BE25-8CF3A6CD331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a:t>
            </a:r>
            <a:r>
              <a:rPr lang="en-US" b="1" baseline="0" dirty="0" smtClean="0"/>
              <a:t> Quote</a:t>
            </a:r>
            <a:endParaRPr lang="en-US" b="1" dirty="0" smtClean="0"/>
          </a:p>
          <a:p>
            <a:endParaRPr lang="en-US" b="1" dirty="0" smtClean="0"/>
          </a:p>
          <a:p>
            <a:r>
              <a:rPr lang="en-US" b="1" dirty="0" smtClean="0"/>
              <a:t>Groups</a:t>
            </a:r>
            <a:endParaRPr lang="en-US" b="1"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“Online accessibility requirements can be broken down into 3 categories; Deaf &amp; Hard of Hearing – Users who face problems with hearing, Blind &amp; Low Vision – Users who face problems with sight, and Mobility Impaired – Users who face problems with bodily movements. Each of these groups require certain accommodations when accessing the Web. </a:t>
            </a:r>
            <a:r>
              <a:rPr lang="en-US" b="0" dirty="0" smtClean="0"/>
              <a:t>Understanding these</a:t>
            </a:r>
            <a:r>
              <a:rPr lang="en-US" b="0" baseline="0" dirty="0" smtClean="0"/>
              <a:t> 3 groups help us in building the VAC as a fully accessible resource. ”</a:t>
            </a:r>
          </a:p>
          <a:p>
            <a:endParaRPr lang="en-US" baseline="0" dirty="0" smtClean="0"/>
          </a:p>
          <a:p>
            <a:r>
              <a:rPr lang="en-US" b="1" baseline="0" dirty="0" smtClean="0"/>
              <a:t>Tools</a:t>
            </a:r>
          </a:p>
          <a:p>
            <a:endParaRPr lang="en-US" b="1" baseline="0" dirty="0" smtClean="0"/>
          </a:p>
          <a:p>
            <a:r>
              <a:rPr lang="en-US" b="0" baseline="0" dirty="0" smtClean="0"/>
              <a:t>“Tools are a big part of maintaining accessibility. Web site testing and browser accessories are will ensure that a resource runs smoothly and stays accessible.” </a:t>
            </a:r>
            <a:endParaRPr lang="en-US" b="0" dirty="0"/>
          </a:p>
        </p:txBody>
      </p:sp>
      <p:sp>
        <p:nvSpPr>
          <p:cNvPr id="4" name="Slide Number Placeholder 3"/>
          <p:cNvSpPr>
            <a:spLocks noGrp="1"/>
          </p:cNvSpPr>
          <p:nvPr>
            <p:ph type="sldNum" sz="quarter" idx="10"/>
          </p:nvPr>
        </p:nvSpPr>
        <p:spPr/>
        <p:txBody>
          <a:bodyPr/>
          <a:lstStyle/>
          <a:p>
            <a:fld id="{E23E5C5A-1E55-2747-BE25-8CF3A6CD331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Description</a:t>
            </a:r>
          </a:p>
          <a:p>
            <a:endParaRPr lang="en-US" b="1" dirty="0" smtClean="0"/>
          </a:p>
          <a:p>
            <a:r>
              <a:rPr lang="en-US" b="0" dirty="0" smtClean="0"/>
              <a:t>“Deaf</a:t>
            </a:r>
            <a:r>
              <a:rPr lang="en-US" b="0" baseline="0" dirty="0" smtClean="0"/>
              <a:t> &amp; Hard of hearing users require information that is easily understood, content that is very visual, and also high quality video when using </a:t>
            </a:r>
            <a:r>
              <a:rPr lang="en-US" b="0" baseline="0" dirty="0" err="1" smtClean="0"/>
              <a:t>asl</a:t>
            </a:r>
            <a:r>
              <a:rPr lang="en-US" b="0" baseline="0" dirty="0" smtClean="0"/>
              <a:t> online. A person with mild hearing loss can use assistive listening devices, </a:t>
            </a:r>
            <a:r>
              <a:rPr lang="en-US" b="0" baseline="0" dirty="0" err="1" smtClean="0"/>
              <a:t>wheras</a:t>
            </a:r>
            <a:r>
              <a:rPr lang="en-US" b="0" baseline="0" dirty="0" smtClean="0"/>
              <a:t> someone with profound hearing loss is considered to be completely deaf.”</a:t>
            </a:r>
            <a:endParaRPr lang="en-US" b="0" dirty="0" smtClean="0"/>
          </a:p>
          <a:p>
            <a:endParaRPr lang="en-US" dirty="0" smtClean="0"/>
          </a:p>
          <a:p>
            <a:r>
              <a:rPr lang="en-US" dirty="0" smtClean="0"/>
              <a:t>Mild: At 26-45 db, a little difficulty hearing speech.</a:t>
            </a:r>
          </a:p>
          <a:p>
            <a:endParaRPr lang="en-US" dirty="0" smtClean="0"/>
          </a:p>
          <a:p>
            <a:r>
              <a:rPr lang="en-US" dirty="0" smtClean="0"/>
              <a:t>Moderate: At 46-65 db, more difficulty hearing speech.</a:t>
            </a:r>
          </a:p>
          <a:p>
            <a:endParaRPr lang="en-US" dirty="0" smtClean="0"/>
          </a:p>
          <a:p>
            <a:r>
              <a:rPr lang="en-US" dirty="0" smtClean="0"/>
              <a:t>Severe: At 66-85 db, a lot of difficulty hearing speech. It is at this level that we begin to use the term "deaf.”</a:t>
            </a:r>
          </a:p>
          <a:p>
            <a:endParaRPr lang="en-US" dirty="0" smtClean="0"/>
          </a:p>
          <a:p>
            <a:r>
              <a:rPr lang="en-US" dirty="0" smtClean="0"/>
              <a:t>Profound: Anything over 85 db. With this level of hearing loss, hearing aids may or may not help; cochlear implants are often an option.</a:t>
            </a:r>
          </a:p>
          <a:p>
            <a:endParaRPr lang="en-US" dirty="0"/>
          </a:p>
        </p:txBody>
      </p:sp>
      <p:sp>
        <p:nvSpPr>
          <p:cNvPr id="4" name="Slide Number Placeholder 3"/>
          <p:cNvSpPr>
            <a:spLocks noGrp="1"/>
          </p:cNvSpPr>
          <p:nvPr>
            <p:ph type="sldNum" sz="quarter" idx="10"/>
          </p:nvPr>
        </p:nvSpPr>
        <p:spPr/>
        <p:txBody>
          <a:bodyPr/>
          <a:lstStyle/>
          <a:p>
            <a:fld id="{E23E5C5A-1E55-2747-BE25-8CF3A6CD331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Description</a:t>
            </a:r>
          </a:p>
          <a:p>
            <a:endParaRPr lang="en-US" dirty="0" smtClean="0"/>
          </a:p>
          <a:p>
            <a:r>
              <a:rPr lang="en-US" dirty="0" smtClean="0"/>
              <a:t>“Blind &amp; Low vision users are</a:t>
            </a:r>
            <a:r>
              <a:rPr lang="en-US" baseline="0" dirty="0" smtClean="0"/>
              <a:t> faced with difficult challenges when approaching visual media.</a:t>
            </a:r>
            <a:r>
              <a:rPr lang="en-US" dirty="0" smtClean="0"/>
              <a:t> Computer programs</a:t>
            </a:r>
            <a:r>
              <a:rPr lang="en-US" baseline="0" dirty="0" smtClean="0"/>
              <a:t> such as screen readers</a:t>
            </a:r>
            <a:r>
              <a:rPr lang="en-US" dirty="0" smtClean="0"/>
              <a:t> that describe text, context, and tabs</a:t>
            </a:r>
            <a:r>
              <a:rPr lang="en-US" baseline="0" dirty="0" smtClean="0"/>
              <a:t> are very helpful in facing these problems. Partially sighted </a:t>
            </a:r>
            <a:r>
              <a:rPr lang="en-US" dirty="0" smtClean="0"/>
              <a:t>Indicates some type of visual problem has resulted in a need for accessibility options.</a:t>
            </a:r>
            <a:r>
              <a:rPr lang="en-US" baseline="0" dirty="0" smtClean="0"/>
              <a:t> Totally blind users must </a:t>
            </a:r>
            <a:r>
              <a:rPr lang="en-US" dirty="0" smtClean="0"/>
              <a:t>must access information via </a:t>
            </a:r>
            <a:r>
              <a:rPr lang="en-US" dirty="0" err="1" smtClean="0"/>
              <a:t>braille</a:t>
            </a:r>
            <a:r>
              <a:rPr lang="en-US" dirty="0" smtClean="0"/>
              <a:t> keyboards or other non-visual media such</a:t>
            </a:r>
            <a:r>
              <a:rPr lang="en-US" baseline="0" dirty="0" smtClean="0"/>
              <a:t> as </a:t>
            </a:r>
            <a:r>
              <a:rPr lang="en-US" dirty="0" smtClean="0"/>
              <a:t>audio transcriptions.”</a:t>
            </a:r>
          </a:p>
          <a:p>
            <a:endParaRPr lang="en-US" dirty="0" smtClean="0"/>
          </a:p>
          <a:p>
            <a:r>
              <a:rPr lang="en-US" dirty="0" smtClean="0"/>
              <a:t>Partially sighted: Indicates some type of visual problem has resulted in a need for accessibility options.</a:t>
            </a:r>
          </a:p>
          <a:p>
            <a:endParaRPr lang="en-US" dirty="0" smtClean="0"/>
          </a:p>
          <a:p>
            <a:r>
              <a:rPr lang="en-US" dirty="0" smtClean="0"/>
              <a:t>Low vision: Generally refers to a severe visual impairment, must  use a combination of vision and other senses to access information, although they may require adaptations in lighting or size of print, and, sometimes, </a:t>
            </a:r>
            <a:r>
              <a:rPr lang="en-US" dirty="0" err="1" smtClean="0"/>
              <a:t>braille</a:t>
            </a:r>
            <a:r>
              <a:rPr lang="en-US" dirty="0" smtClean="0"/>
              <a:t>.</a:t>
            </a:r>
          </a:p>
          <a:p>
            <a:endParaRPr lang="en-US" dirty="0" smtClean="0"/>
          </a:p>
          <a:p>
            <a:r>
              <a:rPr lang="en-US" dirty="0" smtClean="0"/>
              <a:t>Legally Blind: Indicates that a person has less than 20/200 vision or a very limited field of vision.</a:t>
            </a:r>
          </a:p>
          <a:p>
            <a:endParaRPr lang="en-US" dirty="0" smtClean="0"/>
          </a:p>
          <a:p>
            <a:r>
              <a:rPr lang="en-US" dirty="0" smtClean="0"/>
              <a:t>Totally Blind: Students must access information via </a:t>
            </a:r>
            <a:r>
              <a:rPr lang="en-US" dirty="0" err="1" smtClean="0"/>
              <a:t>braille</a:t>
            </a:r>
            <a:r>
              <a:rPr lang="en-US" dirty="0" smtClean="0"/>
              <a:t> or other non-visual media (audio transcriptions).</a:t>
            </a:r>
          </a:p>
          <a:p>
            <a:endParaRPr lang="en-US" dirty="0"/>
          </a:p>
        </p:txBody>
      </p:sp>
      <p:sp>
        <p:nvSpPr>
          <p:cNvPr id="4" name="Slide Number Placeholder 3"/>
          <p:cNvSpPr>
            <a:spLocks noGrp="1"/>
          </p:cNvSpPr>
          <p:nvPr>
            <p:ph type="sldNum" sz="quarter" idx="10"/>
          </p:nvPr>
        </p:nvSpPr>
        <p:spPr/>
        <p:txBody>
          <a:bodyPr/>
          <a:lstStyle/>
          <a:p>
            <a:fld id="{E23E5C5A-1E55-2747-BE25-8CF3A6CD331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Description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“Mobility impaired users are limited in movemen</a:t>
            </a:r>
            <a:r>
              <a:rPr lang="en-US" baseline="0" dirty="0" smtClean="0"/>
              <a:t>t. Users must</a:t>
            </a:r>
            <a:r>
              <a:rPr lang="en-US" dirty="0" smtClean="0"/>
              <a:t> use computers in the simplest possible way to perform tasks that would be</a:t>
            </a:r>
            <a:r>
              <a:rPr lang="en-US" baseline="0" dirty="0" smtClean="0"/>
              <a:t> </a:t>
            </a:r>
            <a:r>
              <a:rPr lang="en-US" dirty="0" smtClean="0"/>
              <a:t>difficult with traditional technology. Level</a:t>
            </a:r>
            <a:r>
              <a:rPr lang="en-US" baseline="0" dirty="0" smtClean="0"/>
              <a:t> 1 users have </a:t>
            </a:r>
            <a:r>
              <a:rPr lang="en-US" dirty="0" smtClean="0"/>
              <a:t>slightly impaired mobility, such as with trembling hand. </a:t>
            </a:r>
            <a:r>
              <a:rPr lang="en-US" baseline="0" dirty="0" smtClean="0"/>
              <a:t>Level 3 </a:t>
            </a:r>
            <a:r>
              <a:rPr lang="en-US" dirty="0" smtClean="0"/>
              <a:t>users have</a:t>
            </a:r>
            <a:r>
              <a:rPr lang="en-US" baseline="0" dirty="0" smtClean="0"/>
              <a:t> </a:t>
            </a:r>
            <a:r>
              <a:rPr lang="en-US" dirty="0" smtClean="0"/>
              <a:t>severe impaired mobility, such as users with locked-in syndrome who are prisoners in their own bodies.”</a:t>
            </a:r>
          </a:p>
          <a:p>
            <a:endParaRPr lang="en-US" dirty="0" smtClean="0"/>
          </a:p>
          <a:p>
            <a:r>
              <a:rPr lang="en-US" b="1" dirty="0" smtClean="0"/>
              <a:t>Categories</a:t>
            </a:r>
          </a:p>
          <a:p>
            <a:endParaRPr lang="en-US" dirty="0" smtClean="0"/>
          </a:p>
          <a:p>
            <a:r>
              <a:rPr lang="en-US" dirty="0" smtClean="0"/>
              <a:t>Level 1: users with slightly impaired mobility, such as users with trembling hand.</a:t>
            </a:r>
          </a:p>
          <a:p>
            <a:endParaRPr lang="en-US" dirty="0" smtClean="0"/>
          </a:p>
          <a:p>
            <a:r>
              <a:rPr lang="en-US" dirty="0" smtClean="0"/>
              <a:t>Level 2: users with intermediate impaired mobility.</a:t>
            </a:r>
          </a:p>
          <a:p>
            <a:endParaRPr lang="en-US" dirty="0" smtClean="0"/>
          </a:p>
          <a:p>
            <a:r>
              <a:rPr lang="en-US" dirty="0" smtClean="0"/>
              <a:t>Level 3: users with severe impaired mobility, such as users with locked-in syndrome who are prisoners in their own bodies.</a:t>
            </a:r>
          </a:p>
          <a:p>
            <a:endParaRPr lang="en-US" dirty="0"/>
          </a:p>
        </p:txBody>
      </p:sp>
      <p:sp>
        <p:nvSpPr>
          <p:cNvPr id="4" name="Slide Number Placeholder 3"/>
          <p:cNvSpPr>
            <a:spLocks noGrp="1"/>
          </p:cNvSpPr>
          <p:nvPr>
            <p:ph type="sldNum" sz="quarter" idx="10"/>
          </p:nvPr>
        </p:nvSpPr>
        <p:spPr/>
        <p:txBody>
          <a:bodyPr/>
          <a:lstStyle/>
          <a:p>
            <a:fld id="{E23E5C5A-1E55-2747-BE25-8CF3A6CD331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Web</a:t>
            </a:r>
            <a:r>
              <a:rPr lang="en-US" b="1" baseline="0" dirty="0" smtClean="0"/>
              <a:t> Site Testing</a:t>
            </a:r>
          </a:p>
          <a:p>
            <a:endParaRPr lang="en-US" b="0" baseline="0" dirty="0" smtClean="0"/>
          </a:p>
          <a:p>
            <a:r>
              <a:rPr lang="en-US" b="0" baseline="0" dirty="0" smtClean="0"/>
              <a:t>“ In order to determine if a resource is suitable for the VAC, we need to determine its accessibility rating. There are a variety of Web sites that will rate a link by running it through a series of tests, determining its accessibility rating which ranges from poor to excellent.”</a:t>
            </a:r>
          </a:p>
          <a:p>
            <a:endParaRPr lang="en-US" b="1" baseline="0" dirty="0" smtClean="0"/>
          </a:p>
          <a:p>
            <a:r>
              <a:rPr lang="en-US" b="1" baseline="0" dirty="0" smtClean="0"/>
              <a:t>Browser Accessories</a:t>
            </a:r>
          </a:p>
          <a:p>
            <a:endParaRPr lang="en-US" b="1" baseline="0" dirty="0" smtClean="0"/>
          </a:p>
          <a:p>
            <a:r>
              <a:rPr lang="en-US" b="0" baseline="0" dirty="0" smtClean="0"/>
              <a:t>“Here are some example of tools that can be used for each the three groups”</a:t>
            </a:r>
            <a:endParaRPr lang="en-US" b="0" dirty="0"/>
          </a:p>
        </p:txBody>
      </p:sp>
      <p:sp>
        <p:nvSpPr>
          <p:cNvPr id="4" name="Slide Number Placeholder 3"/>
          <p:cNvSpPr>
            <a:spLocks noGrp="1"/>
          </p:cNvSpPr>
          <p:nvPr>
            <p:ph type="sldNum" sz="quarter" idx="10"/>
          </p:nvPr>
        </p:nvSpPr>
        <p:spPr/>
        <p:txBody>
          <a:bodyPr/>
          <a:lstStyle/>
          <a:p>
            <a:fld id="{E23E5C5A-1E55-2747-BE25-8CF3A6CD331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4717F10-D2E4-5646-AE8A-D0CB68A3A092}" type="datetimeFigureOut">
              <a:rPr lang="en-US" smtClean="0"/>
              <a:pPr/>
              <a:t>8/13/12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887B-212D-C74E-ACA4-5EE4563F03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17F10-D2E4-5646-AE8A-D0CB68A3A092}" type="datetimeFigureOut">
              <a:rPr lang="en-US" smtClean="0"/>
              <a:pPr/>
              <a:t>8/13/12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3887B-212D-C74E-ACA4-5EE4563F03F3}"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4717F10-D2E4-5646-AE8A-D0CB68A3A092}" type="datetimeFigureOut">
              <a:rPr lang="en-US" smtClean="0"/>
              <a:pPr/>
              <a:t>8/13/12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887B-212D-C74E-ACA4-5EE4563F03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4717F10-D2E4-5646-AE8A-D0CB68A3A092}" type="datetimeFigureOut">
              <a:rPr lang="en-US" smtClean="0"/>
              <a:pPr/>
              <a:t>8/13/12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887B-212D-C74E-ACA4-5EE4563F03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4717F10-D2E4-5646-AE8A-D0CB68A3A092}" type="datetimeFigureOut">
              <a:rPr lang="en-US" smtClean="0"/>
              <a:pPr/>
              <a:t>8/13/12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887B-212D-C74E-ACA4-5EE4563F03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4717F10-D2E4-5646-AE8A-D0CB68A3A092}" type="datetimeFigureOut">
              <a:rPr lang="en-US" smtClean="0"/>
              <a:pPr/>
              <a:t>8/13/12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887B-212D-C74E-ACA4-5EE4563F03F3}"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17F10-D2E4-5646-AE8A-D0CB68A3A092}" type="datetimeFigureOut">
              <a:rPr lang="en-US" smtClean="0"/>
              <a:pPr/>
              <a:t>8/13/12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887B-212D-C74E-ACA4-5EE4563F03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4717F10-D2E4-5646-AE8A-D0CB68A3A092}" type="datetimeFigureOut">
              <a:rPr lang="en-US" smtClean="0"/>
              <a:pPr/>
              <a:t>8/13/12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3887B-212D-C74E-ACA4-5EE4563F03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4717F10-D2E4-5646-AE8A-D0CB68A3A092}" type="datetimeFigureOut">
              <a:rPr lang="en-US" smtClean="0"/>
              <a:pPr/>
              <a:t>8/13/12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33887B-212D-C74E-ACA4-5EE4563F03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4717F10-D2E4-5646-AE8A-D0CB68A3A092}" type="datetimeFigureOut">
              <a:rPr lang="en-US" smtClean="0"/>
              <a:pPr/>
              <a:t>8/13/12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33887B-212D-C74E-ACA4-5EE4563F03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17F10-D2E4-5646-AE8A-D0CB68A3A092}" type="datetimeFigureOut">
              <a:rPr lang="en-US" smtClean="0"/>
              <a:pPr/>
              <a:t>8/13/12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33887B-212D-C74E-ACA4-5EE4563F03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17F10-D2E4-5646-AE8A-D0CB68A3A092}" type="datetimeFigureOut">
              <a:rPr lang="en-US" smtClean="0"/>
              <a:pPr/>
              <a:t>8/13/12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3887B-212D-C74E-ACA4-5EE4563F03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4717F10-D2E4-5646-AE8A-D0CB68A3A092}" type="datetimeFigureOut">
              <a:rPr lang="en-US" smtClean="0"/>
              <a:pPr/>
              <a:t>8/13/12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433887B-212D-C74E-ACA4-5EE4563F03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dhhvac.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wak8572@rit.edu" TargetMode="External"/><Relationship Id="rId3" Type="http://schemas.openxmlformats.org/officeDocument/2006/relationships/hyperlink" Target="http://www.rit.edu/ntid/dhhva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Establishing Guidelines for Access of STEM Resources Online</a:t>
            </a:r>
            <a:endParaRPr lang="en-US" sz="3600" dirty="0"/>
          </a:p>
        </p:txBody>
      </p:sp>
      <p:sp>
        <p:nvSpPr>
          <p:cNvPr id="3" name="Subtitle 2"/>
          <p:cNvSpPr>
            <a:spLocks noGrp="1"/>
          </p:cNvSpPr>
          <p:nvPr>
            <p:ph type="subTitle" idx="1"/>
          </p:nvPr>
        </p:nvSpPr>
        <p:spPr/>
        <p:txBody>
          <a:bodyPr>
            <a:normAutofit fontScale="77500" lnSpcReduction="20000"/>
          </a:bodyPr>
          <a:lstStyle/>
          <a:p>
            <a:r>
              <a:rPr lang="en-US" dirty="0" smtClean="0"/>
              <a:t>Wade Kellard</a:t>
            </a:r>
          </a:p>
          <a:p>
            <a:r>
              <a:rPr lang="en-US" dirty="0" smtClean="0"/>
              <a:t>Center on Access Technology, RIT.</a:t>
            </a:r>
          </a:p>
          <a:p>
            <a:r>
              <a:rPr lang="en-US" dirty="0" smtClean="0"/>
              <a:t>RIT Undergraduate Research Symposium</a:t>
            </a:r>
          </a:p>
          <a:p>
            <a:r>
              <a:rPr lang="en-US" dirty="0" smtClean="0"/>
              <a:t>8/10/12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Digital Libraries</a:t>
            </a:r>
            <a:endParaRPr lang="en-US" dirty="0"/>
          </a:p>
        </p:txBody>
      </p:sp>
      <p:sp>
        <p:nvSpPr>
          <p:cNvPr id="7" name="Content Placeholder 6"/>
          <p:cNvSpPr>
            <a:spLocks noGrp="1"/>
          </p:cNvSpPr>
          <p:nvPr>
            <p:ph idx="1"/>
          </p:nvPr>
        </p:nvSpPr>
        <p:spPr/>
        <p:txBody>
          <a:bodyPr/>
          <a:lstStyle/>
          <a:p>
            <a:r>
              <a:rPr lang="en-US" dirty="0" smtClean="0"/>
              <a:t>Good Design vs. Bad Design</a:t>
            </a:r>
          </a:p>
          <a:p>
            <a:r>
              <a:rPr lang="en-US" dirty="0" err="1" smtClean="0"/>
              <a:t>Curation</a:t>
            </a:r>
            <a:endParaRPr lang="en-US" dirty="0" smtClean="0"/>
          </a:p>
        </p:txBody>
      </p:sp>
      <p:pic>
        <p:nvPicPr>
          <p:cNvPr id="9" name="Picture 8"/>
          <p:cNvPicPr>
            <a:picLocks noChangeAspect="1"/>
          </p:cNvPicPr>
          <p:nvPr/>
        </p:nvPicPr>
        <p:blipFill>
          <a:blip r:embed="rId3"/>
          <a:stretch>
            <a:fillRect/>
          </a:stretch>
        </p:blipFill>
        <p:spPr>
          <a:xfrm>
            <a:off x="3829050" y="2437999"/>
            <a:ext cx="4210050" cy="350560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chor="ctr"/>
          <a:lstStyle/>
          <a:p>
            <a:r>
              <a:rPr lang="en-US" dirty="0" smtClean="0"/>
              <a:t>Good Design (Accessible)</a:t>
            </a:r>
            <a:endParaRPr lang="en-US" dirty="0"/>
          </a:p>
        </p:txBody>
      </p:sp>
      <p:pic>
        <p:nvPicPr>
          <p:cNvPr id="16" name="Picture 15" descr="Screen shot 2012-08-09 at 12.00.43 PM.png"/>
          <p:cNvPicPr>
            <a:picLocks noChangeAspect="1"/>
          </p:cNvPicPr>
          <p:nvPr/>
        </p:nvPicPr>
        <p:blipFill>
          <a:blip r:embed="rId3"/>
          <a:stretch>
            <a:fillRect/>
          </a:stretch>
        </p:blipFill>
        <p:spPr>
          <a:xfrm>
            <a:off x="549275" y="1444532"/>
            <a:ext cx="8103290" cy="4951069"/>
          </a:xfrm>
          <a:prstGeom prst="rect">
            <a:avLst/>
          </a:prstGeom>
        </p:spPr>
      </p:pic>
      <p:sp>
        <p:nvSpPr>
          <p:cNvPr id="17" name="Frame 16"/>
          <p:cNvSpPr/>
          <p:nvPr/>
        </p:nvSpPr>
        <p:spPr>
          <a:xfrm>
            <a:off x="6413500" y="1973699"/>
            <a:ext cx="2400300" cy="248801"/>
          </a:xfrm>
          <a:prstGeom prst="frame">
            <a:avLst/>
          </a:prstGeom>
          <a:ln>
            <a:solidFill>
              <a:srgbClr val="FF0000"/>
            </a:solidFill>
          </a:ln>
          <a:effectLst>
            <a:glow rad="63500">
              <a:schemeClr val="accent2">
                <a:alpha val="75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a:off x="685800" y="4953000"/>
            <a:ext cx="1343025" cy="248801"/>
          </a:xfrm>
          <a:prstGeom prst="frame">
            <a:avLst/>
          </a:prstGeom>
          <a:ln>
            <a:solidFill>
              <a:srgbClr val="FF0000"/>
            </a:solidFill>
          </a:ln>
          <a:effectLst>
            <a:glow rad="63500">
              <a:schemeClr val="accent2">
                <a:alpha val="75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Screen shot 2012-08-08 at 1.22.43 PM.png"/>
          <p:cNvPicPr>
            <a:picLocks noChangeAspect="1"/>
          </p:cNvPicPr>
          <p:nvPr/>
        </p:nvPicPr>
        <p:blipFill>
          <a:blip r:embed="rId3"/>
          <a:stretch>
            <a:fillRect/>
          </a:stretch>
        </p:blipFill>
        <p:spPr>
          <a:xfrm>
            <a:off x="549275" y="1444533"/>
            <a:ext cx="8228084" cy="4994368"/>
          </a:xfrm>
          <a:prstGeom prst="rect">
            <a:avLst/>
          </a:prstGeom>
        </p:spPr>
      </p:pic>
      <p:sp>
        <p:nvSpPr>
          <p:cNvPr id="10" name="Title 9"/>
          <p:cNvSpPr>
            <a:spLocks noGrp="1"/>
          </p:cNvSpPr>
          <p:nvPr>
            <p:ph type="title"/>
          </p:nvPr>
        </p:nvSpPr>
        <p:spPr/>
        <p:txBody>
          <a:bodyPr anchor="ctr"/>
          <a:lstStyle/>
          <a:p>
            <a:r>
              <a:rPr lang="en-US" dirty="0" smtClean="0"/>
              <a:t>Good Design (Accessible)</a:t>
            </a:r>
            <a:endParaRPr lang="en-US" dirty="0"/>
          </a:p>
        </p:txBody>
      </p:sp>
      <p:sp>
        <p:nvSpPr>
          <p:cNvPr id="19" name="Frame 18"/>
          <p:cNvSpPr/>
          <p:nvPr/>
        </p:nvSpPr>
        <p:spPr>
          <a:xfrm>
            <a:off x="3630082" y="4381500"/>
            <a:ext cx="1107018" cy="990600"/>
          </a:xfrm>
          <a:prstGeom prst="frame">
            <a:avLst>
              <a:gd name="adj1" fmla="val 6849"/>
            </a:avLst>
          </a:prstGeom>
          <a:ln w="19050" cap="flat" cmpd="sng" algn="ctr">
            <a:solidFill>
              <a:srgbClr val="FF0000"/>
            </a:solidFill>
            <a:prstDash val="solid"/>
            <a:round/>
            <a:headEnd type="none" w="med" len="med"/>
            <a:tailEnd type="none" w="med" len="med"/>
          </a:ln>
          <a:effectLst>
            <a:glow rad="63500">
              <a:schemeClr val="accent2">
                <a:alpha val="75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Bad Design (Not Accessible)</a:t>
            </a:r>
            <a:endParaRPr lang="en-US" dirty="0"/>
          </a:p>
        </p:txBody>
      </p:sp>
      <p:pic>
        <p:nvPicPr>
          <p:cNvPr id="3" name="Picture 2" descr="Screen shot 2012-08-09 at 12.23.21 PM.png"/>
          <p:cNvPicPr>
            <a:picLocks noChangeAspect="1"/>
          </p:cNvPicPr>
          <p:nvPr/>
        </p:nvPicPr>
        <p:blipFill>
          <a:blip r:embed="rId3"/>
          <a:stretch>
            <a:fillRect/>
          </a:stretch>
        </p:blipFill>
        <p:spPr>
          <a:xfrm>
            <a:off x="333375" y="1254428"/>
            <a:ext cx="8594725" cy="537170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Curation</a:t>
            </a:r>
            <a:endParaRPr lang="en-US" dirty="0"/>
          </a:p>
        </p:txBody>
      </p:sp>
      <p:sp>
        <p:nvSpPr>
          <p:cNvPr id="8" name="Content Placeholder 7"/>
          <p:cNvSpPr>
            <a:spLocks noGrp="1"/>
          </p:cNvSpPr>
          <p:nvPr>
            <p:ph idx="1"/>
          </p:nvPr>
        </p:nvSpPr>
        <p:spPr/>
        <p:txBody>
          <a:bodyPr/>
          <a:lstStyle/>
          <a:p>
            <a:pPr>
              <a:buNone/>
            </a:pPr>
            <a:r>
              <a:rPr lang="en-US" i="1" dirty="0" smtClean="0"/>
              <a:t>	</a:t>
            </a:r>
            <a:r>
              <a:rPr lang="en-US" sz="2000" i="1" dirty="0" smtClean="0"/>
              <a:t>“A curator is an information chemist. He or she mixes atoms together in a way to build an info-molecule. Then adds Value to that molecule.” – Robert </a:t>
            </a:r>
            <a:r>
              <a:rPr lang="en-US" sz="2000" i="1" dirty="0" err="1" smtClean="0"/>
              <a:t>Scoble</a:t>
            </a:r>
            <a:endParaRPr lang="en-US" sz="2000" i="1" dirty="0" smtClean="0"/>
          </a:p>
        </p:txBody>
      </p:sp>
      <p:pic>
        <p:nvPicPr>
          <p:cNvPr id="9" name="Picture 8"/>
          <p:cNvPicPr>
            <a:picLocks noChangeAspect="1"/>
          </p:cNvPicPr>
          <p:nvPr/>
        </p:nvPicPr>
        <p:blipFill>
          <a:blip r:embed="rId3"/>
          <a:stretch>
            <a:fillRect/>
          </a:stretch>
        </p:blipFill>
        <p:spPr>
          <a:xfrm>
            <a:off x="549275" y="3207206"/>
            <a:ext cx="8042275" cy="320220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3245"/>
            <a:ext cx="8042276" cy="817819"/>
          </a:xfrm>
        </p:spPr>
        <p:txBody>
          <a:bodyPr anchor="t"/>
          <a:lstStyle/>
          <a:p>
            <a:r>
              <a:rPr lang="en-US" dirty="0" smtClean="0"/>
              <a:t>Design Recommendations</a:t>
            </a:r>
            <a:endParaRPr lang="en-US" dirty="0"/>
          </a:p>
        </p:txBody>
      </p:sp>
      <p:sp>
        <p:nvSpPr>
          <p:cNvPr id="3" name="Content Placeholder 2"/>
          <p:cNvSpPr>
            <a:spLocks noGrp="1"/>
          </p:cNvSpPr>
          <p:nvPr>
            <p:ph idx="1"/>
          </p:nvPr>
        </p:nvSpPr>
        <p:spPr/>
        <p:txBody>
          <a:bodyPr/>
          <a:lstStyle/>
          <a:p>
            <a:r>
              <a:rPr lang="en-US" dirty="0" smtClean="0"/>
              <a:t>Full Accessibility: Satisfy needs of all 3 groups</a:t>
            </a:r>
          </a:p>
          <a:p>
            <a:r>
              <a:rPr lang="en-US" dirty="0" smtClean="0"/>
              <a:t>Curate a design that utilizes common accessibility tools </a:t>
            </a:r>
          </a:p>
          <a:p>
            <a:r>
              <a:rPr lang="en-US" dirty="0" smtClean="0"/>
              <a:t>Use open source Web development platform</a:t>
            </a:r>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000" dirty="0" smtClean="0"/>
              <a:t>Virtual Academic Community</a:t>
            </a:r>
            <a:endParaRPr lang="en-US" sz="4000" dirty="0"/>
          </a:p>
        </p:txBody>
      </p:sp>
      <p:pic>
        <p:nvPicPr>
          <p:cNvPr id="4" name="Picture 3" descr="Screen shot 2012-08-06 at 11.32.48 AM.png"/>
          <p:cNvPicPr>
            <a:picLocks noChangeAspect="1"/>
          </p:cNvPicPr>
          <p:nvPr/>
        </p:nvPicPr>
        <p:blipFill>
          <a:blip r:embed="rId3"/>
          <a:stretch>
            <a:fillRect/>
          </a:stretch>
        </p:blipFill>
        <p:spPr>
          <a:xfrm>
            <a:off x="968374" y="1444532"/>
            <a:ext cx="7223125" cy="515963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Requirements</a:t>
            </a:r>
          </a:p>
          <a:p>
            <a:pPr lvl="1"/>
            <a:r>
              <a:rPr lang="en-US" dirty="0" smtClean="0"/>
              <a:t>Accessibility</a:t>
            </a:r>
          </a:p>
          <a:p>
            <a:pPr lvl="1"/>
            <a:r>
              <a:rPr lang="en-US" dirty="0" smtClean="0"/>
              <a:t>Appealing</a:t>
            </a:r>
          </a:p>
          <a:p>
            <a:r>
              <a:rPr lang="en-US" dirty="0" err="1" smtClean="0"/>
              <a:t>Curation</a:t>
            </a:r>
            <a:endParaRPr lang="en-US" dirty="0" smtClean="0"/>
          </a:p>
          <a:p>
            <a:pPr lvl="1"/>
            <a:r>
              <a:rPr lang="en-US" dirty="0" smtClean="0"/>
              <a:t>Efficient organization of information</a:t>
            </a:r>
          </a:p>
          <a:p>
            <a:r>
              <a:rPr lang="en-US" dirty="0" smtClean="0"/>
              <a:t>Applications to the VAC</a:t>
            </a:r>
          </a:p>
          <a:p>
            <a:pPr lvl="1"/>
            <a:r>
              <a:rPr lang="en-US" dirty="0" smtClean="0">
                <a:hlinkClick r:id="rId3"/>
              </a:rPr>
              <a:t>www.dhhvac.org</a:t>
            </a: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Additional Information</a:t>
            </a:r>
            <a:endParaRPr lang="en-US" dirty="0"/>
          </a:p>
        </p:txBody>
      </p:sp>
      <p:sp>
        <p:nvSpPr>
          <p:cNvPr id="5" name="Text Placeholder 4"/>
          <p:cNvSpPr>
            <a:spLocks noGrp="1"/>
          </p:cNvSpPr>
          <p:nvPr>
            <p:ph idx="1"/>
          </p:nvPr>
        </p:nvSpPr>
        <p:spPr/>
        <p:txBody>
          <a:bodyPr anchor="t">
            <a:normAutofit fontScale="92500" lnSpcReduction="20000"/>
          </a:bodyPr>
          <a:lstStyle/>
          <a:p>
            <a:r>
              <a:rPr lang="en-US" dirty="0" smtClean="0">
                <a:solidFill>
                  <a:srgbClr val="000000"/>
                </a:solidFill>
                <a:latin typeface="News Gothic MT (Body)"/>
                <a:cs typeface="News Gothic MT (Body)"/>
              </a:rPr>
              <a:t>Researcher:</a:t>
            </a:r>
          </a:p>
          <a:p>
            <a:pPr lvl="1"/>
            <a:r>
              <a:rPr lang="en-US" dirty="0" smtClean="0">
                <a:solidFill>
                  <a:srgbClr val="000000"/>
                </a:solidFill>
                <a:latin typeface="News Gothic MT (Body)"/>
                <a:cs typeface="News Gothic MT (Body)"/>
              </a:rPr>
              <a:t>Kellard, Wade. </a:t>
            </a:r>
            <a:r>
              <a:rPr lang="en-US" dirty="0" smtClean="0">
                <a:solidFill>
                  <a:srgbClr val="000000"/>
                </a:solidFill>
                <a:latin typeface="News Gothic MT (Body)"/>
                <a:cs typeface="News Gothic MT (Body)"/>
                <a:hlinkClick r:id="rId2"/>
              </a:rPr>
              <a:t>wak8572@rit.edu</a:t>
            </a:r>
            <a:r>
              <a:rPr lang="en-US" dirty="0" smtClean="0">
                <a:solidFill>
                  <a:srgbClr val="000000"/>
                </a:solidFill>
                <a:latin typeface="News Gothic MT (Body)"/>
                <a:cs typeface="News Gothic MT (Body)"/>
              </a:rPr>
              <a:t>. Center on Access Technology, RIT.</a:t>
            </a:r>
          </a:p>
          <a:p>
            <a:pPr algn="l"/>
            <a:endParaRPr lang="en-US" dirty="0" smtClean="0">
              <a:solidFill>
                <a:srgbClr val="000000"/>
              </a:solidFill>
              <a:latin typeface="News Gothic MT (Body)"/>
              <a:cs typeface="News Gothic MT (Body)"/>
            </a:endParaRPr>
          </a:p>
          <a:p>
            <a:pPr algn="l"/>
            <a:r>
              <a:rPr lang="en-US" dirty="0" smtClean="0">
                <a:solidFill>
                  <a:srgbClr val="000000"/>
                </a:solidFill>
                <a:latin typeface="News Gothic MT (Body)"/>
                <a:cs typeface="News Gothic MT (Body)"/>
              </a:rPr>
              <a:t>Mentor/Supervisors:</a:t>
            </a:r>
          </a:p>
          <a:p>
            <a:pPr lvl="1"/>
            <a:r>
              <a:rPr lang="en-US" dirty="0" smtClean="0">
                <a:solidFill>
                  <a:srgbClr val="000000"/>
                </a:solidFill>
                <a:latin typeface="News Gothic MT (Body)"/>
                <a:cs typeface="News Gothic MT (Body)"/>
              </a:rPr>
              <a:t>Elliot, Lisa. </a:t>
            </a:r>
            <a:r>
              <a:rPr lang="en-US" dirty="0" err="1" smtClean="0">
                <a:solidFill>
                  <a:srgbClr val="000000"/>
                </a:solidFill>
                <a:latin typeface="News Gothic MT (Body)"/>
                <a:cs typeface="News Gothic MT (Body)"/>
              </a:rPr>
              <a:t>lbenrd@ntid.rit.edu</a:t>
            </a:r>
            <a:r>
              <a:rPr lang="en-US" dirty="0" smtClean="0">
                <a:solidFill>
                  <a:srgbClr val="000000"/>
                </a:solidFill>
                <a:latin typeface="News Gothic MT (Body)"/>
                <a:cs typeface="News Gothic MT (Body)"/>
              </a:rPr>
              <a:t>. Center on Access Technology, RIT.</a:t>
            </a:r>
          </a:p>
          <a:p>
            <a:pPr lvl="1"/>
            <a:r>
              <a:rPr lang="en-US" dirty="0" smtClean="0">
                <a:solidFill>
                  <a:srgbClr val="000000"/>
                </a:solidFill>
                <a:latin typeface="News Gothic MT (Body)"/>
                <a:cs typeface="News Gothic MT (Body)"/>
              </a:rPr>
              <a:t>Rubin, Ben. </a:t>
            </a:r>
            <a:r>
              <a:rPr lang="en-US" dirty="0" err="1" smtClean="0">
                <a:solidFill>
                  <a:srgbClr val="000000"/>
                </a:solidFill>
                <a:latin typeface="News Gothic MT (Body)"/>
                <a:cs typeface="News Gothic MT (Body)"/>
              </a:rPr>
              <a:t>bwrubin@gmail.com</a:t>
            </a:r>
            <a:r>
              <a:rPr lang="en-US" dirty="0" smtClean="0">
                <a:solidFill>
                  <a:srgbClr val="000000"/>
                </a:solidFill>
                <a:latin typeface="News Gothic MT (Body)"/>
                <a:cs typeface="News Gothic MT (Body)"/>
              </a:rPr>
              <a:t>. Center on Access Technology, RIT.</a:t>
            </a:r>
          </a:p>
          <a:p>
            <a:pPr lvl="1"/>
            <a:endParaRPr lang="en-US" dirty="0" smtClean="0">
              <a:solidFill>
                <a:srgbClr val="000000"/>
              </a:solidFill>
              <a:latin typeface="News Gothic MT (Body)"/>
              <a:cs typeface="News Gothic MT (Body)"/>
            </a:endParaRPr>
          </a:p>
          <a:p>
            <a:r>
              <a:rPr lang="en-US" dirty="0" smtClean="0">
                <a:solidFill>
                  <a:srgbClr val="000000"/>
                </a:solidFill>
                <a:latin typeface="News Gothic MT (Body)"/>
                <a:cs typeface="News Gothic MT (Body)"/>
              </a:rPr>
              <a:t>VAC WEB</a:t>
            </a:r>
          </a:p>
          <a:p>
            <a:pPr lvl="1"/>
            <a:r>
              <a:rPr lang="en-US" dirty="0" smtClean="0">
                <a:solidFill>
                  <a:srgbClr val="000000"/>
                </a:solidFill>
                <a:latin typeface="News Gothic MT (Body)"/>
                <a:cs typeface="News Gothic MT (Body)"/>
                <a:hlinkClick r:id="rId3"/>
              </a:rPr>
              <a:t>http://www.rit.edu/ntid/dhhvac/</a:t>
            </a:r>
            <a:endParaRPr lang="en-US" dirty="0" smtClean="0">
              <a:solidFill>
                <a:srgbClr val="000000"/>
              </a:solidFill>
              <a:latin typeface="News Gothic MT (Body)"/>
              <a:cs typeface="News Gothic MT (Body)"/>
            </a:endParaRPr>
          </a:p>
          <a:p>
            <a:pPr lvl="1" algn="ctr"/>
            <a:endParaRPr lang="en-US" dirty="0" smtClean="0">
              <a:solidFill>
                <a:srgbClr val="000000"/>
              </a:solidFill>
              <a:latin typeface="News Gothic MT (Body)"/>
              <a:cs typeface="News Gothic MT (Body)"/>
            </a:endParaRPr>
          </a:p>
          <a:p>
            <a:pPr lvl="1" algn="ctr"/>
            <a:endParaRPr lang="en-US"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 &amp; 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Affiliations</a:t>
            </a:r>
            <a:endParaRPr lang="en-US" dirty="0"/>
          </a:p>
        </p:txBody>
      </p:sp>
      <p:sp>
        <p:nvSpPr>
          <p:cNvPr id="3" name="Content Placeholder 2"/>
          <p:cNvSpPr>
            <a:spLocks noGrp="1"/>
          </p:cNvSpPr>
          <p:nvPr>
            <p:ph idx="1"/>
          </p:nvPr>
        </p:nvSpPr>
        <p:spPr>
          <a:xfrm>
            <a:off x="0" y="1444532"/>
            <a:ext cx="8591551" cy="1857467"/>
          </a:xfrm>
        </p:spPr>
        <p:txBody>
          <a:bodyPr anchor="t">
            <a:normAutofit/>
          </a:bodyPr>
          <a:lstStyle/>
          <a:p>
            <a:pPr algn="ctr"/>
            <a:r>
              <a:rPr lang="en-US" dirty="0" smtClean="0"/>
              <a:t>Deaf STEM Community Alliance</a:t>
            </a:r>
          </a:p>
          <a:p>
            <a:pPr algn="ctr"/>
            <a:r>
              <a:rPr lang="en-US" dirty="0" smtClean="0"/>
              <a:t>National Science Foundation (NSF)(HRD-1127955)</a:t>
            </a:r>
          </a:p>
          <a:p>
            <a:pPr algn="ctr"/>
            <a:endParaRPr lang="en-US" dirty="0"/>
          </a:p>
        </p:txBody>
      </p:sp>
      <p:pic>
        <p:nvPicPr>
          <p:cNvPr id="5" name="Picture 4" descr="logo-NSF-CMYK.GIF"/>
          <p:cNvPicPr>
            <a:picLocks noChangeAspect="1"/>
          </p:cNvPicPr>
          <p:nvPr/>
        </p:nvPicPr>
        <p:blipFill>
          <a:blip r:embed="rId3"/>
          <a:stretch>
            <a:fillRect/>
          </a:stretch>
        </p:blipFill>
        <p:spPr>
          <a:xfrm>
            <a:off x="5427301" y="3644900"/>
            <a:ext cx="2094658" cy="2006600"/>
          </a:xfrm>
          <a:prstGeom prst="rect">
            <a:avLst/>
          </a:prstGeom>
        </p:spPr>
      </p:pic>
      <p:pic>
        <p:nvPicPr>
          <p:cNvPr id="6" name="Picture 5" descr="VAC.png"/>
          <p:cNvPicPr>
            <a:picLocks noChangeAspect="1"/>
          </p:cNvPicPr>
          <p:nvPr/>
        </p:nvPicPr>
        <p:blipFill>
          <a:blip r:embed="rId4"/>
          <a:stretch>
            <a:fillRect/>
          </a:stretch>
        </p:blipFill>
        <p:spPr>
          <a:xfrm>
            <a:off x="1998301" y="3644900"/>
            <a:ext cx="1536700" cy="2006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Abstract</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a:buNone/>
            </a:pPr>
            <a:r>
              <a:rPr lang="en-US" dirty="0" smtClean="0">
                <a:latin typeface="News Gothic MT (Body)"/>
                <a:cs typeface="News Gothic MT (Body)"/>
              </a:rPr>
              <a:t>This presentation will describe the development of guidelines for an online academic community which is designed specifically to accommodate persons with diverse communication and access needs. The online community is a project of the Deaf Science, Technology, Engineering, and Mathematics (STEM) Community Alliance, that is funded by the National Science Foundation (NSF).</a:t>
            </a:r>
          </a:p>
          <a:p>
            <a:pPr>
              <a:buNone/>
            </a:pPr>
            <a:r>
              <a:rPr lang="en-US" dirty="0" smtClean="0">
                <a:latin typeface="News Gothic MT (Body)"/>
                <a:cs typeface="News Gothic MT (Body)"/>
              </a:rPr>
              <a:t> Persons with diverse access and communication needs include individuals who are Deaf &amp; Hard-of-Hearing, Blind &amp; Low Vision, and Mobility Impaired.  Team members are developing an online community that compiles information and resources for topics involved in STEM. The goal is to make learning and communication easy for people who face challenges accessing STEM resources and learning online. Many of the Web sites and resources available today don’t provide the necessary tools for learning. Ultimately, we are designing a website that incorporates all of the necessary tools and resources to meet our accessibility requirements.</a:t>
            </a:r>
          </a:p>
          <a:p>
            <a:pPr>
              <a:buNone/>
            </a:pPr>
            <a:r>
              <a:rPr lang="en-US" dirty="0" smtClean="0">
                <a:latin typeface="News Gothic MT (Body)"/>
                <a:cs typeface="News Gothic MT (Body)"/>
              </a:rPr>
              <a:t>The process of discovering and compiling this information is ongoing. This presentation will describe Internet access needs for diverse groups of users, examples of accessible websites, and examples of accessible STEM resources. Documentation of required guidelines is being created for future team members to follow in the next 4 - 5 years. The outcome of this research project will create an online community that can benefit anyone with diverse access and communication requirements. </a:t>
            </a:r>
            <a:endParaRPr lang="en-US" dirty="0">
              <a:latin typeface="News Gothic MT (Body)"/>
              <a:cs typeface="News Gothic MT (Body)"/>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549275" y="1937949"/>
            <a:ext cx="8042276" cy="4343400"/>
          </a:xfrm>
        </p:spPr>
        <p:txBody>
          <a:bodyPr>
            <a:normAutofit/>
          </a:bodyPr>
          <a:lstStyle/>
          <a:p>
            <a:r>
              <a:rPr lang="en-US" dirty="0" smtClean="0"/>
              <a:t>Science, Technology, Engineering, and Mathematics (STEM)</a:t>
            </a:r>
          </a:p>
          <a:p>
            <a:r>
              <a:rPr lang="en-US" dirty="0" smtClean="0"/>
              <a:t>Accessibility</a:t>
            </a:r>
          </a:p>
          <a:p>
            <a:pPr lvl="1"/>
            <a:r>
              <a:rPr lang="en-US" dirty="0" smtClean="0"/>
              <a:t>3 Groups</a:t>
            </a:r>
          </a:p>
          <a:p>
            <a:r>
              <a:rPr lang="en-US" dirty="0" smtClean="0"/>
              <a:t>Digital Libraries</a:t>
            </a:r>
          </a:p>
          <a:p>
            <a:pPr lvl="1"/>
            <a:r>
              <a:rPr lang="en-US" dirty="0" smtClean="0"/>
              <a:t>Good vs. Bad</a:t>
            </a:r>
          </a:p>
          <a:p>
            <a:pPr lvl="1"/>
            <a:r>
              <a:rPr lang="en-US" dirty="0" err="1" smtClean="0"/>
              <a:t>Curation</a:t>
            </a:r>
            <a:endParaRPr lang="en-US" dirty="0" smtClean="0"/>
          </a:p>
          <a:p>
            <a:pPr lvl="1"/>
            <a:r>
              <a:rPr lang="en-US" dirty="0" smtClean="0"/>
              <a:t>Recommendations</a:t>
            </a:r>
          </a:p>
          <a:p>
            <a:r>
              <a:rPr lang="en-US" dirty="0" smtClean="0">
                <a:solidFill>
                  <a:schemeClr val="tx1"/>
                </a:solidFill>
              </a:rPr>
              <a:t>Virtual Academic Community (VAC)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a:t>
            </a:r>
            <a:endParaRPr lang="en-US" dirty="0"/>
          </a:p>
        </p:txBody>
      </p:sp>
      <p:sp>
        <p:nvSpPr>
          <p:cNvPr id="3" name="Content Placeholder 2"/>
          <p:cNvSpPr>
            <a:spLocks noGrp="1"/>
          </p:cNvSpPr>
          <p:nvPr>
            <p:ph sz="half" idx="1"/>
          </p:nvPr>
        </p:nvSpPr>
        <p:spPr>
          <a:xfrm>
            <a:off x="910591" y="1600201"/>
            <a:ext cx="3840480" cy="4343400"/>
          </a:xfrm>
        </p:spPr>
        <p:txBody>
          <a:bodyPr anchor="ctr"/>
          <a:lstStyle/>
          <a:p>
            <a:r>
              <a:rPr lang="en-US" dirty="0" smtClean="0"/>
              <a:t>Description </a:t>
            </a:r>
          </a:p>
          <a:p>
            <a:r>
              <a:rPr lang="en-US" dirty="0" smtClean="0"/>
              <a:t>Deaf STEM Community Alliance</a:t>
            </a:r>
          </a:p>
          <a:p>
            <a:pPr lvl="1"/>
            <a:r>
              <a:rPr lang="en-US" dirty="0" smtClean="0"/>
              <a:t>Virtual Academic Community (VAC) </a:t>
            </a:r>
            <a:endParaRPr lang="en-US" dirty="0"/>
          </a:p>
        </p:txBody>
      </p:sp>
      <p:sp>
        <p:nvSpPr>
          <p:cNvPr id="6" name="Content Placeholder 5"/>
          <p:cNvSpPr>
            <a:spLocks noGrp="1"/>
          </p:cNvSpPr>
          <p:nvPr>
            <p:ph sz="half" idx="2"/>
          </p:nvPr>
        </p:nvSpPr>
        <p:spPr/>
        <p:txBody>
          <a:bodyPr/>
          <a:lstStyle/>
          <a:p>
            <a:endParaRPr lang="en-US" dirty="0"/>
          </a:p>
        </p:txBody>
      </p:sp>
      <p:pic>
        <p:nvPicPr>
          <p:cNvPr id="4" name="Picture 3" descr="21072_STEM+JOBS.png"/>
          <p:cNvPicPr>
            <a:picLocks noChangeAspect="1"/>
          </p:cNvPicPr>
          <p:nvPr/>
        </p:nvPicPr>
        <p:blipFill>
          <a:blip r:embed="rId3"/>
          <a:stretch>
            <a:fillRect/>
          </a:stretch>
        </p:blipFill>
        <p:spPr>
          <a:xfrm>
            <a:off x="4751071" y="1600201"/>
            <a:ext cx="3819742" cy="4343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Accessibility</a:t>
            </a:r>
            <a:endParaRPr lang="en-US" dirty="0"/>
          </a:p>
        </p:txBody>
      </p:sp>
      <p:sp>
        <p:nvSpPr>
          <p:cNvPr id="9" name="Text Placeholder 8"/>
          <p:cNvSpPr>
            <a:spLocks noGrp="1"/>
          </p:cNvSpPr>
          <p:nvPr>
            <p:ph idx="1"/>
          </p:nvPr>
        </p:nvSpPr>
        <p:spPr>
          <a:xfrm>
            <a:off x="549275" y="2730500"/>
            <a:ext cx="8042276" cy="4343400"/>
          </a:xfrm>
        </p:spPr>
        <p:txBody>
          <a:bodyPr anchor="ctr"/>
          <a:lstStyle/>
          <a:p>
            <a:pPr algn="l">
              <a:buFont typeface="Arial"/>
              <a:buChar char="•"/>
            </a:pPr>
            <a:r>
              <a:rPr lang="en-US" dirty="0" smtClean="0"/>
              <a:t> Groups</a:t>
            </a:r>
          </a:p>
          <a:p>
            <a:pPr lvl="1">
              <a:buFont typeface="Arial"/>
              <a:buChar char="•"/>
            </a:pPr>
            <a:r>
              <a:rPr lang="en-US" dirty="0" smtClean="0"/>
              <a:t> Deaf &amp; Hard-of-Hearing</a:t>
            </a:r>
          </a:p>
          <a:p>
            <a:pPr lvl="1">
              <a:buFont typeface="Arial"/>
              <a:buChar char="•"/>
            </a:pPr>
            <a:r>
              <a:rPr lang="en-US" dirty="0" smtClean="0"/>
              <a:t> Blind &amp; Low Vision</a:t>
            </a:r>
          </a:p>
          <a:p>
            <a:pPr lvl="1">
              <a:buFont typeface="Arial"/>
              <a:buChar char="•"/>
            </a:pPr>
            <a:r>
              <a:rPr lang="en-US" dirty="0" smtClean="0"/>
              <a:t> Mobility Impaired</a:t>
            </a:r>
          </a:p>
          <a:p>
            <a:pPr algn="l">
              <a:buFont typeface="Arial"/>
              <a:buChar char="•"/>
            </a:pPr>
            <a:r>
              <a:rPr lang="en-US" dirty="0" smtClean="0"/>
              <a:t> Tools</a:t>
            </a:r>
          </a:p>
          <a:p>
            <a:pPr lvl="1">
              <a:buFont typeface="Arial"/>
              <a:buChar char="•"/>
            </a:pPr>
            <a:r>
              <a:rPr lang="en-US" dirty="0" smtClean="0"/>
              <a:t>Web site testing</a:t>
            </a:r>
          </a:p>
          <a:p>
            <a:pPr lvl="1">
              <a:buFont typeface="Arial"/>
              <a:buChar char="•"/>
            </a:pPr>
            <a:r>
              <a:rPr lang="en-US" dirty="0" smtClean="0"/>
              <a:t>Browser accessories</a:t>
            </a:r>
          </a:p>
          <a:p>
            <a:endParaRPr lang="en-US" dirty="0"/>
          </a:p>
        </p:txBody>
      </p:sp>
      <p:pic>
        <p:nvPicPr>
          <p:cNvPr id="10" name="Picture 9"/>
          <p:cNvPicPr>
            <a:picLocks noChangeAspect="1"/>
          </p:cNvPicPr>
          <p:nvPr/>
        </p:nvPicPr>
        <p:blipFill>
          <a:blip r:embed="rId3"/>
          <a:stretch>
            <a:fillRect/>
          </a:stretch>
        </p:blipFill>
        <p:spPr>
          <a:xfrm>
            <a:off x="5629994" y="3197944"/>
            <a:ext cx="2961557" cy="2961557"/>
          </a:xfrm>
          <a:prstGeom prst="rect">
            <a:avLst/>
          </a:prstGeom>
        </p:spPr>
      </p:pic>
      <p:sp>
        <p:nvSpPr>
          <p:cNvPr id="11" name="TextBox 10"/>
          <p:cNvSpPr txBox="1"/>
          <p:nvPr/>
        </p:nvSpPr>
        <p:spPr>
          <a:xfrm>
            <a:off x="533400" y="1600201"/>
            <a:ext cx="8042276" cy="923330"/>
          </a:xfrm>
          <a:prstGeom prst="rect">
            <a:avLst/>
          </a:prstGeom>
          <a:noFill/>
        </p:spPr>
        <p:txBody>
          <a:bodyPr wrap="square" rtlCol="0">
            <a:spAutoFit/>
          </a:bodyPr>
          <a:lstStyle/>
          <a:p>
            <a:r>
              <a:rPr lang="en-US" i="1" dirty="0" smtClean="0"/>
              <a:t>“The power of the Web is in its universality. Access by everyone regardless of disability is an essential aspect.”</a:t>
            </a:r>
          </a:p>
          <a:p>
            <a:r>
              <a:rPr lang="en-US" dirty="0" smtClean="0"/>
              <a:t>– Tim Berners-Lee, inventor of the World Wide Web</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Accessibility</a:t>
            </a:r>
            <a:endParaRPr lang="en-US" dirty="0"/>
          </a:p>
        </p:txBody>
      </p:sp>
      <p:sp>
        <p:nvSpPr>
          <p:cNvPr id="5" name="Text Placeholder 4"/>
          <p:cNvSpPr>
            <a:spLocks noGrp="1"/>
          </p:cNvSpPr>
          <p:nvPr>
            <p:ph type="body" idx="1"/>
          </p:nvPr>
        </p:nvSpPr>
        <p:spPr>
          <a:xfrm>
            <a:off x="549274" y="1453224"/>
            <a:ext cx="8042276" cy="750887"/>
          </a:xfrm>
        </p:spPr>
        <p:txBody>
          <a:bodyPr anchor="t"/>
          <a:lstStyle/>
          <a:p>
            <a:r>
              <a:rPr lang="en-US" dirty="0" smtClean="0"/>
              <a:t>Deaf &amp; Hard-of-Hearing</a:t>
            </a:r>
            <a:endParaRPr lang="en-US" dirty="0"/>
          </a:p>
        </p:txBody>
      </p:sp>
      <p:sp>
        <p:nvSpPr>
          <p:cNvPr id="6" name="Content Placeholder 5"/>
          <p:cNvSpPr>
            <a:spLocks noGrp="1"/>
          </p:cNvSpPr>
          <p:nvPr>
            <p:ph sz="half" idx="2"/>
          </p:nvPr>
        </p:nvSpPr>
        <p:spPr>
          <a:xfrm>
            <a:off x="549274" y="2204111"/>
            <a:ext cx="3840480" cy="3596185"/>
          </a:xfrm>
        </p:spPr>
        <p:txBody>
          <a:bodyPr>
            <a:normAutofit/>
          </a:bodyPr>
          <a:lstStyle/>
          <a:p>
            <a:r>
              <a:rPr lang="en-US" dirty="0" smtClean="0"/>
              <a:t>ASL users must be presented with information that is easily understood.</a:t>
            </a:r>
          </a:p>
          <a:p>
            <a:r>
              <a:rPr lang="en-US" dirty="0" smtClean="0"/>
              <a:t>Users must be presented with content that is very visual.</a:t>
            </a:r>
          </a:p>
          <a:p>
            <a:r>
              <a:rPr lang="en-US" dirty="0" smtClean="0"/>
              <a:t>High Frames Per Second Rates (FPS) are required when communicating via teleconferencing. </a:t>
            </a:r>
            <a:endParaRPr lang="en-US" dirty="0"/>
          </a:p>
        </p:txBody>
      </p:sp>
      <p:sp>
        <p:nvSpPr>
          <p:cNvPr id="8" name="Content Placeholder 7"/>
          <p:cNvSpPr>
            <a:spLocks noGrp="1"/>
          </p:cNvSpPr>
          <p:nvPr>
            <p:ph sz="quarter" idx="4"/>
          </p:nvPr>
        </p:nvSpPr>
        <p:spPr>
          <a:xfrm>
            <a:off x="4751070" y="2204111"/>
            <a:ext cx="3840480" cy="3596185"/>
          </a:xfrm>
        </p:spPr>
        <p:txBody>
          <a:bodyPr>
            <a:normAutofit/>
          </a:bodyPr>
          <a:lstStyle/>
          <a:p>
            <a:r>
              <a:rPr lang="en-US" dirty="0" smtClean="0"/>
              <a:t>Mild: 26-45 db.</a:t>
            </a:r>
          </a:p>
          <a:p>
            <a:r>
              <a:rPr lang="en-US" dirty="0" smtClean="0"/>
              <a:t>Moderate: At 46-65 db.</a:t>
            </a:r>
          </a:p>
          <a:p>
            <a:r>
              <a:rPr lang="en-US" dirty="0" smtClean="0"/>
              <a:t>Severe: At 66-85 db.</a:t>
            </a:r>
          </a:p>
          <a:p>
            <a:r>
              <a:rPr lang="en-US" dirty="0" smtClean="0"/>
              <a:t>Profound: Anything over 85 db. </a:t>
            </a:r>
            <a:endParaRPr lang="en-US" dirty="0"/>
          </a:p>
        </p:txBody>
      </p:sp>
      <p:pic>
        <p:nvPicPr>
          <p:cNvPr id="7" name="Picture 6" descr="deafhardofhearing.jpg"/>
          <p:cNvPicPr>
            <a:picLocks noChangeAspect="1"/>
          </p:cNvPicPr>
          <p:nvPr/>
        </p:nvPicPr>
        <p:blipFill>
          <a:blip r:embed="rId3"/>
          <a:stretch>
            <a:fillRect/>
          </a:stretch>
        </p:blipFill>
        <p:spPr>
          <a:xfrm>
            <a:off x="6553200" y="889661"/>
            <a:ext cx="1137012" cy="1127125"/>
          </a:xfrm>
          <a:prstGeom prst="rect">
            <a:avLst/>
          </a:prstGeom>
        </p:spPr>
      </p:pic>
      <p:pic>
        <p:nvPicPr>
          <p:cNvPr id="9" name="Picture 8" descr="deaf.jpg"/>
          <p:cNvPicPr>
            <a:picLocks noChangeAspect="1"/>
          </p:cNvPicPr>
          <p:nvPr/>
        </p:nvPicPr>
        <p:blipFill>
          <a:blip r:embed="rId4"/>
          <a:stretch>
            <a:fillRect/>
          </a:stretch>
        </p:blipFill>
        <p:spPr>
          <a:xfrm>
            <a:off x="7690212" y="843161"/>
            <a:ext cx="1163637" cy="11736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Accessibility</a:t>
            </a:r>
            <a:endParaRPr lang="en-US" dirty="0"/>
          </a:p>
        </p:txBody>
      </p:sp>
      <p:sp>
        <p:nvSpPr>
          <p:cNvPr id="3" name="Text Placeholder 2"/>
          <p:cNvSpPr>
            <a:spLocks noGrp="1"/>
          </p:cNvSpPr>
          <p:nvPr>
            <p:ph type="body" idx="1"/>
          </p:nvPr>
        </p:nvSpPr>
        <p:spPr>
          <a:xfrm>
            <a:off x="549274" y="1453224"/>
            <a:ext cx="8042276" cy="750887"/>
          </a:xfrm>
        </p:spPr>
        <p:txBody>
          <a:bodyPr anchor="t"/>
          <a:lstStyle/>
          <a:p>
            <a:r>
              <a:rPr lang="en-US" dirty="0" smtClean="0"/>
              <a:t>Blind &amp; Low Vision</a:t>
            </a:r>
            <a:endParaRPr lang="en-US" dirty="0"/>
          </a:p>
        </p:txBody>
      </p:sp>
      <p:sp>
        <p:nvSpPr>
          <p:cNvPr id="4" name="Content Placeholder 3"/>
          <p:cNvSpPr>
            <a:spLocks noGrp="1"/>
          </p:cNvSpPr>
          <p:nvPr>
            <p:ph sz="half" idx="2"/>
          </p:nvPr>
        </p:nvSpPr>
        <p:spPr>
          <a:xfrm>
            <a:off x="549274" y="2204111"/>
            <a:ext cx="3840480" cy="3596185"/>
          </a:xfrm>
        </p:spPr>
        <p:txBody>
          <a:bodyPr/>
          <a:lstStyle/>
          <a:p>
            <a:r>
              <a:rPr lang="en-US" dirty="0" smtClean="0"/>
              <a:t>Users require computer programs and accessories </a:t>
            </a:r>
          </a:p>
          <a:p>
            <a:r>
              <a:rPr lang="en-US" dirty="0" smtClean="0"/>
              <a:t>Users face unique challenges in approaching visual media</a:t>
            </a:r>
            <a:endParaRPr lang="en-US" dirty="0"/>
          </a:p>
        </p:txBody>
      </p:sp>
      <p:sp>
        <p:nvSpPr>
          <p:cNvPr id="6" name="Content Placeholder 5"/>
          <p:cNvSpPr>
            <a:spLocks noGrp="1"/>
          </p:cNvSpPr>
          <p:nvPr>
            <p:ph sz="quarter" idx="4"/>
          </p:nvPr>
        </p:nvSpPr>
        <p:spPr>
          <a:xfrm>
            <a:off x="4751070" y="2204111"/>
            <a:ext cx="3840480" cy="4490376"/>
          </a:xfrm>
        </p:spPr>
        <p:txBody>
          <a:bodyPr>
            <a:normAutofit/>
          </a:bodyPr>
          <a:lstStyle/>
          <a:p>
            <a:r>
              <a:rPr lang="en-US" dirty="0" smtClean="0"/>
              <a:t>Partially sighted: Mild vision problems.</a:t>
            </a:r>
          </a:p>
          <a:p>
            <a:r>
              <a:rPr lang="en-US" dirty="0" smtClean="0"/>
              <a:t>Low vision: Severe visual impairment.</a:t>
            </a:r>
          </a:p>
          <a:p>
            <a:r>
              <a:rPr lang="en-US" dirty="0" smtClean="0"/>
              <a:t>Legally Blind: Very limited field of vision.</a:t>
            </a:r>
          </a:p>
          <a:p>
            <a:r>
              <a:rPr lang="en-US" dirty="0" smtClean="0"/>
              <a:t>Totally Blind: No vision</a:t>
            </a:r>
            <a:endParaRPr lang="en-US" dirty="0"/>
          </a:p>
        </p:txBody>
      </p:sp>
      <p:pic>
        <p:nvPicPr>
          <p:cNvPr id="7" name="Picture 6" descr="blindlowvision.jpg"/>
          <p:cNvPicPr>
            <a:picLocks noChangeAspect="1"/>
          </p:cNvPicPr>
          <p:nvPr/>
        </p:nvPicPr>
        <p:blipFill>
          <a:blip r:embed="rId3"/>
          <a:stretch>
            <a:fillRect/>
          </a:stretch>
        </p:blipFill>
        <p:spPr>
          <a:xfrm>
            <a:off x="7614328" y="881016"/>
            <a:ext cx="1176463" cy="1127032"/>
          </a:xfrm>
          <a:prstGeom prst="rect">
            <a:avLst/>
          </a:prstGeom>
        </p:spPr>
      </p:pic>
      <p:pic>
        <p:nvPicPr>
          <p:cNvPr id="8" name="Picture 7" descr="lowvisoni.jpg"/>
          <p:cNvPicPr>
            <a:picLocks noChangeAspect="1"/>
          </p:cNvPicPr>
          <p:nvPr/>
        </p:nvPicPr>
        <p:blipFill>
          <a:blip r:embed="rId4"/>
          <a:stretch>
            <a:fillRect/>
          </a:stretch>
        </p:blipFill>
        <p:spPr>
          <a:xfrm>
            <a:off x="6467349" y="881016"/>
            <a:ext cx="1146979" cy="112703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 name="Title 36"/>
          <p:cNvSpPr>
            <a:spLocks noGrp="1"/>
          </p:cNvSpPr>
          <p:nvPr>
            <p:ph type="title"/>
          </p:nvPr>
        </p:nvSpPr>
        <p:spPr/>
        <p:txBody>
          <a:bodyPr anchor="ctr"/>
          <a:lstStyle/>
          <a:p>
            <a:r>
              <a:rPr lang="en-US" dirty="0" smtClean="0"/>
              <a:t>Accessibility</a:t>
            </a:r>
            <a:endParaRPr lang="en-US" dirty="0"/>
          </a:p>
        </p:txBody>
      </p:sp>
      <p:sp>
        <p:nvSpPr>
          <p:cNvPr id="38" name="Text Placeholder 37"/>
          <p:cNvSpPr>
            <a:spLocks noGrp="1"/>
          </p:cNvSpPr>
          <p:nvPr>
            <p:ph type="body" idx="1"/>
          </p:nvPr>
        </p:nvSpPr>
        <p:spPr>
          <a:xfrm>
            <a:off x="549274" y="1453224"/>
            <a:ext cx="8042276" cy="750887"/>
          </a:xfrm>
        </p:spPr>
        <p:txBody>
          <a:bodyPr anchor="t"/>
          <a:lstStyle/>
          <a:p>
            <a:r>
              <a:rPr lang="en-US" dirty="0" smtClean="0"/>
              <a:t>Mobility Impaired</a:t>
            </a:r>
            <a:endParaRPr lang="en-US" dirty="0"/>
          </a:p>
        </p:txBody>
      </p:sp>
      <p:sp>
        <p:nvSpPr>
          <p:cNvPr id="39" name="Content Placeholder 38"/>
          <p:cNvSpPr>
            <a:spLocks noGrp="1"/>
          </p:cNvSpPr>
          <p:nvPr>
            <p:ph sz="half" idx="2"/>
          </p:nvPr>
        </p:nvSpPr>
        <p:spPr>
          <a:xfrm>
            <a:off x="549274" y="2204111"/>
            <a:ext cx="3840480" cy="3596185"/>
          </a:xfrm>
        </p:spPr>
        <p:txBody>
          <a:bodyPr>
            <a:normAutofit/>
          </a:bodyPr>
          <a:lstStyle/>
          <a:p>
            <a:r>
              <a:rPr lang="en-US" dirty="0" smtClean="0"/>
              <a:t>Users typically have limited or no ability to use a mouse.</a:t>
            </a:r>
          </a:p>
          <a:p>
            <a:r>
              <a:rPr lang="en-US" dirty="0" smtClean="0"/>
              <a:t>The users must be able to access all parts of a web page using something other than the mouse, such as the keyboard.</a:t>
            </a:r>
          </a:p>
        </p:txBody>
      </p:sp>
      <p:sp>
        <p:nvSpPr>
          <p:cNvPr id="41" name="Content Placeholder 40"/>
          <p:cNvSpPr>
            <a:spLocks noGrp="1"/>
          </p:cNvSpPr>
          <p:nvPr>
            <p:ph sz="quarter" idx="4"/>
          </p:nvPr>
        </p:nvSpPr>
        <p:spPr>
          <a:xfrm>
            <a:off x="4751070" y="2204111"/>
            <a:ext cx="3840480" cy="4490376"/>
          </a:xfrm>
        </p:spPr>
        <p:txBody>
          <a:bodyPr>
            <a:normAutofit/>
          </a:bodyPr>
          <a:lstStyle/>
          <a:p>
            <a:r>
              <a:rPr lang="en-US" dirty="0" smtClean="0"/>
              <a:t>Level 1: Slightly impaired mobility.</a:t>
            </a:r>
          </a:p>
          <a:p>
            <a:r>
              <a:rPr lang="en-US" dirty="0" smtClean="0"/>
              <a:t>Level 2: Intermediate impaired mobility.</a:t>
            </a:r>
          </a:p>
          <a:p>
            <a:r>
              <a:rPr lang="en-US" dirty="0" smtClean="0"/>
              <a:t>Level 3: Severe impaired mobility.</a:t>
            </a:r>
            <a:endParaRPr lang="en-US" dirty="0"/>
          </a:p>
        </p:txBody>
      </p:sp>
      <p:pic>
        <p:nvPicPr>
          <p:cNvPr id="6" name="Picture 5" descr="mobilityimpaired.jpg"/>
          <p:cNvPicPr>
            <a:picLocks noChangeAspect="1"/>
          </p:cNvPicPr>
          <p:nvPr/>
        </p:nvPicPr>
        <p:blipFill>
          <a:blip r:embed="rId3"/>
          <a:stretch>
            <a:fillRect/>
          </a:stretch>
        </p:blipFill>
        <p:spPr>
          <a:xfrm>
            <a:off x="6414078" y="926220"/>
            <a:ext cx="1030893" cy="105400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smtClean="0"/>
              <a:t>Tools</a:t>
            </a:r>
            <a:endParaRPr lang="en-US" dirty="0"/>
          </a:p>
        </p:txBody>
      </p:sp>
      <p:sp>
        <p:nvSpPr>
          <p:cNvPr id="4" name="Content Placeholder 3"/>
          <p:cNvSpPr>
            <a:spLocks noGrp="1"/>
          </p:cNvSpPr>
          <p:nvPr>
            <p:ph idx="1"/>
          </p:nvPr>
        </p:nvSpPr>
        <p:spPr/>
        <p:txBody>
          <a:bodyPr/>
          <a:lstStyle/>
          <a:p>
            <a:pPr>
              <a:buFont typeface="Arial"/>
              <a:buChar char="•"/>
            </a:pPr>
            <a:r>
              <a:rPr lang="en-US" dirty="0" smtClean="0"/>
              <a:t>Web Site Testing</a:t>
            </a:r>
          </a:p>
          <a:p>
            <a:pPr lvl="1">
              <a:buFont typeface="Arial"/>
              <a:buChar char="•"/>
            </a:pPr>
            <a:r>
              <a:rPr lang="en-US" dirty="0" smtClean="0"/>
              <a:t>Accessibility Rating</a:t>
            </a:r>
          </a:p>
          <a:p>
            <a:pPr>
              <a:buFont typeface="Arial"/>
              <a:buChar char="•"/>
            </a:pPr>
            <a:r>
              <a:rPr lang="en-US" dirty="0" smtClean="0"/>
              <a:t>Browser Accessories</a:t>
            </a:r>
          </a:p>
          <a:p>
            <a:pPr lvl="1">
              <a:buFont typeface="Arial"/>
              <a:buChar char="•"/>
            </a:pPr>
            <a:r>
              <a:rPr lang="en-US" dirty="0" smtClean="0"/>
              <a:t> Deaf &amp; Hard-of-Hearing</a:t>
            </a:r>
          </a:p>
          <a:p>
            <a:pPr lvl="2">
              <a:buFont typeface="Arial"/>
              <a:buChar char="•"/>
            </a:pPr>
            <a:r>
              <a:rPr lang="en-US" dirty="0" smtClean="0"/>
              <a:t>Subtitles, Captions, Improve Readability</a:t>
            </a:r>
          </a:p>
          <a:p>
            <a:pPr lvl="1">
              <a:buFont typeface="Arial"/>
              <a:buChar char="•"/>
            </a:pPr>
            <a:r>
              <a:rPr lang="en-US" dirty="0" smtClean="0"/>
              <a:t> Blind &amp; Low Vision</a:t>
            </a:r>
          </a:p>
          <a:p>
            <a:pPr lvl="2">
              <a:buFont typeface="Arial"/>
              <a:buChar char="•"/>
            </a:pPr>
            <a:r>
              <a:rPr lang="en-US" dirty="0" smtClean="0"/>
              <a:t>Screen Readers, Change Font Size, Keyboard Shortcuts</a:t>
            </a:r>
          </a:p>
          <a:p>
            <a:pPr lvl="1">
              <a:buFont typeface="Arial"/>
              <a:buChar char="•"/>
            </a:pPr>
            <a:r>
              <a:rPr lang="en-US" dirty="0" smtClean="0"/>
              <a:t> Mobility Impaired</a:t>
            </a:r>
          </a:p>
          <a:p>
            <a:pPr lvl="2">
              <a:buFont typeface="Arial"/>
              <a:buChar char="•"/>
            </a:pPr>
            <a:r>
              <a:rPr lang="en-US" dirty="0" smtClean="0"/>
              <a:t>Tabbing, Voice Recognition Software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11957</TotalTime>
  <Words>2342</Words>
  <Application>Microsoft Macintosh PowerPoint</Application>
  <PresentationFormat>On-screen Show (4:3)</PresentationFormat>
  <Paragraphs>214</Paragraphs>
  <Slides>20</Slides>
  <Notes>17</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Breeze</vt:lpstr>
      <vt:lpstr>Establishing Guidelines for Access of STEM Resources Online</vt:lpstr>
      <vt:lpstr>Affiliations</vt:lpstr>
      <vt:lpstr>Overview</vt:lpstr>
      <vt:lpstr>STEM</vt:lpstr>
      <vt:lpstr>Accessibility</vt:lpstr>
      <vt:lpstr>Accessibility</vt:lpstr>
      <vt:lpstr>Accessibility</vt:lpstr>
      <vt:lpstr>Accessibility</vt:lpstr>
      <vt:lpstr>Tools</vt:lpstr>
      <vt:lpstr>Digital Libraries</vt:lpstr>
      <vt:lpstr>Good Design (Accessible)</vt:lpstr>
      <vt:lpstr>Good Design (Accessible)</vt:lpstr>
      <vt:lpstr>Bad Design (Not Accessible)</vt:lpstr>
      <vt:lpstr>Curation</vt:lpstr>
      <vt:lpstr>Design Recommendations</vt:lpstr>
      <vt:lpstr>Virtual Academic Community</vt:lpstr>
      <vt:lpstr>Conclusion</vt:lpstr>
      <vt:lpstr>Additional Information</vt:lpstr>
      <vt:lpstr>Q &amp; A</vt:lpstr>
      <vt:lpstr>Abstract</vt:lpstr>
    </vt:vector>
  </TitlesOfParts>
  <Company>diamond oaks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Guidelines for Accessibility of STEM Resources Online</dc:title>
  <dc:creator>wade kellard</dc:creator>
  <cp:lastModifiedBy>NTID</cp:lastModifiedBy>
  <cp:revision>17</cp:revision>
  <dcterms:created xsi:type="dcterms:W3CDTF">2012-08-13T16:33:49Z</dcterms:created>
  <dcterms:modified xsi:type="dcterms:W3CDTF">2012-08-13T16:35:53Z</dcterms:modified>
</cp:coreProperties>
</file>