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81" r:id="rId7"/>
    <p:sldId id="299" r:id="rId8"/>
    <p:sldId id="300" r:id="rId9"/>
    <p:sldId id="301" r:id="rId10"/>
    <p:sldId id="287" r:id="rId11"/>
    <p:sldId id="288" r:id="rId12"/>
    <p:sldId id="289" r:id="rId13"/>
    <p:sldId id="302" r:id="rId14"/>
    <p:sldId id="303" r:id="rId15"/>
    <p:sldId id="304" r:id="rId16"/>
    <p:sldId id="305" r:id="rId17"/>
    <p:sldId id="306" r:id="rId18"/>
    <p:sldId id="282" r:id="rId19"/>
    <p:sldId id="283" r:id="rId20"/>
    <p:sldId id="290" r:id="rId21"/>
    <p:sldId id="291" r:id="rId22"/>
    <p:sldId id="292" r:id="rId23"/>
    <p:sldId id="293" r:id="rId24"/>
    <p:sldId id="294" r:id="rId25"/>
    <p:sldId id="295" r:id="rId26"/>
    <p:sldId id="297" r:id="rId27"/>
    <p:sldId id="284" r:id="rId28"/>
    <p:sldId id="285" r:id="rId29"/>
    <p:sldId id="298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80808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168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NTID Center on Access Technology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BAF93-C353-B547-AD88-0C259DDED47D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65F2C-8149-8B4B-9D7B-76B50C4695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7244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F7E09-4BB2-A842-8473-DC9CF79C494C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08B3-A487-9D43-815E-CD7CF0AB9E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3387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635"/>
            <a:ext cx="2133600" cy="365125"/>
          </a:xfrm>
        </p:spPr>
        <p:txBody>
          <a:bodyPr/>
          <a:lstStyle/>
          <a:p>
            <a:fld id="{C1765D77-60E4-B949-A445-3F5033DC9B30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6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5"/>
            <a:ext cx="2133600" cy="365125"/>
          </a:xfrm>
        </p:spPr>
        <p:txBody>
          <a:bodyPr/>
          <a:lstStyle/>
          <a:p>
            <a:fld id="{7805FBD7-9FF6-4954-A7A3-91D489604F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791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C542C-28BF-5145-AB76-D4346F433CE5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2727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8037"/>
            <a:ext cx="20574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8037"/>
            <a:ext cx="6019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5913-484A-BC43-A7AD-4ADA5C0E7193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918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635"/>
            <a:ext cx="2133600" cy="365125"/>
          </a:xfrm>
        </p:spPr>
        <p:txBody>
          <a:bodyPr/>
          <a:lstStyle/>
          <a:p>
            <a:fld id="{FED94912-DDE5-EA4C-B9DC-096AB811B039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6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5"/>
            <a:ext cx="2133600" cy="365125"/>
          </a:xfrm>
        </p:spPr>
        <p:txBody>
          <a:bodyPr/>
          <a:lstStyle/>
          <a:p>
            <a:fld id="{7805FBD7-9FF6-4954-A7A3-91D489604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440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635"/>
            <a:ext cx="2133600" cy="365125"/>
          </a:xfrm>
        </p:spPr>
        <p:txBody>
          <a:bodyPr/>
          <a:lstStyle/>
          <a:p>
            <a:fld id="{6770F5A2-9C22-E94C-8D97-28E52A10A50C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6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5"/>
            <a:ext cx="2133600" cy="365125"/>
          </a:xfrm>
        </p:spPr>
        <p:txBody>
          <a:bodyPr/>
          <a:lstStyle/>
          <a:p>
            <a:fld id="{7805FBD7-9FF6-4954-A7A3-91D489604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401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80577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80577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635"/>
            <a:ext cx="2133600" cy="365125"/>
          </a:xfrm>
        </p:spPr>
        <p:txBody>
          <a:bodyPr/>
          <a:lstStyle/>
          <a:p>
            <a:fld id="{075E4DB8-A525-1447-B77F-7716F9EA788D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6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635"/>
            <a:ext cx="2133600" cy="365125"/>
          </a:xfrm>
        </p:spPr>
        <p:txBody>
          <a:bodyPr/>
          <a:lstStyle/>
          <a:p>
            <a:fld id="{7805FBD7-9FF6-4954-A7A3-91D489604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750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327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89237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327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89237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7635"/>
            <a:ext cx="2133600" cy="365125"/>
          </a:xfrm>
        </p:spPr>
        <p:txBody>
          <a:bodyPr/>
          <a:lstStyle/>
          <a:p>
            <a:fld id="{C127DBF2-B0B9-4F4B-85C5-A02D20AE7585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776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77635"/>
            <a:ext cx="2133600" cy="365125"/>
          </a:xfrm>
        </p:spPr>
        <p:txBody>
          <a:bodyPr/>
          <a:lstStyle/>
          <a:p>
            <a:fld id="{7805FBD7-9FF6-4954-A7A3-91D489604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70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7635"/>
            <a:ext cx="2133600" cy="365125"/>
          </a:xfrm>
        </p:spPr>
        <p:txBody>
          <a:bodyPr/>
          <a:lstStyle/>
          <a:p>
            <a:fld id="{5F61838C-9F27-F842-BBAC-EA95223280D4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76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77635"/>
            <a:ext cx="2133600" cy="365125"/>
          </a:xfrm>
        </p:spPr>
        <p:txBody>
          <a:bodyPr/>
          <a:lstStyle/>
          <a:p>
            <a:fld id="{7805FBD7-9FF6-4954-A7A3-91D489604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727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635"/>
            <a:ext cx="2133600" cy="365125"/>
          </a:xfrm>
        </p:spPr>
        <p:txBody>
          <a:bodyPr/>
          <a:lstStyle/>
          <a:p>
            <a:fld id="{E0DD8A85-6FC4-8842-AC86-E51E4C58B308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76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77635"/>
            <a:ext cx="2133600" cy="365125"/>
          </a:xfrm>
        </p:spPr>
        <p:txBody>
          <a:bodyPr/>
          <a:lstStyle/>
          <a:p>
            <a:fld id="{7805FBD7-9FF6-4954-A7A3-91D489604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410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7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31837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74837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5293-952B-F84D-8BE1-581CF47AF95F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7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51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9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635"/>
            <a:ext cx="2133600" cy="365125"/>
          </a:xfrm>
        </p:spPr>
        <p:txBody>
          <a:bodyPr/>
          <a:lstStyle/>
          <a:p>
            <a:fld id="{11AF0CBD-0463-4C4E-9844-750F345AFA8F}" type="datetime1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6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635"/>
            <a:ext cx="2133600" cy="365125"/>
          </a:xfrm>
        </p:spPr>
        <p:txBody>
          <a:bodyPr/>
          <a:lstStyle/>
          <a:p>
            <a:fld id="{7805FBD7-9FF6-4954-A7A3-91D489604F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580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graphicalerts.files.wordpress.com/2011/01/paper-texture-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" y="0"/>
            <a:ext cx="8617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8876604" y="0"/>
            <a:ext cx="26739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696" y="0"/>
            <a:ext cx="26739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08420"/>
            <a:ext cx="915162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183"/>
            <a:ext cx="9144000" cy="6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6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D82D9BD6-4AB3-C04B-A6CE-C266BED22293}" type="datetime1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6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6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805FBD7-9FF6-4954-A7A3-91D489604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06511" y="180975"/>
            <a:ext cx="145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R∙I∙T</a:t>
            </a:r>
            <a:r>
              <a:rPr lang="en-US" b="1" baseline="0" dirty="0" smtClean="0">
                <a:latin typeface="Times New Roman" pitchFamily="18" charset="0"/>
                <a:cs typeface="Times New Roman" pitchFamily="18" charset="0"/>
              </a:rPr>
              <a:t>   NTID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86004" y="114300"/>
            <a:ext cx="3862246" cy="466725"/>
            <a:chOff x="481154" y="104775"/>
            <a:chExt cx="3862246" cy="466725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481154" y="109835"/>
              <a:ext cx="3852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Center on Access Technology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490679" y="104775"/>
              <a:ext cx="3852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Center on Access Technology</a:t>
              </a:r>
              <a:endParaRPr lang="en-US" sz="2400" b="1" dirty="0"/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2875"/>
            <a:ext cx="70332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107" y="152400"/>
            <a:ext cx="703322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285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it.edu/ntid/cat/summit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it.edu/ntid/cat/enrichmen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hhvac.or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file://localhost/%3Ciframe%20width=%22560%22%20height=%22315%22%20src=%22http/::www.youtube.com:embed:A0Rw_xV5oqg%22%20frameborder=%220%22%20allowfullscreen%3E%3C:iframe%3E" TargetMode="Externa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channel/UC3jz2bVv7WkWJAxCOsOV30Q/videos" TargetMode="External"/><Relationship Id="rId3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it.edu/ntid/cat/sites/default/files/NTID-TelePresence_Oct2012_Final.pdf" TargetMode="Externa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rit.edu/overview/at-a-glance" TargetMode="Externa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ntid.rit.edu/about" TargetMode="Externa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dhhcybercommunity.cs.washington.ed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dhhcybercommunity.cs.washington.edu/" TargetMode="External"/><Relationship Id="rId3" Type="http://schemas.openxmlformats.org/officeDocument/2006/relationships/hyperlink" Target="http://aslstem.cs.washington.ed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hhcybercommunity.cs.washington.edu/" TargetMode="Externa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Videoconference </a:t>
            </a:r>
            <a:br>
              <a:rPr lang="en-US" dirty="0" smtClean="0"/>
            </a:br>
            <a:r>
              <a:rPr lang="en-US" dirty="0" smtClean="0"/>
              <a:t>Communication Support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Bill Clymer</a:t>
            </a:r>
          </a:p>
          <a:p>
            <a:r>
              <a:rPr lang="en-US" dirty="0" smtClean="0"/>
              <a:t>Christine </a:t>
            </a:r>
            <a:r>
              <a:rPr lang="en-US" dirty="0" err="1" smtClean="0"/>
              <a:t>Monikowski</a:t>
            </a:r>
            <a:endParaRPr lang="en-US" dirty="0" smtClean="0"/>
          </a:p>
          <a:p>
            <a:r>
              <a:rPr lang="en-US" dirty="0" smtClean="0"/>
              <a:t>Benjamin Rubin</a:t>
            </a:r>
          </a:p>
          <a:p>
            <a:r>
              <a:rPr lang="en-US" sz="1900" dirty="0" smtClean="0"/>
              <a:t>February 27, 2013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57150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 presentation at the CSUN 28</a:t>
            </a:r>
            <a:r>
              <a:rPr lang="en-US" baseline="30000" smtClean="0"/>
              <a:t>th</a:t>
            </a:r>
            <a:r>
              <a:rPr lang="en-US" smtClean="0"/>
              <a:t> Annual International Technology &amp; Persons with Disabilities Conference, San Diego 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85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Summit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http://www.rit.edu/ntid/cat/</a:t>
            </a:r>
            <a:r>
              <a:rPr lang="en-US" dirty="0" smtClean="0">
                <a:hlinkClick r:id="rId2"/>
              </a:rPr>
              <a:t>summit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“Summit to Create a Cyber-Community to Advance Deaf and Hard-of-Hearing Individuals in STEM (DHH Cyber-Community)”</a:t>
            </a:r>
          </a:p>
          <a:p>
            <a:r>
              <a:rPr lang="en-US" dirty="0" smtClean="0"/>
              <a:t>The </a:t>
            </a:r>
            <a:r>
              <a:rPr lang="en-US" dirty="0"/>
              <a:t>goal of the Summit was to conduct a conference with 50 leaders in the field of support service provision for postsecondary deaf students in STEM programs </a:t>
            </a:r>
          </a:p>
          <a:p>
            <a:r>
              <a:rPr lang="en-US" dirty="0"/>
              <a:t>The primary outcome was to report on the current state of online remote interpreting and captioning, and to identify the benefits and challenges associated with creating a </a:t>
            </a:r>
            <a:r>
              <a:rPr lang="en-US" dirty="0" smtClean="0"/>
              <a:t>multimedia application and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467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Enrichment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hlinkClick r:id="rId2"/>
              </a:rPr>
              <a:t>http://www.rit.edu/ntid/cat/</a:t>
            </a:r>
            <a:r>
              <a:rPr lang="en-US" sz="4000" dirty="0" smtClean="0">
                <a:hlinkClick r:id="rId2"/>
              </a:rPr>
              <a:t>enrichment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“Enrichment : Testing the Concept of a Virtual Alliance for Deaf and Hard of Hearing STEM Students at the Postsecondary Level”</a:t>
            </a:r>
          </a:p>
          <a:p>
            <a:r>
              <a:rPr lang="en-US" dirty="0" smtClean="0"/>
              <a:t>The </a:t>
            </a:r>
            <a:r>
              <a:rPr lang="en-US" dirty="0"/>
              <a:t>goal was investigate the creation of a virtual support network for deaf/hard-of-hearing college students around the country enrolled in science, technology, engineering, and mathematics (STEM) programs </a:t>
            </a:r>
          </a:p>
          <a:p>
            <a:r>
              <a:rPr lang="en-US" dirty="0"/>
              <a:t>The primary outcome was a successful NSF Alliance Proposal!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08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Alliance</a:t>
            </a:r>
            <a:br>
              <a:rPr lang="en-US" dirty="0"/>
            </a:br>
            <a:r>
              <a:rPr lang="en-US" dirty="0" err="1" smtClean="0">
                <a:hlinkClick r:id="rId2"/>
              </a:rPr>
              <a:t>dhhvac.org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for Provision of Remote Tutoring and Mentoring</a:t>
            </a:r>
          </a:p>
          <a:p>
            <a:r>
              <a:rPr lang="en-US" dirty="0"/>
              <a:t>NTID/RIT, Camden County College, and Cornell University are constructing an on-line community to support the learning needs of students who are deaf and hard-of-hearing in the areas of science, technology, engineering, and mathematics (STEM).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3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522089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26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8534400" cy="53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8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1" y="609600"/>
            <a:ext cx="9144000" cy="588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6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Guides</a:t>
            </a:r>
            <a:br>
              <a:rPr lang="en-US" dirty="0" smtClean="0"/>
            </a:br>
            <a:r>
              <a:rPr lang="en-US" sz="1600" u="sng" dirty="0">
                <a:hlinkClick r:id="rId2"/>
              </a:rPr>
              <a:t>http://www.youtube.com/channel/UC3jz2bVv7WkWJAxCOsOV30Q/videos</a:t>
            </a:r>
            <a:endParaRPr lang="en-US" sz="1600" dirty="0"/>
          </a:p>
        </p:txBody>
      </p:sp>
      <p:pic>
        <p:nvPicPr>
          <p:cNvPr id="2" name="Content Placeholder 1" descr="VAC Videos.tiff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33031" r="-33031"/>
          <a:stretch>
            <a:fillRect/>
          </a:stretch>
        </p:blipFill>
        <p:spPr>
          <a:ln>
            <a:solidFill>
              <a:schemeClr val="accent6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971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RemoteTutoring</a:t>
            </a:r>
            <a:endParaRPr lang="en-US" dirty="0"/>
          </a:p>
        </p:txBody>
      </p:sp>
      <p:pic>
        <p:nvPicPr>
          <p:cNvPr id="7" name="Content Placeholder 6" descr="Bill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9552" r="19552"/>
          <a:stretch>
            <a:fillRect/>
          </a:stretch>
        </p:blipFill>
        <p:spPr/>
      </p:pic>
      <p:pic>
        <p:nvPicPr>
          <p:cNvPr id="8" name="Content Placeholder 7" descr="Bill3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32107" b="-3210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4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Three Strands</a:t>
            </a:r>
          </a:p>
          <a:p>
            <a:r>
              <a:rPr lang="en-US" dirty="0" smtClean="0"/>
              <a:t>Equipment Donation</a:t>
            </a:r>
          </a:p>
          <a:p>
            <a:r>
              <a:rPr lang="en-US" dirty="0" err="1" smtClean="0"/>
              <a:t>TelePresence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2209800"/>
            <a:ext cx="4038600" cy="4144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http://www.ntid.rit.edu/sites/default/files/imagecache/newsphoto_big/cisco_telepresence_n1f910b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0640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1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Variables Within Interpreted </a:t>
            </a:r>
            <a:r>
              <a:rPr lang="en-US" dirty="0" err="1" smtClean="0"/>
              <a:t>TelePresence</a:t>
            </a:r>
            <a:r>
              <a:rPr lang="en-US" dirty="0" smtClean="0"/>
              <a:t>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“best practices” when working with TP and interpreters</a:t>
            </a:r>
          </a:p>
          <a:p>
            <a:pPr lvl="1"/>
            <a:r>
              <a:rPr lang="en-US" dirty="0"/>
              <a:t>Face-to-face within the TP system</a:t>
            </a:r>
          </a:p>
          <a:p>
            <a:pPr lvl="1"/>
            <a:r>
              <a:rPr lang="en-US" dirty="0"/>
              <a:t>Remote with the TP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67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Description of RIT and NTID</a:t>
            </a:r>
          </a:p>
          <a:p>
            <a:r>
              <a:rPr lang="en-US" dirty="0" smtClean="0"/>
              <a:t>Use of Web-based Video for Instruction and Support</a:t>
            </a:r>
          </a:p>
          <a:p>
            <a:r>
              <a:rPr lang="en-US" dirty="0" smtClean="0"/>
              <a:t>NSF Funded Research</a:t>
            </a:r>
          </a:p>
          <a:p>
            <a:pPr lvl="1"/>
            <a:r>
              <a:rPr lang="en-US" dirty="0" smtClean="0"/>
              <a:t>Series of interrelated grants </a:t>
            </a:r>
          </a:p>
          <a:p>
            <a:r>
              <a:rPr lang="en-US" dirty="0" smtClean="0"/>
              <a:t>Cisco Funded Research</a:t>
            </a:r>
          </a:p>
          <a:p>
            <a:r>
              <a:rPr lang="en-US" dirty="0" smtClean="0"/>
              <a:t>Initial Findings</a:t>
            </a:r>
          </a:p>
          <a:p>
            <a:r>
              <a:rPr lang="en-US" dirty="0" smtClean="0"/>
              <a:t>Ongoing Research &amp; Reporting</a:t>
            </a:r>
          </a:p>
          <a:p>
            <a:r>
              <a:rPr lang="en-US" dirty="0" smtClean="0"/>
              <a:t>Discussion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99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9 </a:t>
            </a:r>
            <a:r>
              <a:rPr lang="en-US" dirty="0" smtClean="0"/>
              <a:t>Scenarios/</a:t>
            </a:r>
            <a:r>
              <a:rPr lang="en-US" dirty="0"/>
              <a:t>4 </a:t>
            </a:r>
            <a:r>
              <a:rPr lang="en-US" dirty="0" smtClean="0"/>
              <a:t>Days/Summer </a:t>
            </a:r>
            <a:r>
              <a:rPr lang="en-US" dirty="0"/>
              <a:t>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Variables:</a:t>
            </a:r>
          </a:p>
          <a:p>
            <a:pPr lvl="1"/>
            <a:r>
              <a:rPr lang="en-US" dirty="0"/>
              <a:t>Number of Deaf/Hearing participants </a:t>
            </a:r>
          </a:p>
          <a:p>
            <a:pPr lvl="1"/>
            <a:r>
              <a:rPr lang="en-US" dirty="0"/>
              <a:t>Level of interaction among all participants</a:t>
            </a:r>
          </a:p>
          <a:p>
            <a:pPr lvl="1"/>
            <a:r>
              <a:rPr lang="en-US" dirty="0"/>
              <a:t>Level of technology within the TP system</a:t>
            </a:r>
          </a:p>
          <a:p>
            <a:pPr lvl="1"/>
            <a:r>
              <a:rPr lang="en-US" dirty="0"/>
              <a:t>Different kinds of TP systems</a:t>
            </a:r>
          </a:p>
          <a:p>
            <a:pPr lvl="1"/>
            <a:r>
              <a:rPr lang="en-US" dirty="0"/>
              <a:t>Location of interpreters</a:t>
            </a:r>
          </a:p>
          <a:p>
            <a:pPr lvl="1"/>
            <a:r>
              <a:rPr lang="en-US" dirty="0"/>
              <a:t>When IN the environment and when REMOTE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904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39"/>
            <a:ext cx="9144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970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19325"/>
            <a:ext cx="9144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9288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92" y="76200"/>
            <a:ext cx="91440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9986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 for Participants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Interpreters:</a:t>
            </a:r>
          </a:p>
          <a:p>
            <a:pPr lvl="1"/>
            <a:r>
              <a:rPr lang="en-US" dirty="0"/>
              <a:t>To have the same interpreters across scenarios</a:t>
            </a:r>
          </a:p>
          <a:p>
            <a:pPr lvl="1"/>
            <a:r>
              <a:rPr lang="en-US" dirty="0"/>
              <a:t>Nationally certified</a:t>
            </a:r>
          </a:p>
          <a:p>
            <a:pPr lvl="1"/>
            <a:r>
              <a:rPr lang="en-US" dirty="0"/>
              <a:t>Flexible</a:t>
            </a:r>
          </a:p>
          <a:p>
            <a:r>
              <a:rPr lang="en-US" dirty="0"/>
              <a:t>Deaf participants:</a:t>
            </a:r>
          </a:p>
          <a:p>
            <a:pPr lvl="1"/>
            <a:r>
              <a:rPr lang="en-US" dirty="0"/>
              <a:t>To have the same “students” across scenarios</a:t>
            </a:r>
          </a:p>
          <a:p>
            <a:pPr lvl="1"/>
            <a:r>
              <a:rPr lang="en-US" dirty="0"/>
              <a:t>Experience with interpreters</a:t>
            </a:r>
          </a:p>
          <a:p>
            <a:pPr lvl="1"/>
            <a:r>
              <a:rPr lang="en-US" dirty="0"/>
              <a:t>Willing to give feedback</a:t>
            </a:r>
          </a:p>
          <a:p>
            <a:r>
              <a:rPr lang="en-US" dirty="0"/>
              <a:t>Hearing participants:</a:t>
            </a:r>
          </a:p>
          <a:p>
            <a:pPr lvl="1"/>
            <a:r>
              <a:rPr lang="en-US" dirty="0"/>
              <a:t>To have the same “presenters” across scenarios</a:t>
            </a:r>
          </a:p>
          <a:p>
            <a:pPr lvl="1"/>
            <a:r>
              <a:rPr lang="en-US" dirty="0"/>
              <a:t>Some knowledge/experience working with interpreters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5661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Assigned everyone a “role”</a:t>
            </a:r>
          </a:p>
          <a:p>
            <a:r>
              <a:rPr lang="en-US" dirty="0"/>
              <a:t>Ran the scenario, with 2 working interpreters and a third one observing/advising</a:t>
            </a:r>
          </a:p>
          <a:p>
            <a:r>
              <a:rPr lang="en-US" dirty="0"/>
              <a:t>Distributed written feedback forms to all</a:t>
            </a:r>
          </a:p>
          <a:p>
            <a:r>
              <a:rPr lang="en-US" dirty="0"/>
              <a:t>Conducted </a:t>
            </a:r>
            <a:r>
              <a:rPr lang="en-US" dirty="0" smtClean="0"/>
              <a:t>approx. </a:t>
            </a:r>
            <a:r>
              <a:rPr lang="en-US" dirty="0"/>
              <a:t>15 minute de-briefings with all participants</a:t>
            </a:r>
          </a:p>
          <a:p>
            <a:r>
              <a:rPr lang="en-US" dirty="0"/>
              <a:t>Two interpreters now participated and third did the interpreting</a:t>
            </a:r>
          </a:p>
          <a:p>
            <a:r>
              <a:rPr lang="en-US" dirty="0"/>
              <a:t>Made minor adjustments from feedback, took a short break, moved on to next scenario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5971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>
                <a:latin typeface="Century Schoolbook" charset="0"/>
                <a:ea typeface="ＭＳ Ｐゴシック" charset="0"/>
                <a:cs typeface="ＭＳ Ｐゴシック" charset="0"/>
                <a:hlinkClick r:id="rId2"/>
              </a:rPr>
              <a:t>http://www.rit.edu/ntid/cat/sites/default/files/NTID-TelePresence_Oct2012_Final.pdf</a:t>
            </a:r>
            <a:r>
              <a:rPr lang="en-US" sz="1600" dirty="0">
                <a:latin typeface="Century Schoolbook" charset="0"/>
                <a:ea typeface="ＭＳ Ｐゴシック" charset="0"/>
                <a:cs typeface="ＭＳ Ｐゴシック" charset="0"/>
              </a:rPr>
              <a:t> </a:t>
            </a:r>
            <a:endParaRPr lang="en-US" sz="1600" dirty="0" smtClean="0">
              <a:latin typeface="Century Schoolbook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latin typeface="Century Schoolbook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 descr="cov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2760662" cy="356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2113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of Each 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6" descr="Untitled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7813" r="-1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971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on Each 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Content Placeholder 3" descr="Untitled2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28613" r="-286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6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Primary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Cameras are voice-activated</a:t>
            </a:r>
          </a:p>
          <a:p>
            <a:pPr lvl="1"/>
            <a:r>
              <a:rPr lang="en-US" dirty="0"/>
              <a:t>Problems for Deaf participants</a:t>
            </a:r>
          </a:p>
          <a:p>
            <a:pPr lvl="1"/>
            <a:r>
              <a:rPr lang="en-US" dirty="0"/>
              <a:t>Problems for interpreters </a:t>
            </a:r>
          </a:p>
          <a:p>
            <a:r>
              <a:rPr lang="en-US" dirty="0"/>
              <a:t>Actual positioning of interpreters</a:t>
            </a:r>
          </a:p>
          <a:p>
            <a:pPr lvl="1"/>
            <a:r>
              <a:rPr lang="en-US" dirty="0"/>
              <a:t>In the room, near the screen</a:t>
            </a:r>
          </a:p>
          <a:p>
            <a:pPr lvl="1"/>
            <a:r>
              <a:rPr lang="en-US" dirty="0"/>
              <a:t>In the other room, near the presenter</a:t>
            </a:r>
          </a:p>
          <a:p>
            <a:pPr lvl="2"/>
            <a:r>
              <a:rPr lang="en-US" dirty="0"/>
              <a:t>Interpreters cannot communicate with Deaf participants</a:t>
            </a:r>
          </a:p>
          <a:p>
            <a:pPr lvl="1"/>
            <a:r>
              <a:rPr lang="en-US" dirty="0"/>
              <a:t>Remote</a:t>
            </a:r>
          </a:p>
          <a:p>
            <a:pPr lvl="2"/>
            <a:r>
              <a:rPr lang="en-US" dirty="0"/>
              <a:t>Problems with lack of eye contact, re-adjusting tiles on the screen</a:t>
            </a:r>
          </a:p>
          <a:p>
            <a:r>
              <a:rPr lang="en-US" dirty="0"/>
              <a:t>Quality – wow!!</a:t>
            </a:r>
          </a:p>
          <a:p>
            <a:r>
              <a:rPr lang="en-US" dirty="0"/>
              <a:t>Future – lots of possibilities!!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4137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Rochester Institute </a:t>
            </a:r>
            <a:r>
              <a:rPr lang="en-US" dirty="0"/>
              <a:t>of Technology</a:t>
            </a:r>
            <a:br>
              <a:rPr lang="en-US" dirty="0"/>
            </a:br>
            <a:r>
              <a:rPr lang="en-US" sz="3100" dirty="0">
                <a:hlinkClick r:id="rId2"/>
              </a:rPr>
              <a:t>http://www.rit.edu/overview/at-a-</a:t>
            </a:r>
            <a:r>
              <a:rPr lang="en-US" sz="3100" dirty="0" smtClean="0">
                <a:hlinkClick r:id="rId2"/>
              </a:rPr>
              <a:t>glance</a:t>
            </a:r>
            <a:r>
              <a:rPr lang="en-US" sz="3100" dirty="0" smtClean="0"/>
              <a:t>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Nine Colleges</a:t>
            </a:r>
          </a:p>
          <a:p>
            <a:r>
              <a:rPr lang="en-US" dirty="0" smtClean="0"/>
              <a:t>17, 652 Students</a:t>
            </a:r>
          </a:p>
          <a:p>
            <a:r>
              <a:rPr lang="en-US" dirty="0" smtClean="0"/>
              <a:t>3,756 Faculty Staff</a:t>
            </a:r>
          </a:p>
          <a:p>
            <a:r>
              <a:rPr lang="en-US" dirty="0" smtClean="0"/>
              <a:t>Technology Programs</a:t>
            </a:r>
          </a:p>
          <a:p>
            <a:r>
              <a:rPr lang="en-US" dirty="0" smtClean="0"/>
              <a:t>Diverse Community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3462" r="13462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68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  <a:p>
            <a:r>
              <a:rPr lang="en-US" dirty="0" smtClean="0"/>
              <a:t>Comments</a:t>
            </a:r>
          </a:p>
          <a:p>
            <a:r>
              <a:rPr lang="en-US" dirty="0" smtClean="0"/>
              <a:t>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71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NTID Background</a:t>
            </a:r>
            <a:br>
              <a:rPr lang="en-US" dirty="0"/>
            </a:br>
            <a:r>
              <a:rPr lang="en-US" sz="2700" dirty="0">
                <a:hlinkClick r:id="rId2"/>
              </a:rPr>
              <a:t>http://www.ntid.rit.edu/</a:t>
            </a:r>
            <a:r>
              <a:rPr lang="en-US" sz="2700" dirty="0" smtClean="0">
                <a:hlinkClick r:id="rId2"/>
              </a:rPr>
              <a:t>about</a:t>
            </a:r>
            <a:r>
              <a:rPr lang="en-US" sz="2700" dirty="0" smtClean="0"/>
              <a:t> 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Founded in 1965 by Congress</a:t>
            </a:r>
          </a:p>
          <a:p>
            <a:r>
              <a:rPr lang="en-US" dirty="0" smtClean="0"/>
              <a:t>1,281 Students</a:t>
            </a:r>
          </a:p>
          <a:p>
            <a:r>
              <a:rPr lang="en-US" dirty="0" smtClean="0"/>
              <a:t>200 Faculty, 300 Staff</a:t>
            </a:r>
          </a:p>
          <a:p>
            <a:r>
              <a:rPr lang="en-US" dirty="0" smtClean="0"/>
              <a:t>Communication Support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2973" b="-22973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78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NTID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Direct Instruction</a:t>
            </a:r>
          </a:p>
          <a:p>
            <a:pPr lvl="1"/>
            <a:r>
              <a:rPr lang="en-US" dirty="0" smtClean="0"/>
              <a:t>Approximately 500 students</a:t>
            </a:r>
          </a:p>
          <a:p>
            <a:pPr lvl="1"/>
            <a:r>
              <a:rPr lang="en-US" dirty="0" smtClean="0"/>
              <a:t>Faculty sign and teach</a:t>
            </a:r>
          </a:p>
          <a:p>
            <a:pPr lvl="1"/>
            <a:r>
              <a:rPr lang="en-US" dirty="0" smtClean="0"/>
              <a:t>Small classes</a:t>
            </a:r>
          </a:p>
          <a:p>
            <a:r>
              <a:rPr lang="en-US" dirty="0" smtClean="0"/>
              <a:t>Supported Instruction</a:t>
            </a:r>
          </a:p>
          <a:p>
            <a:pPr lvl="1"/>
            <a:r>
              <a:rPr lang="en-US" dirty="0" smtClean="0"/>
              <a:t>Approximately 600 students “cross registered”</a:t>
            </a:r>
          </a:p>
          <a:p>
            <a:pPr lvl="1"/>
            <a:r>
              <a:rPr lang="en-US" dirty="0" smtClean="0"/>
              <a:t>“Mainstreamed” classes with other RIT Colleges</a:t>
            </a:r>
          </a:p>
          <a:p>
            <a:pPr lvl="1"/>
            <a:r>
              <a:rPr lang="en-US" dirty="0" smtClean="0"/>
              <a:t>Interpreters, Captioning, </a:t>
            </a:r>
            <a:r>
              <a:rPr lang="en-US" dirty="0" err="1" smtClean="0"/>
              <a:t>Notetaking</a:t>
            </a:r>
            <a:r>
              <a:rPr lang="en-US" dirty="0" smtClean="0"/>
              <a:t>, Tutoring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09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Cyber Community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Cyber Community</a:t>
            </a:r>
          </a:p>
          <a:p>
            <a:pPr lvl="1"/>
            <a:r>
              <a:rPr lang="en-US"/>
              <a:t>IIS-</a:t>
            </a:r>
            <a:r>
              <a:rPr lang="en-US" smtClean="0"/>
              <a:t>0915268</a:t>
            </a:r>
          </a:p>
          <a:p>
            <a:r>
              <a:rPr lang="en-US" dirty="0" smtClean="0"/>
              <a:t>Summit </a:t>
            </a:r>
          </a:p>
          <a:p>
            <a:pPr lvl="1"/>
            <a:r>
              <a:rPr lang="en-US" dirty="0" smtClean="0"/>
              <a:t>OCI-0749253</a:t>
            </a:r>
            <a:endParaRPr lang="en-US" dirty="0"/>
          </a:p>
          <a:p>
            <a:r>
              <a:rPr lang="en-US" dirty="0" smtClean="0"/>
              <a:t>Enrichment</a:t>
            </a:r>
          </a:p>
          <a:p>
            <a:pPr lvl="1"/>
            <a:r>
              <a:rPr lang="en-US" dirty="0"/>
              <a:t>HRD-</a:t>
            </a:r>
            <a:r>
              <a:rPr lang="en-US" dirty="0" smtClean="0"/>
              <a:t>0927586</a:t>
            </a:r>
          </a:p>
          <a:p>
            <a:r>
              <a:rPr lang="en-US" dirty="0" smtClean="0"/>
              <a:t>Alliance</a:t>
            </a:r>
          </a:p>
          <a:p>
            <a:pPr lvl="1"/>
            <a:r>
              <a:rPr lang="en-US" dirty="0"/>
              <a:t>HRD-</a:t>
            </a:r>
            <a:r>
              <a:rPr lang="en-US" dirty="0" smtClean="0"/>
              <a:t>1127955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473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DHH </a:t>
            </a:r>
            <a:r>
              <a:rPr lang="en-US" dirty="0"/>
              <a:t>Cyber Community</a:t>
            </a:r>
            <a:br>
              <a:rPr lang="en-US" dirty="0"/>
            </a:br>
            <a:r>
              <a:rPr lang="en-US" sz="3600" dirty="0">
                <a:hlinkClick r:id="rId2"/>
              </a:rPr>
              <a:t>http://dhhcybercommunity.cs.washington.edu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ClassInFocus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223" b="-6223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ASL-STEM Forum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 t="-25384" b="-25384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411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DHH </a:t>
            </a:r>
            <a:r>
              <a:rPr lang="en-US" dirty="0"/>
              <a:t>Cyber Community</a:t>
            </a:r>
            <a:br>
              <a:rPr lang="en-US" dirty="0"/>
            </a:br>
            <a:r>
              <a:rPr lang="en-US" sz="3600" dirty="0">
                <a:hlinkClick r:id="rId2"/>
              </a:rPr>
              <a:t>http://dhhcybercommunity.cs.washington.edu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ClassInFocus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ASL-STEM Forum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Lead to an investigation in systems and technology to support remote services.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Online video forum</a:t>
            </a:r>
          </a:p>
          <a:p>
            <a:pPr lvl="1"/>
            <a:r>
              <a:rPr lang="en-US" dirty="0">
                <a:hlinkClick r:id="rId3"/>
              </a:rPr>
              <a:t>http:</a:t>
            </a:r>
            <a:r>
              <a:rPr lang="en-US" dirty="0" smtClean="0">
                <a:hlinkClick r:id="rId3"/>
              </a:rPr>
              <a:t>//aslstem.cs.washington.edu/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DHH </a:t>
            </a:r>
            <a:r>
              <a:rPr lang="en-US" dirty="0"/>
              <a:t>Cyber Community</a:t>
            </a:r>
            <a:br>
              <a:rPr lang="en-US" dirty="0"/>
            </a:br>
            <a:r>
              <a:rPr lang="en-US" sz="3600" dirty="0">
                <a:hlinkClick r:id="rId2"/>
              </a:rPr>
              <a:t>http://dhhcybercommunity.cs.washington.edu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smtClean="0"/>
              <a:t>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l="-27355" r="-27355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FBD7-9FF6-4954-A7A3-91D489604F5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7545846"/>
      </p:ext>
    </p:extLst>
  </p:cSld>
  <p:clrMapOvr>
    <a:masterClrMapping/>
  </p:clrMapOvr>
</p:sld>
</file>

<file path=ppt/theme/theme1.xml><?xml version="1.0" encoding="utf-8"?>
<a:theme xmlns:a="http://schemas.openxmlformats.org/drawingml/2006/main" name=" CAT PowerPoint 2012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CAT PowerPoint 201211.potx</Template>
  <TotalTime>1555</TotalTime>
  <Words>836</Words>
  <Application>Microsoft Macintosh PowerPoint</Application>
  <PresentationFormat>On-screen Show (4:3)</PresentationFormat>
  <Paragraphs>152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 CAT PowerPoint 201211</vt:lpstr>
      <vt:lpstr>Videoconference  Communication Support </vt:lpstr>
      <vt:lpstr>Goals</vt:lpstr>
      <vt:lpstr>Rochester Institute of Technology http://www.rit.edu/overview/at-a-glance </vt:lpstr>
      <vt:lpstr>NTID Background http://www.ntid.rit.edu/about </vt:lpstr>
      <vt:lpstr>NTID Instruction</vt:lpstr>
      <vt:lpstr>NSF Cyber Community Grants</vt:lpstr>
      <vt:lpstr>DHH Cyber Community http://dhhcybercommunity.cs.washington.edu/  </vt:lpstr>
      <vt:lpstr>DHH Cyber Community http://dhhcybercommunity.cs.washington.edu/  </vt:lpstr>
      <vt:lpstr>DHH Cyber Community http://dhhcybercommunity.cs.washington.edu/  </vt:lpstr>
      <vt:lpstr>Summit http://www.rit.edu/ntid/cat/summit </vt:lpstr>
      <vt:lpstr>Enrichment http://www.rit.edu/ntid/cat/enrichment </vt:lpstr>
      <vt:lpstr>Alliance dhhvac.org</vt:lpstr>
      <vt:lpstr>Slide 13</vt:lpstr>
      <vt:lpstr>Slide 14</vt:lpstr>
      <vt:lpstr>Slide 15</vt:lpstr>
      <vt:lpstr>Video Guides http://www.youtube.com/channel/UC3jz2bVv7WkWJAxCOsOV30Q/videos</vt:lpstr>
      <vt:lpstr>RemoteTutoring</vt:lpstr>
      <vt:lpstr>Cisco Research</vt:lpstr>
      <vt:lpstr>Variables Within Interpreted TelePresence Scenarios</vt:lpstr>
      <vt:lpstr>9 Scenarios/4 Days/Summer 2012</vt:lpstr>
      <vt:lpstr>Slide 21</vt:lpstr>
      <vt:lpstr>Slide 22</vt:lpstr>
      <vt:lpstr>Slide 23</vt:lpstr>
      <vt:lpstr>Our Goals for Participants</vt:lpstr>
      <vt:lpstr>What We Did</vt:lpstr>
      <vt:lpstr>Report</vt:lpstr>
      <vt:lpstr>Report of Each Scenario</vt:lpstr>
      <vt:lpstr>Report on Each Scenario</vt:lpstr>
      <vt:lpstr>Results - Primary Themes</vt:lpstr>
      <vt:lpstr>Discussion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pisnod</dc:creator>
  <cp:lastModifiedBy>NTID</cp:lastModifiedBy>
  <cp:revision>63</cp:revision>
  <cp:lastPrinted>2012-12-21T17:58:44Z</cp:lastPrinted>
  <dcterms:created xsi:type="dcterms:W3CDTF">2013-03-12T18:36:29Z</dcterms:created>
  <dcterms:modified xsi:type="dcterms:W3CDTF">2013-03-12T18:38:19Z</dcterms:modified>
</cp:coreProperties>
</file>