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colors2.xml" ContentType="application/vnd.ms-office.chartcolorstyle+xml"/>
  <Override PartName="/ppt/charts/style2.xml" ContentType="application/vnd.ms-office.chart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1"/>
  </p:notesMasterIdLst>
  <p:handoutMasterIdLst>
    <p:handoutMasterId r:id="rId22"/>
  </p:handoutMasterIdLst>
  <p:sldIdLst>
    <p:sldId id="388" r:id="rId2"/>
    <p:sldId id="391" r:id="rId3"/>
    <p:sldId id="389" r:id="rId4"/>
    <p:sldId id="387" r:id="rId5"/>
    <p:sldId id="373" r:id="rId6"/>
    <p:sldId id="372" r:id="rId7"/>
    <p:sldId id="329" r:id="rId8"/>
    <p:sldId id="367" r:id="rId9"/>
    <p:sldId id="349" r:id="rId10"/>
    <p:sldId id="375" r:id="rId11"/>
    <p:sldId id="350" r:id="rId12"/>
    <p:sldId id="394" r:id="rId13"/>
    <p:sldId id="395" r:id="rId14"/>
    <p:sldId id="390" r:id="rId15"/>
    <p:sldId id="392" r:id="rId16"/>
    <p:sldId id="393" r:id="rId17"/>
    <p:sldId id="354" r:id="rId18"/>
    <p:sldId id="396" r:id="rId19"/>
    <p:sldId id="397" r:id="rId20"/>
  </p:sldIdLst>
  <p:sldSz cx="9144000" cy="6858000" type="screen4x3"/>
  <p:notesSz cx="6950075" cy="9167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  <p15:guide id="3" orient="horz" pos="2888">
          <p15:clr>
            <a:srgbClr val="A4A3A4"/>
          </p15:clr>
        </p15:guide>
        <p15:guide id="4" pos="218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9933"/>
    <a:srgbClr val="FFFF66"/>
    <a:srgbClr val="FFC000"/>
    <a:srgbClr val="E3C7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2" autoAdjust="0"/>
    <p:restoredTop sz="80586" autoAdjust="0"/>
  </p:normalViewPr>
  <p:slideViewPr>
    <p:cSldViewPr>
      <p:cViewPr varScale="1">
        <p:scale>
          <a:sx n="73" d="100"/>
          <a:sy n="73" d="100"/>
        </p:scale>
        <p:origin x="-193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-3132" y="-78"/>
      </p:cViewPr>
      <p:guideLst>
        <p:guide orient="horz" pos="2928"/>
        <p:guide orient="horz" pos="2888"/>
        <p:guide pos="2208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\\twcfileserver.main.ad.rit.edu\jmlwml$\Julia's%20Folder\FY2014\Julia%20COACHE%20Analysis-03292014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\\twcfileserver.main.ad.rit.edu\jmlwml$\Julia's%20Folder\FY2014\NTT%20-%20COACHE\NTT%20College%20Level%20Data%20-%20JML04092014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\\twcfileserver.main.ad.rit.edu\jmlwml$\Julia's%20Folder\FY2014\NTT%20-%20COACHE\NTT%20College%20Level%20Data%20-%20JML0409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937268017960136E-2"/>
          <c:y val="6.183291110597447E-2"/>
          <c:w val="0.90266391561819659"/>
          <c:h val="0.604948209430643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data!$F$3</c:f>
              <c:strCache>
                <c:ptCount val="1"/>
                <c:pt idx="0">
                  <c:v>RIT NTT Mean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data!$B$4:$E$19</c:f>
              <c:strCache>
                <c:ptCount val="16"/>
                <c:pt idx="0">
                  <c:v>Nature of work: Research</c:v>
                </c:pt>
                <c:pt idx="1">
                  <c:v>Nature of work: Service</c:v>
                </c:pt>
                <c:pt idx="2">
                  <c:v>Nature of work: Teaching</c:v>
                </c:pt>
                <c:pt idx="3">
                  <c:v>Facilities and work resources</c:v>
                </c:pt>
                <c:pt idx="4">
                  <c:v>Personal and family policies</c:v>
                </c:pt>
                <c:pt idx="5">
                  <c:v>Health and retirement benefits</c:v>
                </c:pt>
                <c:pt idx="6">
                  <c:v>Interdisciplinary work</c:v>
                </c:pt>
                <c:pt idx="7">
                  <c:v>Collaboration</c:v>
                </c:pt>
                <c:pt idx="8">
                  <c:v>Mentoring</c:v>
                </c:pt>
                <c:pt idx="9">
                  <c:v>Leadership: Senior</c:v>
                </c:pt>
                <c:pt idx="10">
                  <c:v>Leadership: Divisional</c:v>
                </c:pt>
                <c:pt idx="11">
                  <c:v>Leadership: Departmental</c:v>
                </c:pt>
                <c:pt idx="12">
                  <c:v>Departmental collegiality</c:v>
                </c:pt>
                <c:pt idx="13">
                  <c:v>Departmental engagement</c:v>
                </c:pt>
                <c:pt idx="14">
                  <c:v>Departmental quality</c:v>
                </c:pt>
                <c:pt idx="15">
                  <c:v>Appreciation and recognition</c:v>
                </c:pt>
              </c:strCache>
            </c:strRef>
          </c:cat>
          <c:val>
            <c:numRef>
              <c:f>data!$F$4:$F$19</c:f>
              <c:numCache>
                <c:formatCode>0.00</c:formatCode>
                <c:ptCount val="16"/>
                <c:pt idx="0">
                  <c:v>2.9580000000000002</c:v>
                </c:pt>
                <c:pt idx="1">
                  <c:v>3.4129999999999998</c:v>
                </c:pt>
                <c:pt idx="2">
                  <c:v>3.7189999999999999</c:v>
                </c:pt>
                <c:pt idx="3">
                  <c:v>3.5950000000000002</c:v>
                </c:pt>
                <c:pt idx="4">
                  <c:v>3.55</c:v>
                </c:pt>
                <c:pt idx="5">
                  <c:v>3.8820000000000001</c:v>
                </c:pt>
                <c:pt idx="6">
                  <c:v>2.8559999999999999</c:v>
                </c:pt>
                <c:pt idx="7">
                  <c:v>3.4630000000000001</c:v>
                </c:pt>
                <c:pt idx="8">
                  <c:v>2.988</c:v>
                </c:pt>
                <c:pt idx="9">
                  <c:v>3.4329999999999998</c:v>
                </c:pt>
                <c:pt idx="10">
                  <c:v>3.3069999999999999</c:v>
                </c:pt>
                <c:pt idx="11">
                  <c:v>3.843</c:v>
                </c:pt>
                <c:pt idx="12">
                  <c:v>3.9239999999999999</c:v>
                </c:pt>
                <c:pt idx="13">
                  <c:v>3.294</c:v>
                </c:pt>
                <c:pt idx="14">
                  <c:v>3.4860000000000002</c:v>
                </c:pt>
                <c:pt idx="15">
                  <c:v>3.2330000000000001</c:v>
                </c:pt>
              </c:numCache>
            </c:numRef>
          </c:val>
        </c:ser>
        <c:ser>
          <c:idx val="1"/>
          <c:order val="1"/>
          <c:tx>
            <c:strRef>
              <c:f>data!$P$3</c:f>
              <c:strCache>
                <c:ptCount val="1"/>
                <c:pt idx="0">
                  <c:v>RIT T/TT Mean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data!$B$4:$E$19</c:f>
              <c:strCache>
                <c:ptCount val="16"/>
                <c:pt idx="0">
                  <c:v>Nature of work: Research</c:v>
                </c:pt>
                <c:pt idx="1">
                  <c:v>Nature of work: Service</c:v>
                </c:pt>
                <c:pt idx="2">
                  <c:v>Nature of work: Teaching</c:v>
                </c:pt>
                <c:pt idx="3">
                  <c:v>Facilities and work resources</c:v>
                </c:pt>
                <c:pt idx="4">
                  <c:v>Personal and family policies</c:v>
                </c:pt>
                <c:pt idx="5">
                  <c:v>Health and retirement benefits</c:v>
                </c:pt>
                <c:pt idx="6">
                  <c:v>Interdisciplinary work</c:v>
                </c:pt>
                <c:pt idx="7">
                  <c:v>Collaboration</c:v>
                </c:pt>
                <c:pt idx="8">
                  <c:v>Mentoring</c:v>
                </c:pt>
                <c:pt idx="9">
                  <c:v>Leadership: Senior</c:v>
                </c:pt>
                <c:pt idx="10">
                  <c:v>Leadership: Divisional</c:v>
                </c:pt>
                <c:pt idx="11">
                  <c:v>Leadership: Departmental</c:v>
                </c:pt>
                <c:pt idx="12">
                  <c:v>Departmental collegiality</c:v>
                </c:pt>
                <c:pt idx="13">
                  <c:v>Departmental engagement</c:v>
                </c:pt>
                <c:pt idx="14">
                  <c:v>Departmental quality</c:v>
                </c:pt>
                <c:pt idx="15">
                  <c:v>Appreciation and recognition</c:v>
                </c:pt>
              </c:strCache>
            </c:strRef>
          </c:cat>
          <c:val>
            <c:numRef>
              <c:f>data!$P$4:$P$19</c:f>
              <c:numCache>
                <c:formatCode>0.00</c:formatCode>
                <c:ptCount val="16"/>
                <c:pt idx="0">
                  <c:v>3</c:v>
                </c:pt>
                <c:pt idx="1">
                  <c:v>3.27</c:v>
                </c:pt>
                <c:pt idx="2">
                  <c:v>3.63</c:v>
                </c:pt>
                <c:pt idx="3">
                  <c:v>3.39</c:v>
                </c:pt>
                <c:pt idx="4">
                  <c:v>3.32</c:v>
                </c:pt>
                <c:pt idx="5">
                  <c:v>3.78</c:v>
                </c:pt>
                <c:pt idx="6">
                  <c:v>2.57</c:v>
                </c:pt>
                <c:pt idx="7">
                  <c:v>3.44</c:v>
                </c:pt>
                <c:pt idx="8">
                  <c:v>2.96</c:v>
                </c:pt>
                <c:pt idx="9">
                  <c:v>3.11</c:v>
                </c:pt>
                <c:pt idx="10">
                  <c:v>3.19</c:v>
                </c:pt>
                <c:pt idx="11">
                  <c:v>3.6</c:v>
                </c:pt>
                <c:pt idx="12">
                  <c:v>3.88</c:v>
                </c:pt>
                <c:pt idx="13">
                  <c:v>3.47</c:v>
                </c:pt>
                <c:pt idx="14">
                  <c:v>3.48</c:v>
                </c:pt>
                <c:pt idx="15">
                  <c:v>3.18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804032"/>
        <c:axId val="93805568"/>
      </c:barChart>
      <c:catAx>
        <c:axId val="9380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pPr>
            <a:endParaRPr lang="en-US"/>
          </a:p>
        </c:txPr>
        <c:crossAx val="93805568"/>
        <c:crosses val="autoZero"/>
        <c:auto val="1"/>
        <c:lblAlgn val="ctr"/>
        <c:lblOffset val="100"/>
        <c:noMultiLvlLbl val="0"/>
      </c:catAx>
      <c:valAx>
        <c:axId val="93805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804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567261941912246"/>
          <c:y val="0.93264594549290936"/>
          <c:w val="0.27328643058803659"/>
          <c:h val="6.73540545070906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data!$F$3</c:f>
              <c:strCache>
                <c:ptCount val="1"/>
                <c:pt idx="0">
                  <c:v>RIT NTT Mean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data!$B$4:$E$19</c:f>
              <c:strCache>
                <c:ptCount val="16"/>
                <c:pt idx="0">
                  <c:v>Nature of work: Research</c:v>
                </c:pt>
                <c:pt idx="1">
                  <c:v>Nature of work: Service</c:v>
                </c:pt>
                <c:pt idx="2">
                  <c:v>Nature of work: Teaching</c:v>
                </c:pt>
                <c:pt idx="3">
                  <c:v>Facilities and work resources</c:v>
                </c:pt>
                <c:pt idx="4">
                  <c:v>Personal and family policies</c:v>
                </c:pt>
                <c:pt idx="5">
                  <c:v>Health and retirement benefits</c:v>
                </c:pt>
                <c:pt idx="6">
                  <c:v>Interdisciplinary work</c:v>
                </c:pt>
                <c:pt idx="7">
                  <c:v>Collaboration</c:v>
                </c:pt>
                <c:pt idx="8">
                  <c:v>Mentoring</c:v>
                </c:pt>
                <c:pt idx="9">
                  <c:v>Leadership: Senior</c:v>
                </c:pt>
                <c:pt idx="10">
                  <c:v>Leadership: Divisional</c:v>
                </c:pt>
                <c:pt idx="11">
                  <c:v>Leadership: Departmental</c:v>
                </c:pt>
                <c:pt idx="12">
                  <c:v>Departmental collegiality</c:v>
                </c:pt>
                <c:pt idx="13">
                  <c:v>Departmental engagement</c:v>
                </c:pt>
                <c:pt idx="14">
                  <c:v>Departmental quality</c:v>
                </c:pt>
                <c:pt idx="15">
                  <c:v>Appreciation and recognition</c:v>
                </c:pt>
              </c:strCache>
            </c:strRef>
          </c:cat>
          <c:val>
            <c:numRef>
              <c:f>data!$F$4:$F$19</c:f>
              <c:numCache>
                <c:formatCode>0.00</c:formatCode>
                <c:ptCount val="16"/>
                <c:pt idx="0">
                  <c:v>2.9580000000000002</c:v>
                </c:pt>
                <c:pt idx="1">
                  <c:v>3.4129999999999998</c:v>
                </c:pt>
                <c:pt idx="2">
                  <c:v>3.7189999999999999</c:v>
                </c:pt>
                <c:pt idx="3">
                  <c:v>3.5950000000000002</c:v>
                </c:pt>
                <c:pt idx="4">
                  <c:v>3.55</c:v>
                </c:pt>
                <c:pt idx="5">
                  <c:v>3.8820000000000001</c:v>
                </c:pt>
                <c:pt idx="6">
                  <c:v>2.8559999999999999</c:v>
                </c:pt>
                <c:pt idx="7">
                  <c:v>3.4630000000000001</c:v>
                </c:pt>
                <c:pt idx="8">
                  <c:v>2.988</c:v>
                </c:pt>
                <c:pt idx="9">
                  <c:v>3.4329999999999998</c:v>
                </c:pt>
                <c:pt idx="10">
                  <c:v>3.3069999999999999</c:v>
                </c:pt>
                <c:pt idx="11">
                  <c:v>3.843</c:v>
                </c:pt>
                <c:pt idx="12">
                  <c:v>3.9239999999999999</c:v>
                </c:pt>
                <c:pt idx="13">
                  <c:v>3.294</c:v>
                </c:pt>
                <c:pt idx="14">
                  <c:v>3.4860000000000002</c:v>
                </c:pt>
                <c:pt idx="15">
                  <c:v>3.2330000000000001</c:v>
                </c:pt>
              </c:numCache>
            </c:numRef>
          </c:val>
        </c:ser>
        <c:ser>
          <c:idx val="1"/>
          <c:order val="1"/>
          <c:tx>
            <c:strRef>
              <c:f>data!$R$3</c:f>
              <c:strCache>
                <c:ptCount val="1"/>
                <c:pt idx="0">
                  <c:v>External Mean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data!$B$4:$E$19</c:f>
              <c:strCache>
                <c:ptCount val="16"/>
                <c:pt idx="0">
                  <c:v>Nature of work: Research</c:v>
                </c:pt>
                <c:pt idx="1">
                  <c:v>Nature of work: Service</c:v>
                </c:pt>
                <c:pt idx="2">
                  <c:v>Nature of work: Teaching</c:v>
                </c:pt>
                <c:pt idx="3">
                  <c:v>Facilities and work resources</c:v>
                </c:pt>
                <c:pt idx="4">
                  <c:v>Personal and family policies</c:v>
                </c:pt>
                <c:pt idx="5">
                  <c:v>Health and retirement benefits</c:v>
                </c:pt>
                <c:pt idx="6">
                  <c:v>Interdisciplinary work</c:v>
                </c:pt>
                <c:pt idx="7">
                  <c:v>Collaboration</c:v>
                </c:pt>
                <c:pt idx="8">
                  <c:v>Mentoring</c:v>
                </c:pt>
                <c:pt idx="9">
                  <c:v>Leadership: Senior</c:v>
                </c:pt>
                <c:pt idx="10">
                  <c:v>Leadership: Divisional</c:v>
                </c:pt>
                <c:pt idx="11">
                  <c:v>Leadership: Departmental</c:v>
                </c:pt>
                <c:pt idx="12">
                  <c:v>Departmental collegiality</c:v>
                </c:pt>
                <c:pt idx="13">
                  <c:v>Departmental engagement</c:v>
                </c:pt>
                <c:pt idx="14">
                  <c:v>Departmental quality</c:v>
                </c:pt>
                <c:pt idx="15">
                  <c:v>Appreciation and recognition</c:v>
                </c:pt>
              </c:strCache>
            </c:strRef>
          </c:cat>
          <c:val>
            <c:numRef>
              <c:f>data!$R$4:$R$19</c:f>
              <c:numCache>
                <c:formatCode>0.00</c:formatCode>
                <c:ptCount val="16"/>
                <c:pt idx="0">
                  <c:v>3.3364759522236183</c:v>
                </c:pt>
                <c:pt idx="1">
                  <c:v>3.4126979528775601</c:v>
                </c:pt>
                <c:pt idx="2">
                  <c:v>3.8346746832402574</c:v>
                </c:pt>
                <c:pt idx="3">
                  <c:v>3.705185050210567</c:v>
                </c:pt>
                <c:pt idx="4">
                  <c:v>3.4786373299319662</c:v>
                </c:pt>
                <c:pt idx="5">
                  <c:v>3.7510971188704421</c:v>
                </c:pt>
                <c:pt idx="6">
                  <c:v>2.9375205833921396</c:v>
                </c:pt>
                <c:pt idx="7">
                  <c:v>3.5723177237700114</c:v>
                </c:pt>
                <c:pt idx="8">
                  <c:v>3.1165486155827389</c:v>
                </c:pt>
                <c:pt idx="9">
                  <c:v>3.2707920186069277</c:v>
                </c:pt>
                <c:pt idx="10">
                  <c:v>3.3252192982456115</c:v>
                </c:pt>
                <c:pt idx="11">
                  <c:v>3.6441025641025626</c:v>
                </c:pt>
                <c:pt idx="12">
                  <c:v>3.7942344430397541</c:v>
                </c:pt>
                <c:pt idx="13">
                  <c:v>3.2753039215686264</c:v>
                </c:pt>
                <c:pt idx="14">
                  <c:v>3.5428303044245104</c:v>
                </c:pt>
                <c:pt idx="15">
                  <c:v>3.3586785219138142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259008"/>
        <c:axId val="41260544"/>
      </c:barChart>
      <c:catAx>
        <c:axId val="41259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pPr>
            <a:endParaRPr lang="en-US"/>
          </a:p>
        </c:txPr>
        <c:crossAx val="41260544"/>
        <c:crosses val="autoZero"/>
        <c:auto val="1"/>
        <c:lblAlgn val="ctr"/>
        <c:lblOffset val="100"/>
        <c:noMultiLvlLbl val="0"/>
      </c:catAx>
      <c:valAx>
        <c:axId val="4126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259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039193152146386"/>
          <c:y val="0.89095021325459323"/>
          <c:w val="0.21762074741134058"/>
          <c:h val="4.39456200787401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NTID!$B$1</c:f>
              <c:strCache>
                <c:ptCount val="1"/>
                <c:pt idx="0">
                  <c:v>NTID NTT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NTID!$A$2:$A$17</c:f>
              <c:strCache>
                <c:ptCount val="16"/>
                <c:pt idx="0">
                  <c:v>Nature of Work - Service</c:v>
                </c:pt>
                <c:pt idx="1">
                  <c:v>Nature of Work - Teaching</c:v>
                </c:pt>
                <c:pt idx="2">
                  <c:v>Nature of Work - Research</c:v>
                </c:pt>
                <c:pt idx="3">
                  <c:v>Facilities And Work Resources</c:v>
                </c:pt>
                <c:pt idx="4">
                  <c:v>Personal And Family Benefits</c:v>
                </c:pt>
                <c:pt idx="5">
                  <c:v>Health And Retirement Benefits</c:v>
                </c:pt>
                <c:pt idx="6">
                  <c:v>Interdisciplinary Work</c:v>
                </c:pt>
                <c:pt idx="7">
                  <c:v>Collaboration</c:v>
                </c:pt>
                <c:pt idx="8">
                  <c:v>Mentoring</c:v>
                </c:pt>
                <c:pt idx="9">
                  <c:v>Senior Leadership</c:v>
                </c:pt>
                <c:pt idx="10">
                  <c:v>Division Leadership</c:v>
                </c:pt>
                <c:pt idx="11">
                  <c:v>Departmental Leadership</c:v>
                </c:pt>
                <c:pt idx="12">
                  <c:v>Departmental Engagement</c:v>
                </c:pt>
                <c:pt idx="13">
                  <c:v>Departmental Quality</c:v>
                </c:pt>
                <c:pt idx="14">
                  <c:v>Departmental Collegiality</c:v>
                </c:pt>
                <c:pt idx="15">
                  <c:v>Appreciation And Recognition</c:v>
                </c:pt>
              </c:strCache>
            </c:strRef>
          </c:cat>
          <c:val>
            <c:numRef>
              <c:f>NTID!$B$2:$B$17</c:f>
              <c:numCache>
                <c:formatCode>###0.00</c:formatCode>
                <c:ptCount val="16"/>
                <c:pt idx="0">
                  <c:v>3.4239130434782608</c:v>
                </c:pt>
                <c:pt idx="1">
                  <c:v>3.8150103519668739</c:v>
                </c:pt>
                <c:pt idx="2">
                  <c:v>3.0472922502334265</c:v>
                </c:pt>
                <c:pt idx="3">
                  <c:v>3.6413043478260869</c:v>
                </c:pt>
                <c:pt idx="4">
                  <c:v>3.4074534161490679</c:v>
                </c:pt>
                <c:pt idx="5">
                  <c:v>3.8188405797101455</c:v>
                </c:pt>
                <c:pt idx="6">
                  <c:v>2.6298245614035087</c:v>
                </c:pt>
                <c:pt idx="7">
                  <c:v>3.3863636363636358</c:v>
                </c:pt>
                <c:pt idx="8">
                  <c:v>3.0952380952380949</c:v>
                </c:pt>
                <c:pt idx="9">
                  <c:v>3.4242424242424252</c:v>
                </c:pt>
                <c:pt idx="10">
                  <c:v>3.2727272727272725</c:v>
                </c:pt>
                <c:pt idx="11">
                  <c:v>3.5217391304347827</c:v>
                </c:pt>
                <c:pt idx="12">
                  <c:v>2.8923395445134581</c:v>
                </c:pt>
                <c:pt idx="13">
                  <c:v>3.3305728088336783</c:v>
                </c:pt>
                <c:pt idx="14">
                  <c:v>3.8074534161490687</c:v>
                </c:pt>
                <c:pt idx="15">
                  <c:v>3.2873706004140781</c:v>
                </c:pt>
              </c:numCache>
            </c:numRef>
          </c:val>
        </c:ser>
        <c:ser>
          <c:idx val="1"/>
          <c:order val="1"/>
          <c:tx>
            <c:strRef>
              <c:f>NTID!$C$1</c:f>
              <c:strCache>
                <c:ptCount val="1"/>
                <c:pt idx="0">
                  <c:v>NTID T/TT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NTID!$A$2:$A$17</c:f>
              <c:strCache>
                <c:ptCount val="16"/>
                <c:pt idx="0">
                  <c:v>Nature of Work - Service</c:v>
                </c:pt>
                <c:pt idx="1">
                  <c:v>Nature of Work - Teaching</c:v>
                </c:pt>
                <c:pt idx="2">
                  <c:v>Nature of Work - Research</c:v>
                </c:pt>
                <c:pt idx="3">
                  <c:v>Facilities And Work Resources</c:v>
                </c:pt>
                <c:pt idx="4">
                  <c:v>Personal And Family Benefits</c:v>
                </c:pt>
                <c:pt idx="5">
                  <c:v>Health And Retirement Benefits</c:v>
                </c:pt>
                <c:pt idx="6">
                  <c:v>Interdisciplinary Work</c:v>
                </c:pt>
                <c:pt idx="7">
                  <c:v>Collaboration</c:v>
                </c:pt>
                <c:pt idx="8">
                  <c:v>Mentoring</c:v>
                </c:pt>
                <c:pt idx="9">
                  <c:v>Senior Leadership</c:v>
                </c:pt>
                <c:pt idx="10">
                  <c:v>Division Leadership</c:v>
                </c:pt>
                <c:pt idx="11">
                  <c:v>Departmental Leadership</c:v>
                </c:pt>
                <c:pt idx="12">
                  <c:v>Departmental Engagement</c:v>
                </c:pt>
                <c:pt idx="13">
                  <c:v>Departmental Quality</c:v>
                </c:pt>
                <c:pt idx="14">
                  <c:v>Departmental Collegiality</c:v>
                </c:pt>
                <c:pt idx="15">
                  <c:v>Appreciation And Recognition</c:v>
                </c:pt>
              </c:strCache>
            </c:strRef>
          </c:cat>
          <c:val>
            <c:numRef>
              <c:f>NTID!$C$2:$C$17</c:f>
              <c:numCache>
                <c:formatCode>###0.00</c:formatCode>
                <c:ptCount val="16"/>
                <c:pt idx="0">
                  <c:v>3.4804761904761903</c:v>
                </c:pt>
                <c:pt idx="1">
                  <c:v>3.7809873949579824</c:v>
                </c:pt>
                <c:pt idx="2">
                  <c:v>2.9984477277955546</c:v>
                </c:pt>
                <c:pt idx="3">
                  <c:v>3.6326530612244894</c:v>
                </c:pt>
                <c:pt idx="4">
                  <c:v>3.6027544351073764</c:v>
                </c:pt>
                <c:pt idx="5">
                  <c:v>3.6920289855072461</c:v>
                </c:pt>
                <c:pt idx="6">
                  <c:v>2.6565573770491802</c:v>
                </c:pt>
                <c:pt idx="7">
                  <c:v>3.4828431372549025</c:v>
                </c:pt>
                <c:pt idx="8">
                  <c:v>3.2058201058201061</c:v>
                </c:pt>
                <c:pt idx="9">
                  <c:v>3.3790322580645165</c:v>
                </c:pt>
                <c:pt idx="10">
                  <c:v>3</c:v>
                </c:pt>
                <c:pt idx="11">
                  <c:v>3.6991071428571431</c:v>
                </c:pt>
                <c:pt idx="12">
                  <c:v>3.3639249639249647</c:v>
                </c:pt>
                <c:pt idx="13">
                  <c:v>3.4803357753357749</c:v>
                </c:pt>
                <c:pt idx="14">
                  <c:v>4.0608791208791217</c:v>
                </c:pt>
                <c:pt idx="15">
                  <c:v>3.3111690498054136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726208"/>
        <c:axId val="93727744"/>
      </c:barChart>
      <c:catAx>
        <c:axId val="93726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727744"/>
        <c:crosses val="autoZero"/>
        <c:auto val="1"/>
        <c:lblAlgn val="ctr"/>
        <c:lblOffset val="100"/>
        <c:noMultiLvlLbl val="0"/>
      </c:catAx>
      <c:valAx>
        <c:axId val="93727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72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NTID!$B$1</c:f>
              <c:strCache>
                <c:ptCount val="1"/>
                <c:pt idx="0">
                  <c:v>NTID NTT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NTID!$A$2:$A$17</c:f>
              <c:strCache>
                <c:ptCount val="16"/>
                <c:pt idx="0">
                  <c:v>Nature of Work - Service</c:v>
                </c:pt>
                <c:pt idx="1">
                  <c:v>Nature of Work - Teaching</c:v>
                </c:pt>
                <c:pt idx="2">
                  <c:v>Nature of Work - Research</c:v>
                </c:pt>
                <c:pt idx="3">
                  <c:v>Facilities And Work Resources</c:v>
                </c:pt>
                <c:pt idx="4">
                  <c:v>Personal And Family Benefits</c:v>
                </c:pt>
                <c:pt idx="5">
                  <c:v>Health And Retirement Benefits</c:v>
                </c:pt>
                <c:pt idx="6">
                  <c:v>Interdisciplinary Work</c:v>
                </c:pt>
                <c:pt idx="7">
                  <c:v>Collaboration</c:v>
                </c:pt>
                <c:pt idx="8">
                  <c:v>Mentoring</c:v>
                </c:pt>
                <c:pt idx="9">
                  <c:v>Senior Leadership</c:v>
                </c:pt>
                <c:pt idx="10">
                  <c:v>Division Leadership</c:v>
                </c:pt>
                <c:pt idx="11">
                  <c:v>Departmental Leadership</c:v>
                </c:pt>
                <c:pt idx="12">
                  <c:v>Departmental Engagement</c:v>
                </c:pt>
                <c:pt idx="13">
                  <c:v>Departmental Quality</c:v>
                </c:pt>
                <c:pt idx="14">
                  <c:v>Departmental Collegiality</c:v>
                </c:pt>
                <c:pt idx="15">
                  <c:v>Appreciation And Recognition</c:v>
                </c:pt>
              </c:strCache>
            </c:strRef>
          </c:cat>
          <c:val>
            <c:numRef>
              <c:f>NTID!$B$2:$B$17</c:f>
              <c:numCache>
                <c:formatCode>###0.00</c:formatCode>
                <c:ptCount val="16"/>
                <c:pt idx="0">
                  <c:v>3.4239130434782608</c:v>
                </c:pt>
                <c:pt idx="1">
                  <c:v>3.8150103519668739</c:v>
                </c:pt>
                <c:pt idx="2">
                  <c:v>3.0472922502334265</c:v>
                </c:pt>
                <c:pt idx="3">
                  <c:v>3.6413043478260869</c:v>
                </c:pt>
                <c:pt idx="4">
                  <c:v>3.4074534161490679</c:v>
                </c:pt>
                <c:pt idx="5">
                  <c:v>3.8188405797101455</c:v>
                </c:pt>
                <c:pt idx="6">
                  <c:v>2.6298245614035087</c:v>
                </c:pt>
                <c:pt idx="7">
                  <c:v>3.3863636363636358</c:v>
                </c:pt>
                <c:pt idx="8">
                  <c:v>3.0952380952380949</c:v>
                </c:pt>
                <c:pt idx="9">
                  <c:v>3.4242424242424252</c:v>
                </c:pt>
                <c:pt idx="10">
                  <c:v>3.2727272727272725</c:v>
                </c:pt>
                <c:pt idx="11">
                  <c:v>3.5217391304347827</c:v>
                </c:pt>
                <c:pt idx="12">
                  <c:v>2.8923395445134581</c:v>
                </c:pt>
                <c:pt idx="13">
                  <c:v>3.3305728088336783</c:v>
                </c:pt>
                <c:pt idx="14">
                  <c:v>3.8074534161490687</c:v>
                </c:pt>
                <c:pt idx="15">
                  <c:v>3.2873706004140781</c:v>
                </c:pt>
              </c:numCache>
            </c:numRef>
          </c:val>
        </c:ser>
        <c:ser>
          <c:idx val="1"/>
          <c:order val="1"/>
          <c:tx>
            <c:strRef>
              <c:f>NTID!$D$1</c:f>
              <c:strCache>
                <c:ptCount val="1"/>
                <c:pt idx="0">
                  <c:v>RIT NTT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NTID!$A$2:$A$17</c:f>
              <c:strCache>
                <c:ptCount val="16"/>
                <c:pt idx="0">
                  <c:v>Nature of Work - Service</c:v>
                </c:pt>
                <c:pt idx="1">
                  <c:v>Nature of Work - Teaching</c:v>
                </c:pt>
                <c:pt idx="2">
                  <c:v>Nature of Work - Research</c:v>
                </c:pt>
                <c:pt idx="3">
                  <c:v>Facilities And Work Resources</c:v>
                </c:pt>
                <c:pt idx="4">
                  <c:v>Personal And Family Benefits</c:v>
                </c:pt>
                <c:pt idx="5">
                  <c:v>Health And Retirement Benefits</c:v>
                </c:pt>
                <c:pt idx="6">
                  <c:v>Interdisciplinary Work</c:v>
                </c:pt>
                <c:pt idx="7">
                  <c:v>Collaboration</c:v>
                </c:pt>
                <c:pt idx="8">
                  <c:v>Mentoring</c:v>
                </c:pt>
                <c:pt idx="9">
                  <c:v>Senior Leadership</c:v>
                </c:pt>
                <c:pt idx="10">
                  <c:v>Division Leadership</c:v>
                </c:pt>
                <c:pt idx="11">
                  <c:v>Departmental Leadership</c:v>
                </c:pt>
                <c:pt idx="12">
                  <c:v>Departmental Engagement</c:v>
                </c:pt>
                <c:pt idx="13">
                  <c:v>Departmental Quality</c:v>
                </c:pt>
                <c:pt idx="14">
                  <c:v>Departmental Collegiality</c:v>
                </c:pt>
                <c:pt idx="15">
                  <c:v>Appreciation And Recognition</c:v>
                </c:pt>
              </c:strCache>
            </c:strRef>
          </c:cat>
          <c:val>
            <c:numRef>
              <c:f>NTID!$D$2:$D$17</c:f>
              <c:numCache>
                <c:formatCode>General</c:formatCode>
                <c:ptCount val="16"/>
                <c:pt idx="0">
                  <c:v>3.41</c:v>
                </c:pt>
                <c:pt idx="1">
                  <c:v>3.72</c:v>
                </c:pt>
                <c:pt idx="2">
                  <c:v>2.96</c:v>
                </c:pt>
                <c:pt idx="3">
                  <c:v>3.6</c:v>
                </c:pt>
                <c:pt idx="4">
                  <c:v>3.55</c:v>
                </c:pt>
                <c:pt idx="5">
                  <c:v>3.88</c:v>
                </c:pt>
                <c:pt idx="6">
                  <c:v>2.86</c:v>
                </c:pt>
                <c:pt idx="7">
                  <c:v>3.46</c:v>
                </c:pt>
                <c:pt idx="8">
                  <c:v>2.99</c:v>
                </c:pt>
                <c:pt idx="9">
                  <c:v>3.43</c:v>
                </c:pt>
                <c:pt idx="10">
                  <c:v>3.31</c:v>
                </c:pt>
                <c:pt idx="11">
                  <c:v>3.84</c:v>
                </c:pt>
                <c:pt idx="12">
                  <c:v>3.29</c:v>
                </c:pt>
                <c:pt idx="13">
                  <c:v>3.49</c:v>
                </c:pt>
                <c:pt idx="14">
                  <c:v>3.92</c:v>
                </c:pt>
                <c:pt idx="15">
                  <c:v>3.23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524736"/>
        <c:axId val="93526272"/>
      </c:barChart>
      <c:catAx>
        <c:axId val="93524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26272"/>
        <c:crosses val="autoZero"/>
        <c:auto val="1"/>
        <c:lblAlgn val="ctr"/>
        <c:lblOffset val="100"/>
        <c:noMultiLvlLbl val="0"/>
      </c:catAx>
      <c:valAx>
        <c:axId val="93526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24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1230" cy="458078"/>
          </a:xfrm>
          <a:prstGeom prst="rect">
            <a:avLst/>
          </a:prstGeom>
        </p:spPr>
        <p:txBody>
          <a:bodyPr vert="horz" lIns="90072" tIns="45036" rIns="90072" bIns="4503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281" y="1"/>
            <a:ext cx="3011229" cy="458078"/>
          </a:xfrm>
          <a:prstGeom prst="rect">
            <a:avLst/>
          </a:prstGeom>
        </p:spPr>
        <p:txBody>
          <a:bodyPr vert="horz" lIns="90072" tIns="45036" rIns="90072" bIns="45036" rtlCol="0"/>
          <a:lstStyle>
            <a:lvl1pPr algn="r">
              <a:defRPr sz="1200"/>
            </a:lvl1pPr>
          </a:lstStyle>
          <a:p>
            <a:fld id="{5386732B-2469-4D4F-A416-EDD533DCB351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08172"/>
            <a:ext cx="3011230" cy="458078"/>
          </a:xfrm>
          <a:prstGeom prst="rect">
            <a:avLst/>
          </a:prstGeom>
        </p:spPr>
        <p:txBody>
          <a:bodyPr vert="horz" lIns="90072" tIns="45036" rIns="90072" bIns="4503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281" y="8708172"/>
            <a:ext cx="3011229" cy="458078"/>
          </a:xfrm>
          <a:prstGeom prst="rect">
            <a:avLst/>
          </a:prstGeom>
        </p:spPr>
        <p:txBody>
          <a:bodyPr vert="horz" lIns="90072" tIns="45036" rIns="90072" bIns="45036" rtlCol="0" anchor="b"/>
          <a:lstStyle>
            <a:lvl1pPr algn="r">
              <a:defRPr sz="1200"/>
            </a:lvl1pPr>
          </a:lstStyle>
          <a:p>
            <a:fld id="{1B363EA0-CD6D-4432-8AD4-63ADA6E164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913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58391"/>
          </a:xfrm>
          <a:prstGeom prst="rect">
            <a:avLst/>
          </a:prstGeom>
        </p:spPr>
        <p:txBody>
          <a:bodyPr vert="horz" lIns="92098" tIns="46050" rIns="92098" bIns="4605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58391"/>
          </a:xfrm>
          <a:prstGeom prst="rect">
            <a:avLst/>
          </a:prstGeom>
        </p:spPr>
        <p:txBody>
          <a:bodyPr vert="horz" lIns="92098" tIns="46050" rIns="92098" bIns="46050" rtlCol="0"/>
          <a:lstStyle>
            <a:lvl1pPr algn="r">
              <a:defRPr sz="1200"/>
            </a:lvl1pPr>
          </a:lstStyle>
          <a:p>
            <a:fld id="{C27010A1-0EA7-4E86-A9EC-FDA167064734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87388"/>
            <a:ext cx="4586287" cy="3438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8" tIns="46050" rIns="92098" bIns="4605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54712"/>
            <a:ext cx="5560060" cy="4125516"/>
          </a:xfrm>
          <a:prstGeom prst="rect">
            <a:avLst/>
          </a:prstGeom>
        </p:spPr>
        <p:txBody>
          <a:bodyPr vert="horz" lIns="92098" tIns="46050" rIns="92098" bIns="4605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07831"/>
            <a:ext cx="3011699" cy="458391"/>
          </a:xfrm>
          <a:prstGeom prst="rect">
            <a:avLst/>
          </a:prstGeom>
        </p:spPr>
        <p:txBody>
          <a:bodyPr vert="horz" lIns="92098" tIns="46050" rIns="92098" bIns="4605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07831"/>
            <a:ext cx="3011699" cy="458391"/>
          </a:xfrm>
          <a:prstGeom prst="rect">
            <a:avLst/>
          </a:prstGeom>
        </p:spPr>
        <p:txBody>
          <a:bodyPr vert="horz" lIns="92098" tIns="46050" rIns="92098" bIns="46050" rtlCol="0" anchor="b"/>
          <a:lstStyle>
            <a:lvl1pPr algn="r">
              <a:defRPr sz="1200"/>
            </a:lvl1pPr>
          </a:lstStyle>
          <a:p>
            <a:fld id="{BCEAE7B8-526C-4F91-9DB5-A315168C2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6072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26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3793">
              <a:defRPr/>
            </a:pPr>
            <a:r>
              <a:rPr lang="en-US" dirty="0" smtClean="0"/>
              <a:t>While we do not have the spread data received from COACHE for the NTT</a:t>
            </a:r>
            <a:r>
              <a:rPr lang="en-US" baseline="0" dirty="0" smtClean="0"/>
              <a:t> faculty, these are areas that appear to be satisfactory and unsatisfactory to our faculty.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8016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3793">
              <a:defRPr/>
            </a:pPr>
            <a:endParaRPr lang="en-US" baseline="0" dirty="0" smtClean="0"/>
          </a:p>
          <a:p>
            <a:r>
              <a:rPr lang="en-US" dirty="0" smtClean="0"/>
              <a:t>Our non-tenure track faculty seem to have</a:t>
            </a:r>
            <a:r>
              <a:rPr lang="en-US" baseline="0" dirty="0" smtClean="0"/>
              <a:t> ranked these areas similarly to the external cohort and to RIT tenure/tenure track faculty.  This slide shows those areas that seem to have more satisfaction and areas where there may be room for improvement.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0837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0610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3793">
              <a:defRPr/>
            </a:pPr>
            <a:r>
              <a:rPr lang="en-US" dirty="0" smtClean="0"/>
              <a:t>While we do not have the spread data received from COACHE for the NTT</a:t>
            </a:r>
            <a:r>
              <a:rPr lang="en-US" baseline="0" dirty="0" smtClean="0"/>
              <a:t> faculty, these are areas that appear to be satisfactory and unsatisfactory to our faculty.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9591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3793">
              <a:defRPr/>
            </a:pPr>
            <a:endParaRPr lang="en-US" baseline="0" dirty="0" smtClean="0"/>
          </a:p>
          <a:p>
            <a:pPr defTabSz="903793">
              <a:defRPr/>
            </a:pPr>
            <a:r>
              <a:rPr lang="en-US" baseline="0" dirty="0" smtClean="0"/>
              <a:t>The benchmarks under the heading ‘encouraging’ are </a:t>
            </a:r>
            <a:r>
              <a:rPr lang="en-US" dirty="0" smtClean="0"/>
              <a:t>areas where our college had means greater than or equal to the</a:t>
            </a:r>
            <a:r>
              <a:rPr lang="en-US" baseline="0" dirty="0" smtClean="0"/>
              <a:t> mean for RIT NTT and the mean was &gt; 3.5 (the one exception is Senior Leadership in that there was a 0.01 </a:t>
            </a:r>
            <a:r>
              <a:rPr lang="en-US" baseline="0" smtClean="0"/>
              <a:t>differential between the NTID mean and the RIT mean)…Under need more information are areas where our college had lower scores than the RIT mean.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106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441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473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Purdue and Virginia Tech were part of the benchmark group for the T/TT cohort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302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910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429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According to Todd Benson our NTT response rate of 46% is on par with the response rates for NTT at other institutions.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956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graph depicts the mean results of RIT’s non-tenure track faculty as compare</a:t>
            </a:r>
            <a:r>
              <a:rPr lang="en-US" baseline="0" dirty="0" smtClean="0"/>
              <a:t>d with RIT’s tenure/tenure track faculty.  Research faculty were included in this cohort and responded to the </a:t>
            </a:r>
            <a:r>
              <a:rPr lang="en-US" baseline="0" smtClean="0"/>
              <a:t>Nature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420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3793">
              <a:defRPr/>
            </a:pPr>
            <a:r>
              <a:rPr lang="en-US" dirty="0" smtClean="0"/>
              <a:t>This graph depicts the mean results of RIT’s non-tenure track faculty as compare</a:t>
            </a:r>
            <a:r>
              <a:rPr lang="en-US" baseline="0" dirty="0" smtClean="0"/>
              <a:t>d with non-tenure track faculty from the non-tenure track cohort participating in COACHE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AE7B8-526C-4F91-9DB5-A315168C2C7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45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41487"/>
            <a:ext cx="8229600" cy="9366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678112"/>
            <a:ext cx="8534400" cy="22748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324600"/>
            <a:ext cx="2133600" cy="304800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Georgia" pitchFamily="18" charset="0"/>
              </a:defRPr>
            </a:lvl1pPr>
          </a:lstStyle>
          <a:p>
            <a:pPr>
              <a:defRPr/>
            </a:pPr>
            <a:fld id="{2DE12ACE-B5A8-4E63-B3F4-18322C7F2FE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71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A5CC6-B56E-6540-9B71-5763A6595237}" type="datetime1">
              <a:rPr lang="en-US" smtClean="0"/>
              <a:pPr>
                <a:defRPr/>
              </a:pPr>
              <a:t>10/1/2014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EAF40-E8DC-4AF8-9CFD-E72D381E63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4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598F6-8BE1-5148-8C25-94DD66002DBC}" type="datetime1">
              <a:rPr lang="en-US" smtClean="0"/>
              <a:pPr>
                <a:defRPr/>
              </a:pPr>
              <a:t>10/1/2014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ABFBE-655B-4961-B24E-FBB69120CF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47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4EF5B-11C0-3C49-8C9F-B9D13AE394D1}" type="datetime1">
              <a:rPr lang="en-US" smtClean="0"/>
              <a:pPr>
                <a:defRPr/>
              </a:pPr>
              <a:t>10/1/2014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27EF8-93B6-405F-A5EA-1E1798A9A3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53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D6B14-CC92-6A45-A154-83CC8EABBDCC}" type="datetime1">
              <a:rPr lang="en-US" smtClean="0"/>
              <a:pPr>
                <a:defRPr/>
              </a:pPr>
              <a:t>10/1/2014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3BEF7-3204-4929-B665-1690B35BFF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313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06F57-45F2-C84D-AAB5-9C580D3F221E}" type="datetime1">
              <a:rPr lang="en-US" smtClean="0"/>
              <a:pPr>
                <a:defRPr/>
              </a:pPr>
              <a:t>10/1/2014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3E048-274A-4836-8B25-21DACA2436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79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ECE4A-3EFB-4148-BDE9-1C2FBECBAF1E}" type="datetime1">
              <a:rPr lang="en-US" smtClean="0"/>
              <a:pPr>
                <a:defRPr/>
              </a:pPr>
              <a:t>10/1/2014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6BEE4-10D0-4D23-9FC1-9D96A2B2B6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287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E04D2-547D-4441-B72C-7A313B09C2AB}" type="datetime1">
              <a:rPr lang="en-US" smtClean="0"/>
              <a:pPr>
                <a:defRPr/>
              </a:pPr>
              <a:t>10/1/2014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DFF4B-721D-476A-964D-24764BA44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04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C2E23-2567-644C-8E7C-EAF49A5EA454}" type="datetime1">
              <a:rPr lang="en-US" smtClean="0"/>
              <a:pPr>
                <a:defRPr/>
              </a:pPr>
              <a:t>10/1/2014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4F333-E8C7-475D-96E7-CDAC6E662C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95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A06FE-8D66-BE42-9BF8-FED76F923FE0}" type="datetime1">
              <a:rPr lang="en-US" smtClean="0"/>
              <a:pPr>
                <a:defRPr/>
              </a:pPr>
              <a:t>10/1/2014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B2C87-3E6D-4FF5-B256-3790AB761F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443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C7746-6CD4-3E43-9B89-0483575A1A98}" type="datetime1">
              <a:rPr lang="en-US" smtClean="0"/>
              <a:pPr>
                <a:defRPr/>
              </a:pPr>
              <a:t>10/1/2014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F8876-31F9-453D-A314-0F0278A608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16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OT_FinalFul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01763"/>
            <a:ext cx="8229600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0" y="6172200"/>
            <a:ext cx="5334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1601009C-07C0-1445-8E41-66BB52CDDB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87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513026"/>
          </a:solidFill>
          <a:latin typeface="Georgia"/>
          <a:ea typeface="ＭＳ Ｐゴシック" pitchFamily="-65" charset="-128"/>
          <a:cs typeface="Georgi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513026"/>
          </a:solidFill>
          <a:latin typeface="Georgia" pitchFamily="-65" charset="0"/>
          <a:ea typeface="ＭＳ Ｐゴシック" pitchFamily="-65" charset="-128"/>
          <a:cs typeface="Georgia" pitchFamily="-65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513026"/>
          </a:solidFill>
          <a:latin typeface="Georgia" pitchFamily="-65" charset="0"/>
          <a:ea typeface="ＭＳ Ｐゴシック" pitchFamily="-65" charset="-128"/>
          <a:cs typeface="Georgia" pitchFamily="-65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513026"/>
          </a:solidFill>
          <a:latin typeface="Georgia" pitchFamily="-65" charset="0"/>
          <a:ea typeface="ＭＳ Ｐゴシック" pitchFamily="-65" charset="-128"/>
          <a:cs typeface="Georgia" pitchFamily="-65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513026"/>
          </a:solidFill>
          <a:latin typeface="Georgia" pitchFamily="-65" charset="0"/>
          <a:ea typeface="ＭＳ Ｐゴシック" pitchFamily="-65" charset="-128"/>
          <a:cs typeface="Georgia" pitchFamily="-65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>
          <a:solidFill>
            <a:srgbClr val="513026"/>
          </a:solidFill>
          <a:latin typeface="Georgia" pitchFamily="-65" charset="0"/>
          <a:ea typeface="ＭＳ Ｐゴシック" pitchFamily="-65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>
          <a:solidFill>
            <a:srgbClr val="513026"/>
          </a:solidFill>
          <a:latin typeface="Georgia" pitchFamily="-65" charset="0"/>
          <a:ea typeface="ＭＳ Ｐゴシック" pitchFamily="-65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>
          <a:solidFill>
            <a:srgbClr val="513026"/>
          </a:solidFill>
          <a:latin typeface="Georgia" pitchFamily="-65" charset="0"/>
          <a:ea typeface="ＭＳ Ｐゴシック" pitchFamily="-65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>
          <a:solidFill>
            <a:srgbClr val="513026"/>
          </a:solidFill>
          <a:latin typeface="Georgia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b="1"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b="1" i="1"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8686800" cy="2667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Advancing Faculty Success </a:t>
            </a:r>
            <a:r>
              <a:rPr lang="en-US" sz="3200" dirty="0" smtClean="0"/>
              <a:t>Understanding Perspectives on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Satisfaction, Climate </a:t>
            </a:r>
            <a:r>
              <a:rPr lang="en-US" sz="3200" dirty="0"/>
              <a:t>and Culture at </a:t>
            </a:r>
            <a:r>
              <a:rPr lang="en-US" sz="3200" dirty="0" smtClean="0"/>
              <a:t>RIT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04800" y="3505200"/>
            <a:ext cx="8534400" cy="2209800"/>
          </a:xfrm>
        </p:spPr>
        <p:txBody>
          <a:bodyPr/>
          <a:lstStyle/>
          <a:p>
            <a:r>
              <a:rPr lang="en-US" sz="2800" dirty="0" smtClean="0"/>
              <a:t>National Technical Institute for the Deaf</a:t>
            </a:r>
          </a:p>
          <a:p>
            <a:r>
              <a:rPr lang="en-US" sz="2800" dirty="0" smtClean="0"/>
              <a:t>COACHE Lecturer Data Presentation</a:t>
            </a:r>
          </a:p>
          <a:p>
            <a:r>
              <a:rPr lang="en-US" sz="2800" smtClean="0"/>
              <a:t>Wednesday</a:t>
            </a:r>
            <a:r>
              <a:rPr lang="en-US" sz="2800" dirty="0" smtClean="0"/>
              <a:t>, October 1, 2014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8708" y="6248400"/>
            <a:ext cx="457200" cy="381000"/>
          </a:xfr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fld id="{2DE12ACE-B5A8-4E63-B3F4-18322C7F2FE8}" type="slidenum">
              <a:rPr lang="en-US" sz="180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pPr algn="ctr">
                <a:defRPr/>
              </a:pPr>
              <a:t>1</a:t>
            </a:fld>
            <a:endParaRPr lang="en-US" sz="3600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2842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208" y="457200"/>
            <a:ext cx="8534400" cy="1600200"/>
          </a:xfrm>
        </p:spPr>
        <p:txBody>
          <a:bodyPr/>
          <a:lstStyle/>
          <a:p>
            <a:r>
              <a:rPr lang="en-US" sz="4000" dirty="0" smtClean="0"/>
              <a:t>Results at a Glance</a:t>
            </a:r>
            <a:br>
              <a:rPr lang="en-US" sz="4000" dirty="0" smtClean="0"/>
            </a:br>
            <a:r>
              <a:rPr lang="en-US" sz="4000" dirty="0" smtClean="0"/>
              <a:t>RIT </a:t>
            </a:r>
            <a:r>
              <a:rPr lang="en-US" sz="4000" dirty="0" err="1" smtClean="0"/>
              <a:t>NTT:External</a:t>
            </a:r>
            <a:r>
              <a:rPr lang="en-US" sz="4000" dirty="0" smtClean="0"/>
              <a:t> NTT</a:t>
            </a:r>
            <a:br>
              <a:rPr lang="en-US" sz="4000" dirty="0" smtClean="0"/>
            </a:br>
            <a:endParaRPr lang="en-US" sz="4000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126585"/>
              </p:ext>
            </p:extLst>
          </p:nvPr>
        </p:nvGraphicFramePr>
        <p:xfrm>
          <a:off x="152400" y="1524000"/>
          <a:ext cx="8792391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32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University “Top” Areas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265238"/>
            <a:ext cx="4040188" cy="639762"/>
          </a:xfrm>
        </p:spPr>
        <p:txBody>
          <a:bodyPr/>
          <a:lstStyle/>
          <a:p>
            <a:r>
              <a:rPr lang="en-US" dirty="0" smtClean="0"/>
              <a:t>Highest Scores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40188" cy="3951288"/>
          </a:xfrm>
        </p:spPr>
        <p:txBody>
          <a:bodyPr/>
          <a:lstStyle/>
          <a:p>
            <a:r>
              <a:rPr lang="en-US" dirty="0" smtClean="0"/>
              <a:t>Departmental Collegiality 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RIT NTT Mean: 3.92</a:t>
            </a:r>
          </a:p>
          <a:p>
            <a:r>
              <a:rPr lang="en-US" dirty="0"/>
              <a:t>Health and Retirement Benefits</a:t>
            </a:r>
          </a:p>
          <a:p>
            <a:pPr lvl="1"/>
            <a:r>
              <a:rPr lang="en-US" dirty="0"/>
              <a:t>RIT NTT Mean: </a:t>
            </a:r>
            <a:r>
              <a:rPr lang="en-US" dirty="0" smtClean="0"/>
              <a:t>3.88</a:t>
            </a:r>
          </a:p>
          <a:p>
            <a:r>
              <a:rPr lang="en-US" dirty="0" smtClean="0"/>
              <a:t>Leadership: Departmental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RIT NTT Mean: </a:t>
            </a:r>
            <a:r>
              <a:rPr lang="en-US" dirty="0" smtClean="0"/>
              <a:t>3.84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265238"/>
            <a:ext cx="4041775" cy="639762"/>
          </a:xfrm>
        </p:spPr>
        <p:txBody>
          <a:bodyPr/>
          <a:lstStyle/>
          <a:p>
            <a:r>
              <a:rPr lang="en-US" dirty="0" smtClean="0"/>
              <a:t>Lowest Scores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270375" cy="3951288"/>
          </a:xfrm>
        </p:spPr>
        <p:txBody>
          <a:bodyPr/>
          <a:lstStyle/>
          <a:p>
            <a:r>
              <a:rPr lang="en-US" dirty="0" smtClean="0"/>
              <a:t>Interdisciplinary Work</a:t>
            </a:r>
            <a:endParaRPr lang="en-US" dirty="0"/>
          </a:p>
          <a:p>
            <a:pPr lvl="1">
              <a:spcAft>
                <a:spcPts val="600"/>
              </a:spcAft>
            </a:pPr>
            <a:r>
              <a:rPr lang="en-US" dirty="0"/>
              <a:t>RIT NTT Mean: </a:t>
            </a:r>
            <a:r>
              <a:rPr lang="en-US" dirty="0" smtClean="0"/>
              <a:t>2.86</a:t>
            </a:r>
          </a:p>
          <a:p>
            <a:r>
              <a:rPr lang="en-US" dirty="0"/>
              <a:t>Nature of Work: Research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RIT NTT Mean: 2.96</a:t>
            </a:r>
          </a:p>
          <a:p>
            <a:r>
              <a:rPr lang="en-US" dirty="0" smtClean="0"/>
              <a:t>Mentoring</a:t>
            </a:r>
            <a:endParaRPr lang="en-US" dirty="0"/>
          </a:p>
          <a:p>
            <a:pPr lvl="1"/>
            <a:r>
              <a:rPr lang="en-US" dirty="0"/>
              <a:t>RIT NTT Mean: 2.99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27EF8-93B6-405F-A5EA-1E1798A9A3F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0" y="6248400"/>
            <a:ext cx="381000" cy="37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b="1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600" dirty="0">
              <a:solidFill>
                <a:srgbClr val="9848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17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19200"/>
          </a:xfrm>
        </p:spPr>
        <p:txBody>
          <a:bodyPr/>
          <a:lstStyle/>
          <a:p>
            <a:r>
              <a:rPr lang="en-US" dirty="0" smtClean="0"/>
              <a:t>Other areas to consider</a:t>
            </a:r>
            <a:br>
              <a:rPr lang="en-US" dirty="0" smtClean="0"/>
            </a:b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University</a:t>
            </a:r>
            <a:endParaRPr 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Encouraging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Nature of Work: Teaching</a:t>
            </a:r>
          </a:p>
          <a:p>
            <a:r>
              <a:rPr lang="en-US" dirty="0" smtClean="0"/>
              <a:t>Facilities and Work Resources</a:t>
            </a:r>
          </a:p>
          <a:p>
            <a:r>
              <a:rPr lang="en-US" dirty="0" smtClean="0"/>
              <a:t>Personal and Family Policies</a:t>
            </a:r>
          </a:p>
          <a:p>
            <a:r>
              <a:rPr lang="en-US" dirty="0" smtClean="0"/>
              <a:t>Departmental Quality</a:t>
            </a:r>
          </a:p>
          <a:p>
            <a:r>
              <a:rPr lang="en-US" dirty="0"/>
              <a:t>Collaboration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Need more information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194175" cy="3951288"/>
          </a:xfrm>
        </p:spPr>
        <p:txBody>
          <a:bodyPr/>
          <a:lstStyle/>
          <a:p>
            <a:r>
              <a:rPr lang="en-US" dirty="0"/>
              <a:t>Appreciation and </a:t>
            </a:r>
            <a:r>
              <a:rPr lang="en-US" dirty="0" smtClean="0"/>
              <a:t>Recognition</a:t>
            </a:r>
          </a:p>
          <a:p>
            <a:r>
              <a:rPr lang="en-US" dirty="0" smtClean="0"/>
              <a:t>Departmental Engagement</a:t>
            </a:r>
          </a:p>
          <a:p>
            <a:r>
              <a:rPr lang="en-US" dirty="0"/>
              <a:t>Leadership: </a:t>
            </a:r>
            <a:r>
              <a:rPr lang="en-US" dirty="0" smtClean="0"/>
              <a:t>Divisional</a:t>
            </a:r>
            <a:endParaRPr lang="en-US" dirty="0"/>
          </a:p>
          <a:p>
            <a:r>
              <a:rPr lang="en-US" dirty="0" smtClean="0"/>
              <a:t>Nature of Work: Service</a:t>
            </a:r>
          </a:p>
          <a:p>
            <a:r>
              <a:rPr lang="en-US" dirty="0" smtClean="0"/>
              <a:t>Leadership: Senior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96BEE4-10D0-4D23-9FC1-9D96A2B2B65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65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19200"/>
          </a:xfrm>
        </p:spPr>
        <p:txBody>
          <a:bodyPr/>
          <a:lstStyle/>
          <a:p>
            <a:r>
              <a:rPr lang="en-US" dirty="0" smtClean="0"/>
              <a:t>Response Rates</a:t>
            </a:r>
            <a:br>
              <a:rPr lang="en-US" dirty="0" smtClean="0"/>
            </a:br>
            <a:r>
              <a:rPr lang="en-US" sz="3200" dirty="0">
                <a:solidFill>
                  <a:srgbClr val="FF9933"/>
                </a:solidFill>
              </a:rPr>
              <a:t> </a:t>
            </a:r>
            <a:r>
              <a:rPr lang="en-US" sz="3200" dirty="0" smtClean="0">
                <a:solidFill>
                  <a:srgbClr val="FF9933"/>
                </a:solidFill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NTID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27EF8-93B6-405F-A5EA-1E1798A9A3F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4294967295"/>
          </p:nvPr>
        </p:nvSpPr>
        <p:spPr>
          <a:xfrm>
            <a:off x="533400" y="1828800"/>
            <a:ext cx="8153400" cy="395128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Population:  			50</a:t>
            </a:r>
          </a:p>
          <a:p>
            <a:pPr marL="0" indent="0">
              <a:buNone/>
            </a:pPr>
            <a:r>
              <a:rPr lang="en-US" dirty="0" smtClean="0"/>
              <a:t>Respondents:  		23</a:t>
            </a:r>
          </a:p>
          <a:p>
            <a:pPr marL="0" indent="0">
              <a:buNone/>
            </a:pPr>
            <a:r>
              <a:rPr lang="en-US" dirty="0" smtClean="0"/>
              <a:t>Response Rate:	</a:t>
            </a:r>
            <a:r>
              <a:rPr lang="en-US" smtClean="0"/>
              <a:t>	46%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dirty="0" smtClean="0"/>
              <a:t>*Response rates for sub-populations unavailable at the college level</a:t>
            </a:r>
          </a:p>
        </p:txBody>
      </p:sp>
    </p:spTree>
    <p:extLst>
      <p:ext uri="{BB962C8B-B14F-4D97-AF65-F5344CB8AC3E}">
        <p14:creationId xmlns:p14="http://schemas.microsoft.com/office/powerpoint/2010/main" val="324102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27EF8-93B6-405F-A5EA-1E1798A9A3F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z="4000" dirty="0" smtClean="0"/>
              <a:t>Results at a Glance</a:t>
            </a:r>
            <a:br>
              <a:rPr lang="en-US" sz="4000" dirty="0" smtClean="0"/>
            </a:br>
            <a:r>
              <a:rPr lang="en-US" sz="4000" dirty="0" smtClean="0"/>
              <a:t>NTID NTT:NTID T/TT</a:t>
            </a:r>
            <a:endParaRPr lang="en-US" sz="40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2591"/>
              </p:ext>
            </p:extLst>
          </p:nvPr>
        </p:nvGraphicFramePr>
        <p:xfrm>
          <a:off x="152400" y="1620549"/>
          <a:ext cx="8686800" cy="4627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3620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27EF8-93B6-405F-A5EA-1E1798A9A3F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z="4000" dirty="0" smtClean="0"/>
              <a:t>Results at a Glance</a:t>
            </a:r>
            <a:br>
              <a:rPr lang="en-US" sz="4000" dirty="0" smtClean="0"/>
            </a:br>
            <a:r>
              <a:rPr lang="en-US" sz="4000" dirty="0" smtClean="0"/>
              <a:t>NTID NTT:RIT NTT</a:t>
            </a:r>
            <a:endParaRPr lang="en-US" sz="4000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4928177"/>
              </p:ext>
            </p:extLst>
          </p:nvPr>
        </p:nvGraphicFramePr>
        <p:xfrm>
          <a:off x="152400" y="1752600"/>
          <a:ext cx="8534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8555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NTID NTT “Top” Areas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265238"/>
            <a:ext cx="4040188" cy="639762"/>
          </a:xfrm>
        </p:spPr>
        <p:txBody>
          <a:bodyPr/>
          <a:lstStyle/>
          <a:p>
            <a:r>
              <a:rPr lang="en-US" dirty="0" smtClean="0"/>
              <a:t>Highest Scores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40188" cy="3951288"/>
          </a:xfrm>
        </p:spPr>
        <p:txBody>
          <a:bodyPr/>
          <a:lstStyle/>
          <a:p>
            <a:r>
              <a:rPr lang="en-US" dirty="0" smtClean="0"/>
              <a:t>Health &amp; Retirement Benefits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 </a:t>
            </a:r>
            <a:r>
              <a:rPr lang="en-US" dirty="0"/>
              <a:t>NTID </a:t>
            </a:r>
            <a:r>
              <a:rPr lang="en-US" dirty="0" smtClean="0"/>
              <a:t>NTT </a:t>
            </a:r>
            <a:r>
              <a:rPr lang="en-US" dirty="0"/>
              <a:t>Mean: </a:t>
            </a:r>
            <a:r>
              <a:rPr lang="en-US" dirty="0" smtClean="0"/>
              <a:t>3.82</a:t>
            </a:r>
            <a:endParaRPr lang="en-US" dirty="0"/>
          </a:p>
          <a:p>
            <a:r>
              <a:rPr lang="en-US" dirty="0" smtClean="0"/>
              <a:t>Nature of Work - Teaching</a:t>
            </a:r>
          </a:p>
          <a:p>
            <a:pPr lvl="1"/>
            <a:r>
              <a:rPr lang="en-US" dirty="0"/>
              <a:t>NTID </a:t>
            </a:r>
            <a:r>
              <a:rPr lang="en-US" dirty="0" smtClean="0"/>
              <a:t>NTT Mean:  3.82</a:t>
            </a:r>
          </a:p>
          <a:p>
            <a:r>
              <a:rPr lang="en-US" dirty="0" smtClean="0"/>
              <a:t>Departmental Collegiality</a:t>
            </a:r>
            <a:endParaRPr lang="en-US" dirty="0"/>
          </a:p>
          <a:p>
            <a:pPr lvl="1"/>
            <a:r>
              <a:rPr lang="en-US" dirty="0"/>
              <a:t>NTID NTT Mean:  </a:t>
            </a:r>
            <a:r>
              <a:rPr lang="en-US" dirty="0" smtClean="0"/>
              <a:t>3.81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spcAft>
                <a:spcPts val="600"/>
              </a:spcAft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265238"/>
            <a:ext cx="4041775" cy="639762"/>
          </a:xfrm>
        </p:spPr>
        <p:txBody>
          <a:bodyPr/>
          <a:lstStyle/>
          <a:p>
            <a:r>
              <a:rPr lang="en-US" dirty="0" smtClean="0"/>
              <a:t>Lowest Scores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270375" cy="3951288"/>
          </a:xfrm>
        </p:spPr>
        <p:txBody>
          <a:bodyPr/>
          <a:lstStyle/>
          <a:p>
            <a:r>
              <a:rPr lang="en-US" dirty="0"/>
              <a:t>Interdisciplinary Work</a:t>
            </a:r>
          </a:p>
          <a:p>
            <a:pPr lvl="1"/>
            <a:r>
              <a:rPr lang="en-US" dirty="0" smtClean="0"/>
              <a:t>NTID </a:t>
            </a:r>
            <a:r>
              <a:rPr lang="en-US" dirty="0"/>
              <a:t>NTT Mean: </a:t>
            </a:r>
            <a:r>
              <a:rPr lang="en-US" dirty="0" smtClean="0"/>
              <a:t>2.63</a:t>
            </a:r>
          </a:p>
          <a:p>
            <a:r>
              <a:rPr lang="en-US" dirty="0" smtClean="0"/>
              <a:t>Departmental Engagement</a:t>
            </a:r>
            <a:endParaRPr lang="en-US" dirty="0"/>
          </a:p>
          <a:p>
            <a:pPr lvl="1"/>
            <a:r>
              <a:rPr lang="en-US" dirty="0"/>
              <a:t>NTID</a:t>
            </a:r>
            <a:r>
              <a:rPr lang="en-US" dirty="0" smtClean="0"/>
              <a:t> </a:t>
            </a:r>
            <a:r>
              <a:rPr lang="en-US" dirty="0"/>
              <a:t>NTT Mean: </a:t>
            </a:r>
            <a:r>
              <a:rPr lang="en-US" dirty="0" smtClean="0"/>
              <a:t>2.89</a:t>
            </a:r>
            <a:endParaRPr lang="en-US" dirty="0"/>
          </a:p>
          <a:p>
            <a:r>
              <a:rPr lang="en-US" dirty="0"/>
              <a:t>Nature of Work - Research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NTID </a:t>
            </a:r>
            <a:r>
              <a:rPr lang="en-US" dirty="0"/>
              <a:t>NTT Mean: </a:t>
            </a:r>
            <a:r>
              <a:rPr lang="en-US" dirty="0" smtClean="0"/>
              <a:t>3.05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27EF8-93B6-405F-A5EA-1E1798A9A3F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0" y="6248400"/>
            <a:ext cx="381000" cy="37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b="1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600" dirty="0">
              <a:solidFill>
                <a:srgbClr val="9848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32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95400"/>
          </a:xfrm>
        </p:spPr>
        <p:txBody>
          <a:bodyPr/>
          <a:lstStyle/>
          <a:p>
            <a:r>
              <a:rPr lang="en-US" dirty="0" smtClean="0"/>
              <a:t>Other areas to consider</a:t>
            </a:r>
            <a:br>
              <a:rPr lang="en-US" dirty="0" smtClean="0"/>
            </a:b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NTID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200" dirty="0" smtClean="0"/>
              <a:t>Facilities &amp; Work Resources</a:t>
            </a:r>
          </a:p>
          <a:p>
            <a:r>
              <a:rPr lang="en-US" sz="2200" dirty="0" smtClean="0"/>
              <a:t>Senior Leadership</a:t>
            </a:r>
          </a:p>
          <a:p>
            <a:r>
              <a:rPr lang="en-US" sz="2200" dirty="0" smtClean="0"/>
              <a:t>Nature of Work – Service</a:t>
            </a:r>
          </a:p>
          <a:p>
            <a:r>
              <a:rPr lang="en-US" sz="2200" dirty="0" smtClean="0"/>
              <a:t>Appreciation &amp; Recognition</a:t>
            </a:r>
          </a:p>
          <a:p>
            <a:r>
              <a:rPr lang="en-US" sz="2200" dirty="0" smtClean="0"/>
              <a:t>Mentoring</a:t>
            </a:r>
            <a:endParaRPr lang="en-US" sz="22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194175" cy="3951288"/>
          </a:xfrm>
        </p:spPr>
        <p:txBody>
          <a:bodyPr/>
          <a:lstStyle/>
          <a:p>
            <a:r>
              <a:rPr lang="en-US" sz="2200" dirty="0" smtClean="0"/>
              <a:t>Division Leadership</a:t>
            </a:r>
          </a:p>
          <a:p>
            <a:r>
              <a:rPr lang="en-US" sz="2200" dirty="0" smtClean="0"/>
              <a:t>Departmental Quality</a:t>
            </a:r>
          </a:p>
          <a:p>
            <a:r>
              <a:rPr lang="en-US" sz="2200" dirty="0" smtClean="0"/>
              <a:t>Collaboration</a:t>
            </a:r>
          </a:p>
          <a:p>
            <a:r>
              <a:rPr lang="en-US" sz="2200" dirty="0" smtClean="0"/>
              <a:t>Personal &amp; Family Benefits</a:t>
            </a:r>
          </a:p>
          <a:p>
            <a:r>
              <a:rPr lang="en-US" sz="2200" dirty="0" smtClean="0"/>
              <a:t>Departmental Leadership</a:t>
            </a:r>
          </a:p>
          <a:p>
            <a:endParaRPr lang="en-US" sz="2200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96BEE4-10D0-4D23-9FC1-9D96A2B2B652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r>
              <a:rPr lang="en-US" dirty="0" smtClean="0"/>
              <a:t>Encouraging</a:t>
            </a:r>
            <a:endParaRPr lang="en-US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r>
              <a:rPr lang="en-US" dirty="0" smtClean="0"/>
              <a:t>Need more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10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381000"/>
            <a:ext cx="4876800" cy="838200"/>
          </a:xfr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/>
              <a:t>FOLLOW UP EFFORTS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752600"/>
            <a:ext cx="8305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 smtClean="0"/>
              <a:t>Restoration of Travel Support</a:t>
            </a:r>
          </a:p>
          <a:p>
            <a:pPr marL="365760"/>
            <a:r>
              <a:rPr lang="en-US" sz="2800" dirty="0" smtClean="0"/>
              <a:t>(NTID remains the only college to provide designated funds for Lecturer travel)</a:t>
            </a:r>
          </a:p>
          <a:p>
            <a:pPr marL="365760"/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smtClean="0"/>
              <a:t>Round Two of Innovation Funding – October 15 Deadline</a:t>
            </a:r>
          </a:p>
          <a:p>
            <a:pPr marL="457200"/>
            <a:r>
              <a:rPr lang="en-US" sz="2800" dirty="0" smtClean="0"/>
              <a:t>Open to Lecturers</a:t>
            </a:r>
          </a:p>
          <a:p>
            <a:pPr marL="457200"/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smtClean="0"/>
              <a:t>Establishment of Working Families Committee under Marianne Gustafson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552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381000"/>
            <a:ext cx="4876800" cy="838200"/>
          </a:xfr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/>
              <a:t>FOLLOW UP EFFORTS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905000"/>
            <a:ext cx="8229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 smtClean="0"/>
              <a:t>Followed RIT Timelines for Market Adjustment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 smtClean="0"/>
              <a:t>Discussions with Provost and HR about Lecturer involvement in research and terminal degree support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 smtClean="0"/>
              <a:t>Establishment of advisory committee to review NTID Salary Process and appropriateness of modification with respect to use of comparison groups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9745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Acknowledging COACHE Communications Task Force Members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61831"/>
            <a:ext cx="8229600" cy="4357969"/>
          </a:xfrm>
        </p:spPr>
        <p:txBody>
          <a:bodyPr/>
          <a:lstStyle/>
          <a:p>
            <a:r>
              <a:rPr lang="en-US" sz="2400" dirty="0"/>
              <a:t>Lynn Wild </a:t>
            </a:r>
            <a:r>
              <a:rPr lang="en-US" sz="2400" dirty="0" smtClean="0"/>
              <a:t>(Co-Chair</a:t>
            </a:r>
            <a:r>
              <a:rPr lang="en-US" sz="2400" dirty="0"/>
              <a:t>; The Wallace Center)</a:t>
            </a:r>
          </a:p>
          <a:p>
            <a:r>
              <a:rPr lang="en-US" sz="2400" dirty="0"/>
              <a:t>Laurie Clayton </a:t>
            </a:r>
            <a:r>
              <a:rPr lang="en-US" sz="2400" dirty="0" smtClean="0"/>
              <a:t>(Co-Chair; </a:t>
            </a:r>
            <a:r>
              <a:rPr lang="en-US" sz="2400" dirty="0" err="1" smtClean="0"/>
              <a:t>AdvanceRIT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M. Renee Baker (Faculty Recruitment &amp; Retention)</a:t>
            </a:r>
            <a:endParaRPr lang="en-US" sz="2400" dirty="0"/>
          </a:p>
          <a:p>
            <a:r>
              <a:rPr lang="en-US" sz="2400" dirty="0" smtClean="0"/>
              <a:t>Bob Barbato </a:t>
            </a:r>
            <a:r>
              <a:rPr lang="en-US" sz="2400" dirty="0"/>
              <a:t>(SCB)</a:t>
            </a:r>
          </a:p>
          <a:p>
            <a:r>
              <a:rPr lang="en-US" sz="2400" dirty="0" smtClean="0"/>
              <a:t>Paul </a:t>
            </a:r>
            <a:r>
              <a:rPr lang="en-US" sz="2400" dirty="0"/>
              <a:t>Craig (</a:t>
            </a:r>
            <a:r>
              <a:rPr lang="en-US" sz="2400" dirty="0" smtClean="0"/>
              <a:t>COS)</a:t>
            </a:r>
            <a:endParaRPr lang="en-US" sz="2400" dirty="0"/>
          </a:p>
          <a:p>
            <a:r>
              <a:rPr lang="en-US" sz="2400" dirty="0"/>
              <a:t>Ellen Rosen (University News)</a:t>
            </a:r>
          </a:p>
          <a:p>
            <a:r>
              <a:rPr lang="en-US" sz="2400" dirty="0" smtClean="0"/>
              <a:t>Pat </a:t>
            </a:r>
            <a:r>
              <a:rPr lang="en-US" sz="2400" dirty="0"/>
              <a:t>Scanlon (</a:t>
            </a:r>
            <a:r>
              <a:rPr lang="en-US" sz="2400" dirty="0" smtClean="0"/>
              <a:t>COLA)</a:t>
            </a:r>
            <a:endParaRPr lang="en-US" sz="2400" dirty="0"/>
          </a:p>
          <a:p>
            <a:r>
              <a:rPr lang="en-US" sz="2400" dirty="0" smtClean="0"/>
              <a:t>Maureen </a:t>
            </a:r>
            <a:r>
              <a:rPr lang="en-US" sz="2400" dirty="0"/>
              <a:t>Valentine </a:t>
            </a:r>
            <a:r>
              <a:rPr lang="en-US" sz="2400" dirty="0" smtClean="0"/>
              <a:t>(Co-Chair; CAST</a:t>
            </a:r>
            <a:r>
              <a:rPr lang="en-US" sz="2400" dirty="0"/>
              <a:t>, </a:t>
            </a:r>
            <a:r>
              <a:rPr lang="en-US" sz="2400" dirty="0" err="1" smtClean="0"/>
              <a:t>AdvanceRIT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Teresa Wolcott (CAST)</a:t>
            </a:r>
          </a:p>
          <a:p>
            <a:r>
              <a:rPr lang="en-US" sz="2400" dirty="0" smtClean="0"/>
              <a:t>Julia Lisuzzo (The Wallace Center)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0" y="6248400"/>
            <a:ext cx="381000" cy="37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b="1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D1527EF8-93B6-405F-A5EA-1E1798A9A3F0}" type="slidenum">
              <a:rPr lang="en-US" sz="1600" smtClean="0">
                <a:solidFill>
                  <a:srgbClr val="984807"/>
                </a:solidFill>
              </a:rPr>
              <a:pPr>
                <a:defRPr/>
              </a:pPr>
              <a:t>2</a:t>
            </a:fld>
            <a:endParaRPr lang="en-US" sz="1600" dirty="0">
              <a:solidFill>
                <a:srgbClr val="9848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06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81000"/>
            <a:ext cx="8458200" cy="762000"/>
          </a:xfrm>
        </p:spPr>
        <p:txBody>
          <a:bodyPr/>
          <a:lstStyle/>
          <a:p>
            <a:r>
              <a:rPr lang="en-US" dirty="0" smtClean="0"/>
              <a:t>2012 COACHE Survey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143000"/>
            <a:ext cx="8915400" cy="5181600"/>
          </a:xfrm>
        </p:spPr>
        <p:txBody>
          <a:bodyPr/>
          <a:lstStyle/>
          <a:p>
            <a:r>
              <a:rPr lang="en-US" sz="2600" dirty="0" smtClean="0"/>
              <a:t>Collaborative on Academic Careers in Higher Education</a:t>
            </a:r>
          </a:p>
          <a:p>
            <a:pPr lvl="1"/>
            <a:r>
              <a:rPr lang="en-US" dirty="0" smtClean="0"/>
              <a:t>Initiated by RIT fall 2012 </a:t>
            </a:r>
          </a:p>
          <a:p>
            <a:pPr lvl="1"/>
            <a:r>
              <a:rPr lang="en-US" dirty="0" smtClean="0"/>
              <a:t>Open to all - non-administrative full-time faculty</a:t>
            </a:r>
          </a:p>
          <a:p>
            <a:pPr lvl="1"/>
            <a:r>
              <a:rPr lang="en-US" dirty="0" smtClean="0"/>
              <a:t>About 70 schools participated </a:t>
            </a:r>
          </a:p>
          <a:p>
            <a:pPr lvl="1"/>
            <a:endParaRPr lang="en-US" dirty="0" smtClean="0"/>
          </a:p>
          <a:p>
            <a:r>
              <a:rPr lang="en-US" sz="2600" dirty="0" smtClean="0"/>
              <a:t>RIT was part of the inaugural launch of the Non-Tenure Track survey in 2012</a:t>
            </a:r>
          </a:p>
          <a:p>
            <a:pPr lvl="1"/>
            <a:r>
              <a:rPr lang="en-US" dirty="0"/>
              <a:t>Response rate was on par with the other 11 participating institutions</a:t>
            </a:r>
          </a:p>
          <a:p>
            <a:endParaRPr lang="en-US" sz="10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381000" cy="379613"/>
          </a:xfrm>
        </p:spPr>
        <p:txBody>
          <a:bodyPr/>
          <a:lstStyle/>
          <a:p>
            <a:pPr>
              <a:defRPr/>
            </a:pPr>
            <a:fld id="{D1527EF8-93B6-405F-A5EA-1E1798A9A3F0}" type="slidenum">
              <a:rPr lang="en-US" sz="1600" smtClean="0">
                <a:solidFill>
                  <a:srgbClr val="984807"/>
                </a:solidFill>
              </a:rPr>
              <a:pPr>
                <a:defRPr/>
              </a:pPr>
              <a:t>3</a:t>
            </a:fld>
            <a:endParaRPr lang="en-US" sz="1600" dirty="0">
              <a:solidFill>
                <a:srgbClr val="9848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10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944563"/>
          </a:xfrm>
        </p:spPr>
        <p:txBody>
          <a:bodyPr/>
          <a:lstStyle/>
          <a:p>
            <a:r>
              <a:rPr lang="en-US" dirty="0" smtClean="0"/>
              <a:t>Who participated in COACHE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50" y="1493838"/>
            <a:ext cx="8324850" cy="47704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Eligibility to participate in the COACHE survey was determined </a:t>
            </a:r>
            <a:r>
              <a:rPr lang="en-US" dirty="0"/>
              <a:t>according to the </a:t>
            </a:r>
            <a:r>
              <a:rPr lang="en-US" dirty="0" smtClean="0"/>
              <a:t>following: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 smtClean="0"/>
              <a:t>Full-time faculty only</a:t>
            </a:r>
          </a:p>
          <a:p>
            <a:endParaRPr lang="en-US" sz="800" dirty="0"/>
          </a:p>
          <a:p>
            <a:r>
              <a:rPr lang="en-US" dirty="0" smtClean="0"/>
              <a:t>Not </a:t>
            </a:r>
            <a:r>
              <a:rPr lang="en-US" dirty="0"/>
              <a:t>hired in the same year as </a:t>
            </a:r>
            <a:r>
              <a:rPr lang="en-US" dirty="0" smtClean="0"/>
              <a:t>survey administration</a:t>
            </a:r>
          </a:p>
          <a:p>
            <a:endParaRPr lang="en-US" sz="800" dirty="0"/>
          </a:p>
          <a:p>
            <a:r>
              <a:rPr lang="en-US" dirty="0" smtClean="0"/>
              <a:t>Not </a:t>
            </a:r>
            <a:r>
              <a:rPr lang="en-US" dirty="0"/>
              <a:t>in terminal </a:t>
            </a:r>
            <a:r>
              <a:rPr lang="en-US" dirty="0" smtClean="0"/>
              <a:t>year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27EF8-93B6-405F-A5EA-1E1798A9A3F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56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686800" cy="944563"/>
          </a:xfrm>
        </p:spPr>
        <p:txBody>
          <a:bodyPr/>
          <a:lstStyle/>
          <a:p>
            <a:r>
              <a:rPr lang="en-US" sz="3800" dirty="0" smtClean="0"/>
              <a:t>Participating Institutions – NTT Survey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sz="2000" dirty="0" smtClean="0"/>
              <a:t>Indiana University – Bloomington</a:t>
            </a:r>
          </a:p>
          <a:p>
            <a:r>
              <a:rPr lang="en-US" sz="2000" dirty="0" smtClean="0"/>
              <a:t>Johns Hopkins University</a:t>
            </a:r>
          </a:p>
          <a:p>
            <a:r>
              <a:rPr lang="en-US" sz="2000" dirty="0" smtClean="0"/>
              <a:t>Kansas State University</a:t>
            </a:r>
          </a:p>
          <a:p>
            <a:r>
              <a:rPr lang="en-US" sz="2000" dirty="0" smtClean="0"/>
              <a:t>New School University</a:t>
            </a:r>
          </a:p>
          <a:p>
            <a:r>
              <a:rPr lang="en-US" sz="2000" dirty="0" smtClean="0"/>
              <a:t>North Carolina State University</a:t>
            </a:r>
          </a:p>
          <a:p>
            <a:r>
              <a:rPr lang="en-US" sz="2000" dirty="0" smtClean="0"/>
              <a:t>Otterbein University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Purdue University</a:t>
            </a:r>
          </a:p>
          <a:p>
            <a:r>
              <a:rPr lang="en-US" sz="2000" dirty="0" smtClean="0"/>
              <a:t>Radford University</a:t>
            </a:r>
          </a:p>
          <a:p>
            <a:r>
              <a:rPr lang="en-US" sz="2000" dirty="0" smtClean="0"/>
              <a:t>Rochester Institute of Technology</a:t>
            </a:r>
          </a:p>
          <a:p>
            <a:r>
              <a:rPr lang="en-US" sz="2000" dirty="0" smtClean="0"/>
              <a:t>University of Missouri – Columbia</a:t>
            </a:r>
          </a:p>
          <a:p>
            <a:r>
              <a:rPr lang="en-US" sz="2000" dirty="0" smtClean="0"/>
              <a:t>University of Washington – Tacoma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Virginia Polytechnic Institute and State University</a:t>
            </a:r>
          </a:p>
          <a:p>
            <a:pPr marL="0" indent="0">
              <a:buNone/>
            </a:pPr>
            <a:r>
              <a:rPr lang="en-US" sz="1400" dirty="0" smtClean="0"/>
              <a:t>*Limited </a:t>
            </a:r>
            <a:r>
              <a:rPr lang="en-US" sz="1400" dirty="0"/>
              <a:t>number of participant institutions in the NTT module, as this is a new area for COACHE</a:t>
            </a:r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27EF8-93B6-405F-A5EA-1E1798A9A3F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12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 dirty="0" smtClean="0"/>
              <a:t>RIT NTT Mean </a:t>
            </a:r>
            <a:r>
              <a:rPr lang="en-US" sz="2600" dirty="0" smtClean="0"/>
              <a:t>= the mean from non-tenure track faculty at RIT (which includes research faculty)</a:t>
            </a:r>
            <a:endParaRPr lang="en-US" sz="2600" dirty="0"/>
          </a:p>
          <a:p>
            <a:pPr>
              <a:spcBef>
                <a:spcPts val="1200"/>
              </a:spcBef>
            </a:pPr>
            <a:r>
              <a:rPr lang="en-US" sz="2600" b="1" dirty="0" smtClean="0"/>
              <a:t>RIT T/TT Mean </a:t>
            </a:r>
            <a:r>
              <a:rPr lang="en-US" sz="2600" dirty="0" smtClean="0"/>
              <a:t>= the mean for all tenured and tenure track faculty at RIT</a:t>
            </a:r>
            <a:endParaRPr lang="en-US" sz="2600" dirty="0"/>
          </a:p>
          <a:p>
            <a:pPr>
              <a:spcBef>
                <a:spcPts val="1200"/>
              </a:spcBef>
            </a:pPr>
            <a:r>
              <a:rPr lang="en-US" sz="2600" b="1" dirty="0" smtClean="0"/>
              <a:t>External Mean </a:t>
            </a:r>
            <a:r>
              <a:rPr lang="en-US" sz="2600" dirty="0" smtClean="0"/>
              <a:t>= the aggregated mean for the 11 other schools that participated in the NTT Module</a:t>
            </a:r>
          </a:p>
          <a:p>
            <a:pPr>
              <a:spcBef>
                <a:spcPts val="1200"/>
              </a:spcBef>
            </a:pPr>
            <a:r>
              <a:rPr lang="en-US" sz="2600" b="1" dirty="0"/>
              <a:t>Faculty of color or “</a:t>
            </a:r>
            <a:r>
              <a:rPr lang="en-US" sz="2600" b="1" dirty="0" err="1"/>
              <a:t>foc</a:t>
            </a:r>
            <a:r>
              <a:rPr lang="en-US" sz="2600" b="1" dirty="0" smtClean="0"/>
              <a:t>” </a:t>
            </a:r>
            <a:r>
              <a:rPr lang="en-US" sz="2600" dirty="0" smtClean="0"/>
              <a:t>= Any </a:t>
            </a:r>
            <a:r>
              <a:rPr lang="en-US" sz="2600" dirty="0"/>
              <a:t>respondent identified by his or her institution or self-identifying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in </a:t>
            </a:r>
            <a:r>
              <a:rPr lang="en-US" sz="2600" dirty="0"/>
              <a:t>the survey as non-White.</a:t>
            </a:r>
          </a:p>
          <a:p>
            <a:endParaRPr lang="en-US" sz="2600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27EF8-93B6-405F-A5EA-1E1798A9A3F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47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1"/>
            <a:ext cx="8229600" cy="685799"/>
          </a:xfrm>
        </p:spPr>
        <p:txBody>
          <a:bodyPr/>
          <a:lstStyle/>
          <a:p>
            <a:r>
              <a:rPr lang="en-US" dirty="0" smtClean="0"/>
              <a:t>Response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715000"/>
          </a:xfrm>
        </p:spPr>
        <p:txBody>
          <a:bodyPr/>
          <a:lstStyle/>
          <a:p>
            <a:r>
              <a:rPr lang="en-US" dirty="0" smtClean="0"/>
              <a:t>RIT’s T/TT overall response rate – 59%</a:t>
            </a:r>
          </a:p>
          <a:p>
            <a:r>
              <a:rPr lang="en-US" dirty="0" smtClean="0"/>
              <a:t>RIT’s NTT overall </a:t>
            </a:r>
            <a:r>
              <a:rPr lang="en-US" dirty="0"/>
              <a:t>response rate – </a:t>
            </a:r>
            <a:r>
              <a:rPr lang="en-US" dirty="0" smtClean="0"/>
              <a:t>46% </a:t>
            </a:r>
          </a:p>
          <a:p>
            <a:pPr lvl="1"/>
            <a:r>
              <a:rPr lang="en-US" dirty="0" smtClean="0"/>
              <a:t>Subpopulations </a:t>
            </a:r>
          </a:p>
          <a:p>
            <a:pPr lvl="2"/>
            <a:r>
              <a:rPr lang="en-US" dirty="0" smtClean="0"/>
              <a:t>Men </a:t>
            </a:r>
            <a:r>
              <a:rPr lang="en-US" dirty="0"/>
              <a:t>- </a:t>
            </a:r>
            <a:r>
              <a:rPr lang="en-US" dirty="0" smtClean="0"/>
              <a:t>47%</a:t>
            </a:r>
            <a:endParaRPr lang="en-US" dirty="0"/>
          </a:p>
          <a:p>
            <a:pPr lvl="2"/>
            <a:r>
              <a:rPr lang="en-US" dirty="0" smtClean="0"/>
              <a:t>Women - 46%</a:t>
            </a:r>
            <a:endParaRPr lang="en-US" dirty="0"/>
          </a:p>
          <a:p>
            <a:pPr lvl="2"/>
            <a:r>
              <a:rPr lang="en-US" dirty="0" smtClean="0"/>
              <a:t>Faculty of Color (FOC) </a:t>
            </a:r>
            <a:r>
              <a:rPr lang="en-US" dirty="0"/>
              <a:t>- </a:t>
            </a:r>
            <a:r>
              <a:rPr lang="en-US" dirty="0" smtClean="0"/>
              <a:t>38%</a:t>
            </a:r>
          </a:p>
          <a:p>
            <a:pPr lvl="2"/>
            <a:r>
              <a:rPr lang="en-US" dirty="0"/>
              <a:t>Length of </a:t>
            </a:r>
            <a:r>
              <a:rPr lang="en-US" dirty="0" smtClean="0"/>
              <a:t>Contract</a:t>
            </a:r>
            <a:endParaRPr lang="en-US" dirty="0"/>
          </a:p>
          <a:p>
            <a:pPr marL="1371600" lvl="3" indent="0">
              <a:buNone/>
            </a:pPr>
            <a:r>
              <a:rPr lang="en-US" dirty="0"/>
              <a:t>1 – 2 Years:  </a:t>
            </a:r>
            <a:r>
              <a:rPr lang="en-US" dirty="0" smtClean="0"/>
              <a:t> 73</a:t>
            </a:r>
            <a:r>
              <a:rPr lang="en-US" dirty="0"/>
              <a:t>%          </a:t>
            </a:r>
            <a:endParaRPr lang="en-US" dirty="0" smtClean="0"/>
          </a:p>
          <a:p>
            <a:pPr marL="1371600" lvl="3" indent="0">
              <a:buNone/>
            </a:pPr>
            <a:r>
              <a:rPr lang="en-US" dirty="0" smtClean="0"/>
              <a:t>3 </a:t>
            </a:r>
            <a:r>
              <a:rPr lang="en-US" dirty="0"/>
              <a:t>– 4 Years: </a:t>
            </a:r>
            <a:r>
              <a:rPr lang="en-US" dirty="0" smtClean="0"/>
              <a:t>  15</a:t>
            </a:r>
            <a:r>
              <a:rPr lang="en-US" dirty="0"/>
              <a:t>%</a:t>
            </a:r>
          </a:p>
          <a:p>
            <a:pPr marL="1371600" lvl="3" indent="0">
              <a:buNone/>
            </a:pPr>
            <a:r>
              <a:rPr lang="en-US" dirty="0"/>
              <a:t>2 Semesters: </a:t>
            </a:r>
            <a:r>
              <a:rPr lang="en-US" dirty="0" smtClean="0"/>
              <a:t> 7</a:t>
            </a:r>
            <a:r>
              <a:rPr lang="en-US" dirty="0"/>
              <a:t>% </a:t>
            </a:r>
          </a:p>
          <a:p>
            <a:pPr lvl="2"/>
            <a:r>
              <a:rPr lang="en-US" dirty="0"/>
              <a:t>Primary Responsibility </a:t>
            </a:r>
          </a:p>
          <a:p>
            <a:pPr lvl="3"/>
            <a:r>
              <a:rPr lang="en-US" dirty="0"/>
              <a:t>Teaching - 85%  </a:t>
            </a:r>
          </a:p>
          <a:p>
            <a:pPr lvl="3">
              <a:buFont typeface="Courier New" panose="02070309020205020404" pitchFamily="49" charset="0"/>
              <a:buChar char="­"/>
            </a:pPr>
            <a:r>
              <a:rPr lang="en-US" dirty="0"/>
              <a:t>Research - 4%  </a:t>
            </a:r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4191000" y="4038600"/>
            <a:ext cx="403860" cy="1295400"/>
          </a:xfrm>
          <a:prstGeom prst="rightBrac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98670" y="4225290"/>
            <a:ext cx="43434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513026"/>
                </a:solidFill>
                <a:latin typeface="Georgia"/>
                <a:ea typeface="ＭＳ Ｐゴシック" pitchFamily="-65" charset="-128"/>
                <a:cs typeface="Georgia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513026"/>
                </a:solidFill>
                <a:latin typeface="Georgia" pitchFamily="-65" charset="0"/>
                <a:ea typeface="ＭＳ Ｐゴシック" pitchFamily="-65" charset="-128"/>
                <a:cs typeface="Georgia" pitchFamily="-65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513026"/>
                </a:solidFill>
                <a:latin typeface="Georgia" pitchFamily="-65" charset="0"/>
                <a:ea typeface="ＭＳ Ｐゴシック" pitchFamily="-65" charset="-128"/>
                <a:cs typeface="Georgia" pitchFamily="-65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513026"/>
                </a:solidFill>
                <a:latin typeface="Georgia" pitchFamily="-65" charset="0"/>
                <a:ea typeface="ＭＳ Ｐゴシック" pitchFamily="-65" charset="-128"/>
                <a:cs typeface="Georgia" pitchFamily="-65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513026"/>
                </a:solidFill>
                <a:latin typeface="Georgia" pitchFamily="-65" charset="0"/>
                <a:ea typeface="ＭＳ Ｐゴシック" pitchFamily="-65" charset="-128"/>
                <a:cs typeface="Georgia" pitchFamily="-65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513026"/>
                </a:solidFill>
                <a:latin typeface="Georgia" pitchFamily="-65" charset="0"/>
                <a:ea typeface="ＭＳ Ｐゴシック" pitchFamily="-65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513026"/>
                </a:solidFill>
                <a:latin typeface="Georgia" pitchFamily="-65" charset="0"/>
                <a:ea typeface="ＭＳ Ｐゴシック" pitchFamily="-65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513026"/>
                </a:solidFill>
                <a:latin typeface="Georgia" pitchFamily="-65" charset="0"/>
                <a:ea typeface="ＭＳ Ｐゴシック" pitchFamily="-65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513026"/>
                </a:solidFill>
                <a:latin typeface="Georgia" pitchFamily="-65" charset="0"/>
                <a:ea typeface="ＭＳ Ｐゴシック" pitchFamily="-65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  <a:latin typeface="Arial"/>
                <a:cs typeface="Arial"/>
              </a:rPr>
              <a:t>Fixed–Term Renewable– </a:t>
            </a:r>
            <a:r>
              <a:rPr lang="en-US" sz="2400" dirty="0">
                <a:solidFill>
                  <a:schemeClr val="tx1"/>
                </a:solidFill>
                <a:latin typeface="Arial"/>
                <a:cs typeface="Arial"/>
              </a:rPr>
              <a:t>58</a:t>
            </a:r>
            <a:r>
              <a:rPr lang="en-US" sz="2400" dirty="0" smtClean="0">
                <a:solidFill>
                  <a:schemeClr val="tx1"/>
                </a:solidFill>
                <a:latin typeface="Arial"/>
                <a:cs typeface="Arial"/>
              </a:rPr>
              <a:t>%</a:t>
            </a:r>
          </a:p>
          <a:p>
            <a:pPr marL="0" lvl="3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Arial"/>
                <a:cs typeface="Arial"/>
              </a:rPr>
              <a:t>Rolling – 26%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endParaRPr lang="en-US" sz="24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255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Response Rates</a:t>
            </a:r>
            <a:br>
              <a:rPr lang="en-US" dirty="0" smtClean="0"/>
            </a:br>
            <a:r>
              <a:rPr lang="en-US" sz="3200" dirty="0">
                <a:solidFill>
                  <a:srgbClr val="FF9933"/>
                </a:solidFill>
              </a:rPr>
              <a:t> </a:t>
            </a:r>
            <a:r>
              <a:rPr lang="en-US" sz="3200" dirty="0" smtClean="0">
                <a:solidFill>
                  <a:srgbClr val="FF9933"/>
                </a:solidFill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University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5105400"/>
            <a:ext cx="8195733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 *Overall response rates for Non-tenure track faculty at other Institutions unavailable from COACHE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27EF8-93B6-405F-A5EA-1E1798A9A3F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569231"/>
              </p:ext>
            </p:extLst>
          </p:nvPr>
        </p:nvGraphicFramePr>
        <p:xfrm>
          <a:off x="304800" y="1600200"/>
          <a:ext cx="8382002" cy="3200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000"/>
                <a:gridCol w="914400"/>
                <a:gridCol w="1524000"/>
                <a:gridCol w="970826"/>
                <a:gridCol w="838464"/>
                <a:gridCol w="1028305"/>
                <a:gridCol w="822643"/>
                <a:gridCol w="759364"/>
              </a:tblGrid>
              <a:tr h="38488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>
                          <a:effectLst/>
                        </a:rPr>
                        <a:t>Rochester Institute of Technology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8296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Overall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Men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Women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White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FOC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3569"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RIT                Non-Tenured Track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Population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207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81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175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35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Responders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96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84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21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Response Rate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46%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47%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46%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38%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3569"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RIT                Tenure &amp; </a:t>
                      </a:r>
                      <a:r>
                        <a:rPr lang="en-US" sz="1800" u="none" strike="noStrike" dirty="0" smtClean="0">
                          <a:effectLst/>
                        </a:rPr>
                        <a:t>Tenure </a:t>
                      </a:r>
                      <a:r>
                        <a:rPr lang="en-US" sz="1800" u="none" strike="noStrike" dirty="0">
                          <a:effectLst/>
                        </a:rPr>
                        <a:t>Track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Population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737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231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577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160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35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Responders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438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287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151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93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094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Response Rate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59%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57%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65%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04800" y="3810000"/>
            <a:ext cx="83481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0" y="1600200"/>
            <a:ext cx="0" cy="3352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162800" y="1600200"/>
            <a:ext cx="0" cy="3352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62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208" y="381000"/>
            <a:ext cx="8534400" cy="1143000"/>
          </a:xfrm>
        </p:spPr>
        <p:txBody>
          <a:bodyPr/>
          <a:lstStyle/>
          <a:p>
            <a:r>
              <a:rPr lang="en-US" sz="4000" dirty="0" smtClean="0"/>
              <a:t>Results at a Glance</a:t>
            </a:r>
            <a:br>
              <a:rPr lang="en-US" sz="4000" dirty="0" smtClean="0"/>
            </a:br>
            <a:r>
              <a:rPr lang="en-US" sz="4000" dirty="0" smtClean="0"/>
              <a:t>RIT NTT:RIT T/TT Data</a:t>
            </a:r>
            <a:endParaRPr lang="en-US" sz="40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8116982"/>
              </p:ext>
            </p:extLst>
          </p:nvPr>
        </p:nvGraphicFramePr>
        <p:xfrm>
          <a:off x="76200" y="1401763"/>
          <a:ext cx="8839200" cy="4541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989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3508</TotalTime>
  <Words>1062</Words>
  <Application>Microsoft Office PowerPoint</Application>
  <PresentationFormat>On-screen Show (4:3)</PresentationFormat>
  <Paragraphs>244</Paragraphs>
  <Slides>19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1_Office Theme</vt:lpstr>
      <vt:lpstr>   Advancing Faculty Success Understanding Perspectives on  Satisfaction, Climate and Culture at RIT  </vt:lpstr>
      <vt:lpstr>Acknowledging COACHE Communications Task Force Members</vt:lpstr>
      <vt:lpstr>2012 COACHE Survey</vt:lpstr>
      <vt:lpstr>Who participated in COACHE</vt:lpstr>
      <vt:lpstr>Participating Institutions – NTT Survey</vt:lpstr>
      <vt:lpstr>Definitions</vt:lpstr>
      <vt:lpstr>Response Rates</vt:lpstr>
      <vt:lpstr>Response Rates    University</vt:lpstr>
      <vt:lpstr>Results at a Glance RIT NTT:RIT T/TT Data</vt:lpstr>
      <vt:lpstr>Results at a Glance RIT NTT:External NTT </vt:lpstr>
      <vt:lpstr>University “Top” Areas</vt:lpstr>
      <vt:lpstr>Other areas to consider University</vt:lpstr>
      <vt:lpstr>Response Rates    NTID</vt:lpstr>
      <vt:lpstr>Results at a Glance NTID NTT:NTID T/TT</vt:lpstr>
      <vt:lpstr>Results at a Glance NTID NTT:RIT NTT</vt:lpstr>
      <vt:lpstr>NTID NTT “Top” Areas</vt:lpstr>
      <vt:lpstr>Other areas to consider NTID</vt:lpstr>
      <vt:lpstr>FOLLOW UP EFFORTS</vt:lpstr>
      <vt:lpstr>FOLLOW UP EFFORTS</vt:lpstr>
    </vt:vector>
  </TitlesOfParts>
  <Company>Rochester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Kerry Ivers</dc:creator>
  <cp:lastModifiedBy>Laurie Clayton</cp:lastModifiedBy>
  <cp:revision>282</cp:revision>
  <cp:lastPrinted>2014-04-05T18:49:41Z</cp:lastPrinted>
  <dcterms:created xsi:type="dcterms:W3CDTF">2013-04-23T19:12:13Z</dcterms:created>
  <dcterms:modified xsi:type="dcterms:W3CDTF">2014-10-01T18:36:25Z</dcterms:modified>
</cp:coreProperties>
</file>