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14"/>
  </p:handoutMasterIdLst>
  <p:sldIdLst>
    <p:sldId id="256" r:id="rId3"/>
    <p:sldId id="258" r:id="rId4"/>
    <p:sldId id="263" r:id="rId5"/>
    <p:sldId id="264" r:id="rId6"/>
    <p:sldId id="265" r:id="rId7"/>
    <p:sldId id="260" r:id="rId8"/>
    <p:sldId id="266" r:id="rId9"/>
    <p:sldId id="267" r:id="rId10"/>
    <p:sldId id="271" r:id="rId11"/>
    <p:sldId id="27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2DE2EA-818A-1B4A-B05B-E23EFCD04A8C}">
          <p14:sldIdLst>
            <p14:sldId id="256"/>
            <p14:sldId id="258"/>
            <p14:sldId id="263"/>
            <p14:sldId id="264"/>
            <p14:sldId id="265"/>
            <p14:sldId id="260"/>
            <p14:sldId id="266"/>
            <p14:sldId id="267"/>
            <p14:sldId id="271"/>
            <p14:sldId id="272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6AF03"/>
    <a:srgbClr val="D66500"/>
    <a:srgbClr val="FFD579"/>
    <a:srgbClr val="F24D08"/>
    <a:srgbClr val="FF7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1"/>
    <p:restoredTop sz="94746"/>
  </p:normalViewPr>
  <p:slideViewPr>
    <p:cSldViewPr snapToGrid="0" snapToObjects="1">
      <p:cViewPr varScale="1">
        <p:scale>
          <a:sx n="89" d="100"/>
          <a:sy n="89" d="100"/>
        </p:scale>
        <p:origin x="4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EAE42-3D55-E14D-BFC4-E8037744C8FE}" type="datetimeFigureOut">
              <a:rPr lang="en-US" smtClean="0"/>
              <a:t>12/9/16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72DBA-DAC3-CD4C-8825-9C752BDC6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88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  <a:prstGeom prst="rect">
            <a:avLst/>
          </a:prstGeo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/>
          <a:lstStyle/>
          <a:p>
            <a:fld id="{3C633830-2244-49AE-BC4A-47F415C177C6}" type="datetimeFigureOut">
              <a:rPr lang="en-US" dirty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  <a:prstGeom prst="rect">
            <a:avLst/>
          </a:prstGeom>
        </p:spPr>
        <p:txBody>
          <a:bodyPr/>
          <a:lstStyle/>
          <a:p>
            <a:fld id="{3C633830-2244-49AE-BC4A-47F415C177C6}" type="datetimeFigureOut">
              <a:rPr lang="en-US" dirty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2F33E-D762-6343-B119-97E62937E8D8}" type="datetimeFigureOut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AD19B-AF3B-D24E-B790-4C663807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84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2F33E-D762-6343-B119-97E62937E8D8}" type="datetimeFigureOut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AD19B-AF3B-D24E-B790-4C663807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2F33E-D762-6343-B119-97E62937E8D8}" type="datetimeFigureOut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AD19B-AF3B-D24E-B790-4C663807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37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2F33E-D762-6343-B119-97E62937E8D8}" type="datetimeFigureOut">
              <a:rPr lang="en-US" smtClean="0"/>
              <a:t>12/9/16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AD19B-AF3B-D24E-B790-4C663807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47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2F33E-D762-6343-B119-97E62937E8D8}" type="datetimeFigureOut">
              <a:rPr lang="en-US" smtClean="0"/>
              <a:t>12/9/16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AD19B-AF3B-D24E-B790-4C663807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6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2F33E-D762-6343-B119-97E62937E8D8}" type="datetimeFigureOut">
              <a:rPr lang="en-US" smtClean="0"/>
              <a:t>12/9/16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AD19B-AF3B-D24E-B790-4C663807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56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2F33E-D762-6343-B119-97E62937E8D8}" type="datetimeFigureOut">
              <a:rPr lang="en-US" smtClean="0"/>
              <a:t>12/9/16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AD19B-AF3B-D24E-B790-4C663807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3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2F33E-D762-6343-B119-97E62937E8D8}" type="datetimeFigureOut">
              <a:rPr lang="en-US" smtClean="0"/>
              <a:t>12/9/16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AD19B-AF3B-D24E-B790-4C663807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5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/>
          <a:lstStyle/>
          <a:p>
            <a:fld id="{3C633830-2244-49AE-BC4A-47F415C177C6}" type="datetimeFigureOut">
              <a:rPr lang="en-US" dirty="0"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2F33E-D762-6343-B119-97E62937E8D8}" type="datetimeFigureOut">
              <a:rPr lang="en-US" smtClean="0"/>
              <a:t>12/9/16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AD19B-AF3B-D24E-B790-4C663807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50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2F33E-D762-6343-B119-97E62937E8D8}" type="datetimeFigureOut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AD19B-AF3B-D24E-B790-4C663807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22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02F33E-D762-6343-B119-97E62937E8D8}" type="datetimeFigureOut">
              <a:rPr lang="en-US" smtClean="0"/>
              <a:t>12/9/16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2AD19B-AF3B-D24E-B790-4C663807D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/>
          <a:lstStyle/>
          <a:p>
            <a:fld id="{3C633830-2244-49AE-BC4A-47F415C177C6}" type="datetimeFigureOut">
              <a:rPr lang="en-US" dirty="0"/>
              <a:t>12/9/16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/>
          <a:lstStyle/>
          <a:p>
            <a:fld id="{3C633830-2244-49AE-BC4A-47F415C177C6}" type="datetimeFigureOut">
              <a:rPr lang="en-US" dirty="0"/>
              <a:t>12/9/16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/>
          <a:lstStyle/>
          <a:p>
            <a:fld id="{3C633830-2244-49AE-BC4A-47F415C177C6}" type="datetimeFigureOut">
              <a:rPr lang="en-US" dirty="0"/>
              <a:t>12/9/16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/>
          <a:lstStyle/>
          <a:p>
            <a:fld id="{3C633830-2244-49AE-BC4A-47F415C177C6}" type="datetimeFigureOut">
              <a:rPr lang="en-US" dirty="0"/>
              <a:t>12/9/16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  <a:prstGeom prst="rect">
            <a:avLst/>
          </a:prstGeo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/>
          <a:lstStyle/>
          <a:p>
            <a:fld id="{3C633830-2244-49AE-BC4A-47F415C177C6}" type="datetimeFigureOut">
              <a:rPr lang="en-US" dirty="0"/>
              <a:t>12/9/16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/>
          <a:lstStyle/>
          <a:p>
            <a:fld id="{3C633830-2244-49AE-BC4A-47F415C177C6}" type="datetimeFigureOut">
              <a:rPr lang="en-US" dirty="0"/>
              <a:t>12/9/16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375979" y="843103"/>
            <a:ext cx="10816021" cy="601489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3393" y="1432778"/>
            <a:ext cx="9515341" cy="50168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62885" y="0"/>
            <a:ext cx="746974" cy="6858000"/>
          </a:xfrm>
          <a:prstGeom prst="rect">
            <a:avLst/>
          </a:prstGeom>
          <a:solidFill>
            <a:srgbClr val="D66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75979" y="379553"/>
            <a:ext cx="8178800" cy="927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4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4492" y="895066"/>
            <a:ext cx="10977508" cy="5962934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739" y="1368100"/>
            <a:ext cx="10452106" cy="5489900"/>
          </a:xfrm>
          <a:solidFill>
            <a:srgbClr val="FF9300"/>
          </a:solidFill>
        </p:spPr>
        <p:txBody>
          <a:bodyPr>
            <a:normAutofit/>
          </a:bodyPr>
          <a:lstStyle/>
          <a:p>
            <a:pPr algn="ctr"/>
            <a:r>
              <a:rPr lang="en-US" sz="5400" b="0" dirty="0" smtClean="0">
                <a:latin typeface="+mn-lt"/>
                <a:ea typeface="Helvetica" charset="0"/>
                <a:cs typeface="Helvetica" charset="0"/>
              </a:rPr>
              <a:t>Panel discussion</a:t>
            </a:r>
            <a:r>
              <a:rPr lang="en-US" sz="5400" dirty="0" smtClean="0">
                <a:latin typeface="+mn-lt"/>
                <a:ea typeface="Helvetica" charset="0"/>
                <a:cs typeface="Helvetica" charset="0"/>
              </a:rPr>
              <a:t>:</a:t>
            </a:r>
            <a:r>
              <a:rPr lang="en-US" sz="900" dirty="0">
                <a:latin typeface="+mn-lt"/>
                <a:ea typeface="Helvetica" charset="0"/>
                <a:cs typeface="Helvetica" charset="0"/>
              </a:rPr>
              <a:t/>
            </a:r>
            <a:br>
              <a:rPr lang="en-US" sz="900" dirty="0">
                <a:latin typeface="+mn-lt"/>
                <a:ea typeface="Helvetica" charset="0"/>
                <a:cs typeface="Helvetica" charset="0"/>
              </a:rPr>
            </a:br>
            <a:r>
              <a:rPr lang="en-US" sz="5400" dirty="0">
                <a:latin typeface="+mn-lt"/>
                <a:ea typeface="Helvetica" charset="0"/>
                <a:cs typeface="Helvetica" charset="0"/>
              </a:rPr>
              <a:t/>
            </a:r>
            <a:br>
              <a:rPr lang="en-US" sz="5400" dirty="0">
                <a:latin typeface="+mn-lt"/>
                <a:ea typeface="Helvetica" charset="0"/>
                <a:cs typeface="Helvetica" charset="0"/>
              </a:rPr>
            </a:br>
            <a:r>
              <a:rPr lang="en-US" sz="6000" b="0" dirty="0" smtClean="0">
                <a:latin typeface="+mn-lt"/>
                <a:ea typeface="Helvetica" charset="0"/>
                <a:cs typeface="Helvetica" charset="0"/>
              </a:rPr>
              <a:t>Classroom disruptions and effective management tips</a:t>
            </a:r>
            <a:br>
              <a:rPr lang="en-US" sz="6000" b="0" dirty="0" smtClean="0">
                <a:latin typeface="+mn-lt"/>
                <a:ea typeface="Helvetica" charset="0"/>
                <a:cs typeface="Helvetica" charset="0"/>
              </a:rPr>
            </a:br>
            <a:r>
              <a:rPr lang="en-US" sz="5400" b="0" dirty="0">
                <a:latin typeface="+mn-lt"/>
                <a:ea typeface="Helvetica" charset="0"/>
                <a:cs typeface="Helvetica" charset="0"/>
              </a:rPr>
              <a:t/>
            </a:r>
            <a:br>
              <a:rPr lang="en-US" sz="5400" b="0" dirty="0">
                <a:latin typeface="+mn-lt"/>
                <a:ea typeface="Helvetica" charset="0"/>
                <a:cs typeface="Helvetica" charset="0"/>
              </a:rPr>
            </a:br>
            <a:endParaRPr lang="en-US" sz="5400" b="0" dirty="0">
              <a:latin typeface="+mn-lt"/>
              <a:ea typeface="Helvetica" charset="0"/>
              <a:cs typeface="Helvetic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6158" y="4688662"/>
            <a:ext cx="7034362" cy="216933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1" i="0" dirty="0" smtClean="0"/>
              <a:t>Moderator:  Stacey Davis</a:t>
            </a:r>
          </a:p>
          <a:p>
            <a:pPr algn="ctr"/>
            <a:r>
              <a:rPr lang="en-US" sz="3200" b="1" i="0" dirty="0" smtClean="0"/>
              <a:t>Friday, December 9, 2016</a:t>
            </a:r>
          </a:p>
          <a:p>
            <a:pPr algn="ctr"/>
            <a:r>
              <a:rPr lang="en-US" sz="3200" b="1" i="0" dirty="0" smtClean="0"/>
              <a:t>9:00 – 11:00 a.m.</a:t>
            </a:r>
          </a:p>
          <a:p>
            <a:pPr algn="ctr"/>
            <a:r>
              <a:rPr lang="en-US" sz="3200" b="1" i="0" dirty="0" smtClean="0"/>
              <a:t>CSD 1310</a:t>
            </a:r>
          </a:p>
          <a:p>
            <a:pPr algn="ctr"/>
            <a:endParaRPr lang="en-US" sz="3200" b="1" i="0" dirty="0"/>
          </a:p>
        </p:txBody>
      </p:sp>
      <p:sp>
        <p:nvSpPr>
          <p:cNvPr id="4" name="Rectangle 3"/>
          <p:cNvSpPr/>
          <p:nvPr/>
        </p:nvSpPr>
        <p:spPr>
          <a:xfrm>
            <a:off x="930166" y="0"/>
            <a:ext cx="568652" cy="6858000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7" y="422033"/>
            <a:ext cx="9522372" cy="946067"/>
          </a:xfrm>
          <a:prstGeom prst="rect">
            <a:avLst/>
          </a:prstGeom>
          <a:ln>
            <a:solidFill>
              <a:srgbClr val="FF9300"/>
            </a:solidFill>
          </a:ln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426" y="1246165"/>
            <a:ext cx="9515341" cy="5016874"/>
          </a:xfrm>
        </p:spPr>
        <p:txBody>
          <a:bodyPr/>
          <a:lstStyle/>
          <a:p>
            <a:pPr algn="ctr"/>
            <a:r>
              <a:rPr lang="en-US" dirty="0" smtClean="0"/>
              <a:t>Consecutive Event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325" y="1914457"/>
            <a:ext cx="6248400" cy="2488946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Student</a:t>
            </a:r>
          </a:p>
          <a:p>
            <a:pPr lvl="1">
              <a:buFont typeface="Arial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Falls asleep</a:t>
            </a:r>
          </a:p>
          <a:p>
            <a:pPr lvl="1">
              <a:buFont typeface="Arial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Falls asleep</a:t>
            </a:r>
          </a:p>
          <a:p>
            <a:pPr lvl="1">
              <a:buFont typeface="Arial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Cell phone</a:t>
            </a:r>
          </a:p>
          <a:p>
            <a:pPr lvl="1">
              <a:buFont typeface="Arial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Reads book</a:t>
            </a:r>
          </a:p>
          <a:p>
            <a:pPr lvl="1">
              <a:buFont typeface="Arial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Refuses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044" y="1921175"/>
            <a:ext cx="6248400" cy="248222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 Faculty</a:t>
            </a:r>
          </a:p>
          <a:p>
            <a:pPr lvl="1">
              <a:buFont typeface="Arial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Wakes up</a:t>
            </a:r>
            <a:endParaRPr lang="en-US" sz="4000" dirty="0">
              <a:solidFill>
                <a:schemeClr val="bg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Wakes up again</a:t>
            </a:r>
          </a:p>
          <a:p>
            <a:pPr lvl="1">
              <a:buFont typeface="Arial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Enforces ban</a:t>
            </a:r>
          </a:p>
          <a:p>
            <a:pPr lvl="1">
              <a:buFont typeface="Arial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Asks to leave</a:t>
            </a:r>
          </a:p>
          <a:p>
            <a:pPr lvl="1">
              <a:buFont typeface="Arial" charset="0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?????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7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Questions from the audience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50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9062" y="1513490"/>
            <a:ext cx="90809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</a:rPr>
              <a:t>Agenda:</a:t>
            </a:r>
            <a:endParaRPr lang="en-US" sz="5000" b="1" dirty="0">
              <a:solidFill>
                <a:schemeClr val="bg1"/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en-US" sz="5000" b="1" dirty="0" smtClean="0">
                <a:solidFill>
                  <a:schemeClr val="bg1"/>
                </a:solidFill>
              </a:rPr>
              <a:t>Panel Introductions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5000" b="1" dirty="0" smtClean="0">
                <a:solidFill>
                  <a:schemeClr val="bg1"/>
                </a:solidFill>
              </a:rPr>
              <a:t>Ground Rules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5000" b="1" dirty="0" smtClean="0">
                <a:solidFill>
                  <a:schemeClr val="bg1"/>
                </a:solidFill>
              </a:rPr>
              <a:t>Disruptions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5000" b="1" dirty="0" smtClean="0">
                <a:solidFill>
                  <a:schemeClr val="bg1"/>
                </a:solidFill>
              </a:rPr>
              <a:t>Panel Comments</a:t>
            </a:r>
          </a:p>
          <a:p>
            <a:pPr marL="571500" indent="-571500">
              <a:buFont typeface="Arial" charset="0"/>
              <a:buChar char="•"/>
            </a:pPr>
            <a:r>
              <a:rPr lang="en-US" sz="5000" b="1" dirty="0" smtClean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7209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926" y="1314451"/>
            <a:ext cx="8829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Meet the panel – Slide 1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739" y="2141466"/>
            <a:ext cx="2609631" cy="36637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98" y="2141466"/>
            <a:ext cx="2711228" cy="3701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54" y="2141466"/>
            <a:ext cx="2662748" cy="37018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2738" y="5924362"/>
            <a:ext cx="2609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2014 Pre-tenure Teaching/Tutoring Award Winner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44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70" y="2114550"/>
            <a:ext cx="2654300" cy="359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90" y="2114550"/>
            <a:ext cx="2667000" cy="3619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5807" y="5934670"/>
            <a:ext cx="2819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2016 Tenured </a:t>
            </a:r>
            <a:r>
              <a:rPr lang="en-US" b="1" dirty="0">
                <a:solidFill>
                  <a:schemeClr val="bg1"/>
                </a:solidFill>
              </a:rPr>
              <a:t>Teaching/Tutoring Award Winner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07" y="2114550"/>
            <a:ext cx="2617854" cy="36199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1568" y="1306556"/>
            <a:ext cx="6701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Meet the panel – Slide 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385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5" y="1507423"/>
            <a:ext cx="9858375" cy="501687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+mn-lt"/>
              </a:rPr>
              <a:t>There will be time at the end for questions from the audience.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Please </a:t>
            </a:r>
            <a:r>
              <a:rPr lang="en-US" dirty="0">
                <a:latin typeface="+mn-lt"/>
              </a:rPr>
              <a:t>ask questions between disruptions</a:t>
            </a:r>
            <a:r>
              <a:rPr lang="en-US" dirty="0" smtClean="0">
                <a:latin typeface="+mn-lt"/>
              </a:rPr>
              <a:t>.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Video segments will be posted on the PD website.  </a:t>
            </a:r>
            <a:r>
              <a:rPr lang="en-US" sz="4000" dirty="0" smtClean="0">
                <a:latin typeface="+mn-lt"/>
              </a:rPr>
              <a:t>(</a:t>
            </a:r>
            <a:r>
              <a:rPr lang="en-US" sz="4000" dirty="0" err="1" smtClean="0">
                <a:latin typeface="+mn-lt"/>
              </a:rPr>
              <a:t>ntid.rit.edu</a:t>
            </a:r>
            <a:r>
              <a:rPr lang="en-US" sz="4000" dirty="0" smtClean="0">
                <a:latin typeface="+mn-lt"/>
              </a:rPr>
              <a:t>/</a:t>
            </a:r>
            <a:r>
              <a:rPr lang="en-US" sz="4000" dirty="0" err="1" smtClean="0">
                <a:latin typeface="+mn-lt"/>
              </a:rPr>
              <a:t>pd</a:t>
            </a:r>
            <a:r>
              <a:rPr lang="en-US" sz="4000" dirty="0" smtClean="0">
                <a:latin typeface="+mn-lt"/>
              </a:rPr>
              <a:t>/workshops)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881" y="1255336"/>
            <a:ext cx="9515341" cy="5016874"/>
          </a:xfrm>
        </p:spPr>
        <p:txBody>
          <a:bodyPr/>
          <a:lstStyle/>
          <a:p>
            <a:pPr algn="l"/>
            <a:r>
              <a:rPr lang="en-US" dirty="0" smtClean="0"/>
              <a:t>Disruptions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314" y="2089516"/>
            <a:ext cx="5957887" cy="4899113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Environmental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Electronic Devices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Student Centered</a:t>
            </a:r>
          </a:p>
          <a:p>
            <a:pPr lvl="1"/>
            <a:r>
              <a:rPr lang="en-US" sz="3400" b="1" dirty="0" smtClean="0">
                <a:solidFill>
                  <a:schemeClr val="bg1"/>
                </a:solidFill>
              </a:rPr>
              <a:t>Internal</a:t>
            </a:r>
          </a:p>
          <a:p>
            <a:pPr lvl="1"/>
            <a:r>
              <a:rPr lang="en-US" sz="3400" b="1" dirty="0" smtClean="0">
                <a:solidFill>
                  <a:schemeClr val="bg1"/>
                </a:solidFill>
              </a:rPr>
              <a:t>External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Consecutive Event Situation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539" y="2089516"/>
            <a:ext cx="4364189" cy="29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562" y="1614095"/>
            <a:ext cx="9486123" cy="4768044"/>
          </a:xfrm>
        </p:spPr>
        <p:txBody>
          <a:bodyPr/>
          <a:lstStyle/>
          <a:p>
            <a:r>
              <a:rPr lang="en-US" sz="5000" b="1" dirty="0" smtClean="0">
                <a:solidFill>
                  <a:schemeClr val="bg1"/>
                </a:solidFill>
              </a:rPr>
              <a:t>Environmental</a:t>
            </a:r>
          </a:p>
          <a:p>
            <a:pPr lvl="1">
              <a:buFont typeface="Arial" charset="0"/>
              <a:buChar char="•"/>
            </a:pPr>
            <a:r>
              <a:rPr lang="en-US" sz="4800" b="1" dirty="0" smtClean="0">
                <a:solidFill>
                  <a:schemeClr val="bg1"/>
                </a:solidFill>
              </a:rPr>
              <a:t>Temperature</a:t>
            </a:r>
          </a:p>
          <a:p>
            <a:pPr lvl="1">
              <a:buFont typeface="Arial" charset="0"/>
              <a:buChar char="•"/>
            </a:pPr>
            <a:r>
              <a:rPr lang="en-US" sz="4800" b="1" dirty="0" smtClean="0">
                <a:solidFill>
                  <a:schemeClr val="bg1"/>
                </a:solidFill>
              </a:rPr>
              <a:t>Construction Noise</a:t>
            </a:r>
          </a:p>
          <a:p>
            <a:pPr lvl="1">
              <a:buFont typeface="Arial" charset="0"/>
              <a:buChar char="•"/>
            </a:pPr>
            <a:r>
              <a:rPr lang="en-US" sz="4800" b="1" dirty="0" smtClean="0">
                <a:solidFill>
                  <a:schemeClr val="bg1"/>
                </a:solidFill>
              </a:rPr>
              <a:t>Other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898" y="1854795"/>
            <a:ext cx="4018727" cy="428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257" y="1502128"/>
            <a:ext cx="9747380" cy="4898672"/>
          </a:xfrm>
        </p:spPr>
        <p:txBody>
          <a:bodyPr/>
          <a:lstStyle/>
          <a:p>
            <a:r>
              <a:rPr lang="en-US" sz="5000" b="1" dirty="0" smtClean="0">
                <a:solidFill>
                  <a:schemeClr val="bg1"/>
                </a:solidFill>
              </a:rPr>
              <a:t>Electronic Devices</a:t>
            </a:r>
          </a:p>
          <a:p>
            <a:pPr lvl="1">
              <a:buFont typeface="Arial" charset="0"/>
              <a:buChar char="•"/>
            </a:pPr>
            <a:r>
              <a:rPr lang="en-US" sz="4800" b="1" dirty="0" smtClean="0">
                <a:solidFill>
                  <a:schemeClr val="bg1"/>
                </a:solidFill>
              </a:rPr>
              <a:t>Cell Phones</a:t>
            </a:r>
          </a:p>
          <a:p>
            <a:pPr lvl="1">
              <a:buFont typeface="Arial" charset="0"/>
              <a:buChar char="•"/>
            </a:pPr>
            <a:r>
              <a:rPr lang="en-US" sz="4800" b="1" dirty="0" smtClean="0">
                <a:solidFill>
                  <a:schemeClr val="bg1"/>
                </a:solidFill>
              </a:rPr>
              <a:t>In-class Computers</a:t>
            </a:r>
          </a:p>
          <a:p>
            <a:pPr lvl="1">
              <a:buFont typeface="Arial" charset="0"/>
              <a:buChar char="•"/>
            </a:pPr>
            <a:r>
              <a:rPr lang="en-US" sz="4800" b="1" dirty="0" smtClean="0">
                <a:solidFill>
                  <a:schemeClr val="bg1"/>
                </a:solidFill>
              </a:rPr>
              <a:t>Headphones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653" y="1673290"/>
            <a:ext cx="21336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7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387" y="1320810"/>
            <a:ext cx="9515341" cy="5016874"/>
          </a:xfrm>
        </p:spPr>
        <p:txBody>
          <a:bodyPr/>
          <a:lstStyle/>
          <a:p>
            <a:pPr algn="ctr"/>
            <a:r>
              <a:rPr lang="en-US" dirty="0" smtClean="0"/>
              <a:t>Student Centered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4628" y="2178208"/>
            <a:ext cx="6248400" cy="2488946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Internal</a:t>
            </a:r>
          </a:p>
          <a:p>
            <a:pPr lvl="1">
              <a:buFont typeface="Arial" charset="0"/>
              <a:buChar char="•"/>
            </a:pPr>
            <a:r>
              <a:rPr lang="en-US" sz="4200" b="1" dirty="0" smtClean="0">
                <a:solidFill>
                  <a:schemeClr val="bg1"/>
                </a:solidFill>
              </a:rPr>
              <a:t>Sleepiness</a:t>
            </a:r>
          </a:p>
          <a:p>
            <a:pPr lvl="1">
              <a:buFont typeface="Arial" charset="0"/>
              <a:buChar char="•"/>
            </a:pPr>
            <a:r>
              <a:rPr lang="en-US" sz="4200" b="1" dirty="0" smtClean="0">
                <a:solidFill>
                  <a:schemeClr val="bg1"/>
                </a:solidFill>
              </a:rPr>
              <a:t>Hunger</a:t>
            </a:r>
          </a:p>
          <a:p>
            <a:pPr lvl="1">
              <a:buFont typeface="Arial" charset="0"/>
              <a:buChar char="•"/>
            </a:pPr>
            <a:r>
              <a:rPr lang="en-US" sz="4200" b="1" dirty="0" smtClean="0">
                <a:solidFill>
                  <a:schemeClr val="bg1"/>
                </a:solidFill>
              </a:rPr>
              <a:t>Worry</a:t>
            </a:r>
          </a:p>
          <a:p>
            <a:pPr lvl="1">
              <a:buFont typeface="Arial" charset="0"/>
              <a:buChar char="•"/>
            </a:pPr>
            <a:r>
              <a:rPr lang="en-US" sz="4200" b="1" dirty="0" smtClean="0">
                <a:solidFill>
                  <a:schemeClr val="bg1"/>
                </a:solidFill>
              </a:rPr>
              <a:t>Other Emotions</a:t>
            </a:r>
          </a:p>
          <a:p>
            <a:pPr lvl="1"/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241" y="2184926"/>
            <a:ext cx="5623249" cy="2482228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External</a:t>
            </a:r>
          </a:p>
          <a:p>
            <a:pPr lvl="1">
              <a:buFont typeface="Arial" charset="0"/>
              <a:buChar char="•"/>
            </a:pPr>
            <a:r>
              <a:rPr lang="en-US" sz="4200" b="1" dirty="0" smtClean="0">
                <a:solidFill>
                  <a:schemeClr val="bg1"/>
                </a:solidFill>
              </a:rPr>
              <a:t>Chatting</a:t>
            </a:r>
          </a:p>
          <a:p>
            <a:pPr lvl="1">
              <a:buFont typeface="Arial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Seeing other students’ internal struggles</a:t>
            </a:r>
          </a:p>
          <a:p>
            <a:pPr lvl="1">
              <a:buFont typeface="Arial" charset="0"/>
              <a:buChar char="•"/>
            </a:pPr>
            <a:r>
              <a:rPr lang="en-US" sz="4200" b="1" dirty="0" smtClean="0">
                <a:solidFill>
                  <a:schemeClr val="bg1"/>
                </a:solidFill>
              </a:rPr>
              <a:t>Not prepared</a:t>
            </a:r>
          </a:p>
          <a:p>
            <a:pPr lvl="1">
              <a:buFont typeface="Arial" charset="0"/>
              <a:buChar char="•"/>
            </a:pPr>
            <a:r>
              <a:rPr lang="en-US" sz="4200" b="1" dirty="0" smtClean="0">
                <a:solidFill>
                  <a:schemeClr val="bg1"/>
                </a:solidFill>
              </a:rPr>
              <a:t>Arriving late</a:t>
            </a:r>
          </a:p>
          <a:p>
            <a:pPr lvl="1"/>
            <a:endParaRPr lang="en-US" sz="3600" b="1" dirty="0" smtClean="0">
              <a:solidFill>
                <a:schemeClr val="bg1"/>
              </a:solidFill>
            </a:endParaRPr>
          </a:p>
          <a:p>
            <a:pPr lvl="1"/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24832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8CD2F33-A0E1-0547-96DF-1C7549081FBE}" vid="{00B3B6D2-6D8C-554B-A4C2-CC4A87FC937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8CD2F33-A0E1-0547-96DF-1C7549081FBE}" vid="{121E126A-CC60-EB46-8FC6-28943D7A4F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3526</TotalTime>
  <Words>138</Words>
  <Application>Microsoft Macintosh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Corbel</vt:lpstr>
      <vt:lpstr>Helvetica</vt:lpstr>
      <vt:lpstr>Headlines</vt:lpstr>
      <vt:lpstr>Custom Design</vt:lpstr>
      <vt:lpstr>Panel discussion:  Classroom disruptions and effective management tips  </vt:lpstr>
      <vt:lpstr>PowerPoint Presentation</vt:lpstr>
      <vt:lpstr>PowerPoint Presentation</vt:lpstr>
      <vt:lpstr>PowerPoint Presentation</vt:lpstr>
      <vt:lpstr>There will be time at the end for questions from the audience.  Please ask questions between disruptions.  Video segments will be posted on the PD website.  (ntid.rit.edu/pd/workshops)</vt:lpstr>
      <vt:lpstr>Disruptions</vt:lpstr>
      <vt:lpstr>PowerPoint Presentation</vt:lpstr>
      <vt:lpstr>PowerPoint Presentation</vt:lpstr>
      <vt:lpstr>Student Centered</vt:lpstr>
      <vt:lpstr>Consecutive Event Situation</vt:lpstr>
      <vt:lpstr>Questions from the audience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24</cp:revision>
  <cp:lastPrinted>2016-12-08T21:20:42Z</cp:lastPrinted>
  <dcterms:created xsi:type="dcterms:W3CDTF">2016-12-05T20:02:30Z</dcterms:created>
  <dcterms:modified xsi:type="dcterms:W3CDTF">2016-12-09T22:18:20Z</dcterms:modified>
</cp:coreProperties>
</file>