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8"/>
    <p:restoredTop sz="85690"/>
  </p:normalViewPr>
  <p:slideViewPr>
    <p:cSldViewPr>
      <p:cViewPr varScale="1">
        <p:scale>
          <a:sx n="85" d="100"/>
          <a:sy n="85" d="100"/>
        </p:scale>
        <p:origin x="1488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254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1140" y="103123"/>
            <a:ext cx="868171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Slide</a:t>
            </a:r>
            <a:r>
              <a:rPr spc="-40" dirty="0"/>
              <a:t> 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Slide</a:t>
            </a:r>
            <a:r>
              <a:rPr spc="-40" dirty="0"/>
              <a:t> 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Slide</a:t>
            </a:r>
            <a:r>
              <a:rPr spc="-40" dirty="0"/>
              <a:t> 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Slide</a:t>
            </a:r>
            <a:r>
              <a:rPr spc="-40" dirty="0"/>
              <a:t> 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0952" cy="65898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Slide</a:t>
            </a:r>
            <a:r>
              <a:rPr spc="-40" dirty="0"/>
              <a:t> 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3478" y="0"/>
            <a:ext cx="9077473" cy="9014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140" y="153415"/>
            <a:ext cx="8681719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140" y="1073912"/>
            <a:ext cx="8681719" cy="431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06459" y="6579913"/>
            <a:ext cx="494029" cy="16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Slide</a:t>
            </a:r>
            <a:r>
              <a:rPr spc="-40" dirty="0"/>
              <a:t> 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starfish@rit.edu" TargetMode="External"/><Relationship Id="rId4" Type="http://schemas.openxmlformats.org/officeDocument/2006/relationships/hyperlink" Target="http://www.rit.edu/starfish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-aIY5QDru0&amp;amp;feature=youtu.b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039" y="3705986"/>
            <a:ext cx="7640320" cy="1565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-425" dirty="0">
                <a:solidFill>
                  <a:srgbClr val="FFFFFF"/>
                </a:solidFill>
                <a:latin typeface="Arial"/>
                <a:cs typeface="Arial"/>
              </a:rPr>
              <a:t>Starfish </a:t>
            </a:r>
            <a:r>
              <a:rPr sz="6000" b="1" spc="-520" dirty="0">
                <a:solidFill>
                  <a:srgbClr val="FFFFFF"/>
                </a:solidFill>
                <a:latin typeface="Arial"/>
                <a:cs typeface="Arial"/>
              </a:rPr>
              <a:t>Academic</a:t>
            </a:r>
            <a:r>
              <a:rPr sz="6000" b="1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0" b="1" spc="-280" dirty="0">
                <a:solidFill>
                  <a:srgbClr val="FFFFFF"/>
                </a:solidFill>
                <a:latin typeface="Arial"/>
                <a:cs typeface="Arial"/>
              </a:rPr>
              <a:t>Alert:</a:t>
            </a:r>
            <a:endParaRPr sz="6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0" b="1" spc="-290" dirty="0">
                <a:solidFill>
                  <a:srgbClr val="FFFFFF"/>
                </a:solidFill>
                <a:latin typeface="Arial"/>
                <a:cs typeface="Arial"/>
              </a:rPr>
              <a:t>NTID </a:t>
            </a:r>
            <a:r>
              <a:rPr sz="4000" b="1" spc="-265" dirty="0">
                <a:solidFill>
                  <a:srgbClr val="FFFFFF"/>
                </a:solidFill>
                <a:latin typeface="Arial"/>
                <a:cs typeface="Arial"/>
              </a:rPr>
              <a:t>Power</a:t>
            </a:r>
            <a:r>
              <a:rPr sz="4000" b="1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305" dirty="0">
                <a:solidFill>
                  <a:srgbClr val="FFFFFF"/>
                </a:solidFill>
                <a:latin typeface="Arial"/>
                <a:cs typeface="Arial"/>
              </a:rPr>
              <a:t>Workshop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03123"/>
            <a:ext cx="24206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45" dirty="0"/>
              <a:t>Tips </a:t>
            </a:r>
            <a:r>
              <a:rPr sz="3600" spc="-65" dirty="0"/>
              <a:t>&amp; </a:t>
            </a:r>
            <a:r>
              <a:rPr sz="3600" spc="-335" dirty="0"/>
              <a:t>Tricks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Slide</a:t>
            </a:r>
            <a:r>
              <a:rPr spc="-40" dirty="0"/>
              <a:t> </a:t>
            </a:r>
            <a:r>
              <a:rPr spc="-5" dirty="0"/>
              <a:t>12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1073912"/>
            <a:ext cx="8449310" cy="43180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FBC600"/>
              </a:buClr>
              <a:buSzPct val="125000"/>
              <a:buFont typeface="Times New Roman"/>
              <a:buChar char="•"/>
              <a:tabLst>
                <a:tab pos="355600" algn="l"/>
              </a:tabLst>
            </a:pPr>
            <a:r>
              <a:rPr sz="3200" spc="-145" dirty="0">
                <a:latin typeface="Arial"/>
                <a:cs typeface="Arial"/>
              </a:rPr>
              <a:t>Conversation</a:t>
            </a:r>
            <a:r>
              <a:rPr sz="3200" spc="-155" dirty="0">
                <a:latin typeface="Arial"/>
                <a:cs typeface="Arial"/>
              </a:rPr>
              <a:t> </a:t>
            </a:r>
            <a:r>
              <a:rPr sz="3200" spc="-50" dirty="0">
                <a:latin typeface="Arial"/>
                <a:cs typeface="Arial"/>
              </a:rPr>
              <a:t>starter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FBC600"/>
              </a:buClr>
              <a:buSzPct val="125000"/>
              <a:buFont typeface="Times New Roman"/>
              <a:buChar char="•"/>
              <a:tabLst>
                <a:tab pos="355600" algn="l"/>
              </a:tabLst>
            </a:pPr>
            <a:r>
              <a:rPr sz="3200" spc="-195" dirty="0">
                <a:latin typeface="Arial"/>
                <a:cs typeface="Arial"/>
              </a:rPr>
              <a:t>Address </a:t>
            </a:r>
            <a:r>
              <a:rPr sz="3200" spc="-130" dirty="0">
                <a:latin typeface="Arial"/>
                <a:cs typeface="Arial"/>
              </a:rPr>
              <a:t>comments </a:t>
            </a:r>
            <a:r>
              <a:rPr sz="3200" spc="35" dirty="0">
                <a:latin typeface="Arial"/>
                <a:cs typeface="Arial"/>
              </a:rPr>
              <a:t>to </a:t>
            </a:r>
            <a:r>
              <a:rPr sz="3200" spc="-40" dirty="0">
                <a:latin typeface="Arial"/>
                <a:cs typeface="Arial"/>
              </a:rPr>
              <a:t>the </a:t>
            </a:r>
            <a:r>
              <a:rPr sz="3200" spc="-70" dirty="0">
                <a:latin typeface="Arial"/>
                <a:cs typeface="Arial"/>
              </a:rPr>
              <a:t>student</a:t>
            </a:r>
            <a:r>
              <a:rPr sz="3200" spc="-475" dirty="0">
                <a:latin typeface="Arial"/>
                <a:cs typeface="Arial"/>
              </a:rPr>
              <a:t> </a:t>
            </a:r>
            <a:r>
              <a:rPr sz="3200" spc="-55" dirty="0">
                <a:latin typeface="Arial"/>
                <a:cs typeface="Arial"/>
              </a:rPr>
              <a:t>directly</a:t>
            </a:r>
            <a:endParaRPr sz="3200">
              <a:latin typeface="Arial"/>
              <a:cs typeface="Arial"/>
            </a:endParaRPr>
          </a:p>
          <a:p>
            <a:pPr marL="355600" marR="141605" indent="-342900">
              <a:lnSpc>
                <a:spcPct val="100000"/>
              </a:lnSpc>
              <a:spcBef>
                <a:spcPts val="770"/>
              </a:spcBef>
              <a:buClr>
                <a:srgbClr val="FBC600"/>
              </a:buClr>
              <a:buSzPct val="125000"/>
              <a:buFont typeface="Times New Roman"/>
              <a:buChar char="•"/>
              <a:tabLst>
                <a:tab pos="355600" algn="l"/>
              </a:tabLst>
            </a:pPr>
            <a:r>
              <a:rPr sz="3200" spc="-130" dirty="0">
                <a:latin typeface="Arial"/>
                <a:cs typeface="Arial"/>
              </a:rPr>
              <a:t>Submit </a:t>
            </a:r>
            <a:r>
              <a:rPr sz="3200" spc="-170" dirty="0">
                <a:latin typeface="Arial"/>
                <a:cs typeface="Arial"/>
              </a:rPr>
              <a:t>surveys, </a:t>
            </a:r>
            <a:r>
              <a:rPr sz="3200" spc="-160" dirty="0">
                <a:latin typeface="Arial"/>
                <a:cs typeface="Arial"/>
              </a:rPr>
              <a:t>even </a:t>
            </a:r>
            <a:r>
              <a:rPr sz="3200" spc="50" dirty="0">
                <a:latin typeface="Arial"/>
                <a:cs typeface="Arial"/>
              </a:rPr>
              <a:t>if </a:t>
            </a:r>
            <a:r>
              <a:rPr sz="3200" spc="-114" dirty="0">
                <a:latin typeface="Arial"/>
                <a:cs typeface="Arial"/>
              </a:rPr>
              <a:t>you </a:t>
            </a:r>
            <a:r>
              <a:rPr sz="3200" spc="-175" dirty="0">
                <a:latin typeface="Arial"/>
                <a:cs typeface="Arial"/>
              </a:rPr>
              <a:t>have </a:t>
            </a:r>
            <a:r>
              <a:rPr sz="3200" spc="-100" dirty="0">
                <a:latin typeface="Arial"/>
                <a:cs typeface="Arial"/>
              </a:rPr>
              <a:t>no </a:t>
            </a:r>
            <a:r>
              <a:rPr sz="3200" spc="-145" dirty="0">
                <a:latin typeface="Arial"/>
                <a:cs typeface="Arial"/>
              </a:rPr>
              <a:t>feedback</a:t>
            </a:r>
            <a:r>
              <a:rPr sz="3200" spc="-500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at  </a:t>
            </a:r>
            <a:r>
              <a:rPr sz="3200" spc="-40" dirty="0">
                <a:latin typeface="Arial"/>
                <a:cs typeface="Arial"/>
              </a:rPr>
              <a:t>the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30" dirty="0">
                <a:latin typeface="Arial"/>
                <a:cs typeface="Arial"/>
              </a:rPr>
              <a:t>time</a:t>
            </a:r>
            <a:endParaRPr sz="3200">
              <a:latin typeface="Arial"/>
              <a:cs typeface="Arial"/>
            </a:endParaRPr>
          </a:p>
          <a:p>
            <a:pPr marL="355600" marR="690245" indent="-342900">
              <a:lnSpc>
                <a:spcPct val="100000"/>
              </a:lnSpc>
              <a:spcBef>
                <a:spcPts val="765"/>
              </a:spcBef>
              <a:buClr>
                <a:srgbClr val="FBC600"/>
              </a:buClr>
              <a:buSzPct val="125000"/>
              <a:buFont typeface="Times New Roman"/>
              <a:buChar char="•"/>
              <a:tabLst>
                <a:tab pos="355600" algn="l"/>
              </a:tabLst>
            </a:pPr>
            <a:r>
              <a:rPr sz="3200" spc="-100" dirty="0">
                <a:latin typeface="Arial"/>
                <a:cs typeface="Arial"/>
              </a:rPr>
              <a:t>Alerts </a:t>
            </a:r>
            <a:r>
              <a:rPr sz="3200" spc="-150" dirty="0">
                <a:latin typeface="Arial"/>
                <a:cs typeface="Arial"/>
              </a:rPr>
              <a:t>and </a:t>
            </a:r>
            <a:r>
              <a:rPr sz="3200" spc="-225" dirty="0">
                <a:latin typeface="Arial"/>
                <a:cs typeface="Arial"/>
              </a:rPr>
              <a:t>Kudos </a:t>
            </a:r>
            <a:r>
              <a:rPr sz="3200" spc="-200" dirty="0">
                <a:latin typeface="Arial"/>
                <a:cs typeface="Arial"/>
              </a:rPr>
              <a:t>can </a:t>
            </a:r>
            <a:r>
              <a:rPr sz="3200" spc="-145" dirty="0">
                <a:latin typeface="Arial"/>
                <a:cs typeface="Arial"/>
              </a:rPr>
              <a:t>be </a:t>
            </a:r>
            <a:r>
              <a:rPr sz="3200" spc="-114" dirty="0">
                <a:latin typeface="Arial"/>
                <a:cs typeface="Arial"/>
              </a:rPr>
              <a:t>sent </a:t>
            </a:r>
            <a:r>
              <a:rPr sz="3200" spc="-45" dirty="0">
                <a:latin typeface="Arial"/>
                <a:cs typeface="Arial"/>
              </a:rPr>
              <a:t>throughout</a:t>
            </a:r>
            <a:r>
              <a:rPr sz="3200" spc="-235" dirty="0">
                <a:latin typeface="Arial"/>
                <a:cs typeface="Arial"/>
              </a:rPr>
              <a:t> </a:t>
            </a:r>
            <a:r>
              <a:rPr sz="3200" spc="-40" dirty="0">
                <a:latin typeface="Arial"/>
                <a:cs typeface="Arial"/>
              </a:rPr>
              <a:t>the  </a:t>
            </a:r>
            <a:r>
              <a:rPr sz="3200" spc="-150" dirty="0">
                <a:latin typeface="Arial"/>
                <a:cs typeface="Arial"/>
              </a:rPr>
              <a:t>semester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lr>
                <a:srgbClr val="FBC600"/>
              </a:buClr>
              <a:buSzPct val="125000"/>
              <a:buFont typeface="Times New Roman"/>
              <a:buChar char="•"/>
              <a:tabLst>
                <a:tab pos="355600" algn="l"/>
              </a:tabLst>
            </a:pPr>
            <a:r>
              <a:rPr sz="3200" spc="-235" dirty="0">
                <a:latin typeface="Arial"/>
                <a:cs typeface="Arial"/>
              </a:rPr>
              <a:t>Keep </a:t>
            </a:r>
            <a:r>
              <a:rPr sz="3200" spc="-120" dirty="0">
                <a:latin typeface="Arial"/>
                <a:cs typeface="Arial"/>
              </a:rPr>
              <a:t>standard </a:t>
            </a:r>
            <a:r>
              <a:rPr sz="3200" spc="-130" dirty="0">
                <a:latin typeface="Arial"/>
                <a:cs typeface="Arial"/>
              </a:rPr>
              <a:t>comments </a:t>
            </a:r>
            <a:r>
              <a:rPr sz="3200" spc="-45" dirty="0">
                <a:latin typeface="Arial"/>
                <a:cs typeface="Arial"/>
              </a:rPr>
              <a:t>in </a:t>
            </a:r>
            <a:r>
              <a:rPr sz="3200" spc="-245" dirty="0">
                <a:latin typeface="Arial"/>
                <a:cs typeface="Arial"/>
              </a:rPr>
              <a:t>a </a:t>
            </a:r>
            <a:r>
              <a:rPr sz="3200" spc="-80" dirty="0">
                <a:latin typeface="Arial"/>
                <a:cs typeface="Arial"/>
              </a:rPr>
              <a:t>Word </a:t>
            </a:r>
            <a:r>
              <a:rPr sz="3200" spc="-150" dirty="0">
                <a:latin typeface="Arial"/>
                <a:cs typeface="Arial"/>
              </a:rPr>
              <a:t>doc </a:t>
            </a:r>
            <a:r>
              <a:rPr sz="3200" spc="5" dirty="0">
                <a:latin typeface="Arial"/>
                <a:cs typeface="Arial"/>
              </a:rPr>
              <a:t>for</a:t>
            </a:r>
            <a:r>
              <a:rPr sz="3200" spc="-295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copy  </a:t>
            </a:r>
            <a:r>
              <a:rPr sz="3200" spc="50" dirty="0">
                <a:latin typeface="Arial"/>
                <a:cs typeface="Arial"/>
              </a:rPr>
              <a:t>&amp;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130" dirty="0">
                <a:latin typeface="Arial"/>
                <a:cs typeface="Arial"/>
              </a:rPr>
              <a:t>pasting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53415"/>
            <a:ext cx="78320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Academic </a:t>
            </a:r>
            <a:r>
              <a:rPr spc="-145" dirty="0"/>
              <a:t>Alert: </a:t>
            </a:r>
            <a:r>
              <a:rPr spc="-200" dirty="0"/>
              <a:t>Training, </a:t>
            </a:r>
            <a:r>
              <a:rPr spc="-280" dirty="0"/>
              <a:t>Resources, </a:t>
            </a:r>
            <a:r>
              <a:rPr spc="-215" dirty="0"/>
              <a:t>and</a:t>
            </a:r>
            <a:r>
              <a:rPr spc="114" dirty="0"/>
              <a:t> </a:t>
            </a:r>
            <a:r>
              <a:rPr spc="-225" dirty="0"/>
              <a:t>Support</a:t>
            </a:r>
          </a:p>
        </p:txBody>
      </p:sp>
      <p:sp>
        <p:nvSpPr>
          <p:cNvPr id="3" name="object 3"/>
          <p:cNvSpPr/>
          <p:nvPr/>
        </p:nvSpPr>
        <p:spPr>
          <a:xfrm>
            <a:off x="665226" y="1625346"/>
            <a:ext cx="8067040" cy="3944620"/>
          </a:xfrm>
          <a:custGeom>
            <a:avLst/>
            <a:gdLst/>
            <a:ahLst/>
            <a:cxnLst/>
            <a:rect l="l" t="t" r="r" b="b"/>
            <a:pathLst>
              <a:path w="8067040" h="3944620">
                <a:moveTo>
                  <a:pt x="7409167" y="0"/>
                </a:moveTo>
                <a:lnTo>
                  <a:pt x="657364" y="0"/>
                </a:lnTo>
                <a:lnTo>
                  <a:pt x="608304" y="1803"/>
                </a:lnTo>
                <a:lnTo>
                  <a:pt x="560223" y="7127"/>
                </a:lnTo>
                <a:lnTo>
                  <a:pt x="513249" y="15846"/>
                </a:lnTo>
                <a:lnTo>
                  <a:pt x="467508" y="27831"/>
                </a:lnTo>
                <a:lnTo>
                  <a:pt x="423127" y="42957"/>
                </a:lnTo>
                <a:lnTo>
                  <a:pt x="380235" y="61096"/>
                </a:lnTo>
                <a:lnTo>
                  <a:pt x="338957" y="82121"/>
                </a:lnTo>
                <a:lnTo>
                  <a:pt x="299421" y="105904"/>
                </a:lnTo>
                <a:lnTo>
                  <a:pt x="261754" y="132320"/>
                </a:lnTo>
                <a:lnTo>
                  <a:pt x="226084" y="161239"/>
                </a:lnTo>
                <a:lnTo>
                  <a:pt x="192536" y="192536"/>
                </a:lnTo>
                <a:lnTo>
                  <a:pt x="161239" y="226084"/>
                </a:lnTo>
                <a:lnTo>
                  <a:pt x="132320" y="261754"/>
                </a:lnTo>
                <a:lnTo>
                  <a:pt x="105904" y="299421"/>
                </a:lnTo>
                <a:lnTo>
                  <a:pt x="82121" y="338957"/>
                </a:lnTo>
                <a:lnTo>
                  <a:pt x="61096" y="380235"/>
                </a:lnTo>
                <a:lnTo>
                  <a:pt x="42957" y="423127"/>
                </a:lnTo>
                <a:lnTo>
                  <a:pt x="27831" y="467508"/>
                </a:lnTo>
                <a:lnTo>
                  <a:pt x="15846" y="513249"/>
                </a:lnTo>
                <a:lnTo>
                  <a:pt x="7127" y="560223"/>
                </a:lnTo>
                <a:lnTo>
                  <a:pt x="1803" y="608304"/>
                </a:lnTo>
                <a:lnTo>
                  <a:pt x="0" y="657364"/>
                </a:lnTo>
                <a:lnTo>
                  <a:pt x="0" y="3286747"/>
                </a:lnTo>
                <a:lnTo>
                  <a:pt x="1803" y="3335807"/>
                </a:lnTo>
                <a:lnTo>
                  <a:pt x="7127" y="3383888"/>
                </a:lnTo>
                <a:lnTo>
                  <a:pt x="15846" y="3430862"/>
                </a:lnTo>
                <a:lnTo>
                  <a:pt x="27831" y="3476603"/>
                </a:lnTo>
                <a:lnTo>
                  <a:pt x="42957" y="3520984"/>
                </a:lnTo>
                <a:lnTo>
                  <a:pt x="61096" y="3563876"/>
                </a:lnTo>
                <a:lnTo>
                  <a:pt x="82121" y="3605154"/>
                </a:lnTo>
                <a:lnTo>
                  <a:pt x="105904" y="3644690"/>
                </a:lnTo>
                <a:lnTo>
                  <a:pt x="132320" y="3682357"/>
                </a:lnTo>
                <a:lnTo>
                  <a:pt x="161239" y="3718027"/>
                </a:lnTo>
                <a:lnTo>
                  <a:pt x="192536" y="3751575"/>
                </a:lnTo>
                <a:lnTo>
                  <a:pt x="226084" y="3782872"/>
                </a:lnTo>
                <a:lnTo>
                  <a:pt x="261754" y="3811791"/>
                </a:lnTo>
                <a:lnTo>
                  <a:pt x="299421" y="3838207"/>
                </a:lnTo>
                <a:lnTo>
                  <a:pt x="338957" y="3861990"/>
                </a:lnTo>
                <a:lnTo>
                  <a:pt x="380235" y="3883015"/>
                </a:lnTo>
                <a:lnTo>
                  <a:pt x="423127" y="3901154"/>
                </a:lnTo>
                <a:lnTo>
                  <a:pt x="467508" y="3916280"/>
                </a:lnTo>
                <a:lnTo>
                  <a:pt x="513249" y="3928265"/>
                </a:lnTo>
                <a:lnTo>
                  <a:pt x="560223" y="3936984"/>
                </a:lnTo>
                <a:lnTo>
                  <a:pt x="608304" y="3942308"/>
                </a:lnTo>
                <a:lnTo>
                  <a:pt x="657364" y="3944112"/>
                </a:lnTo>
                <a:lnTo>
                  <a:pt x="7409167" y="3944112"/>
                </a:lnTo>
                <a:lnTo>
                  <a:pt x="7458227" y="3942308"/>
                </a:lnTo>
                <a:lnTo>
                  <a:pt x="7506308" y="3936984"/>
                </a:lnTo>
                <a:lnTo>
                  <a:pt x="7553282" y="3928265"/>
                </a:lnTo>
                <a:lnTo>
                  <a:pt x="7599023" y="3916280"/>
                </a:lnTo>
                <a:lnTo>
                  <a:pt x="7643404" y="3901154"/>
                </a:lnTo>
                <a:lnTo>
                  <a:pt x="7686296" y="3883015"/>
                </a:lnTo>
                <a:lnTo>
                  <a:pt x="7727574" y="3861990"/>
                </a:lnTo>
                <a:lnTo>
                  <a:pt x="7767110" y="3838207"/>
                </a:lnTo>
                <a:lnTo>
                  <a:pt x="7804777" y="3811791"/>
                </a:lnTo>
                <a:lnTo>
                  <a:pt x="7840447" y="3782872"/>
                </a:lnTo>
                <a:lnTo>
                  <a:pt x="7873995" y="3751575"/>
                </a:lnTo>
                <a:lnTo>
                  <a:pt x="7905292" y="3718027"/>
                </a:lnTo>
                <a:lnTo>
                  <a:pt x="7934211" y="3682357"/>
                </a:lnTo>
                <a:lnTo>
                  <a:pt x="7960627" y="3644690"/>
                </a:lnTo>
                <a:lnTo>
                  <a:pt x="7984410" y="3605154"/>
                </a:lnTo>
                <a:lnTo>
                  <a:pt x="8005435" y="3563876"/>
                </a:lnTo>
                <a:lnTo>
                  <a:pt x="8023574" y="3520984"/>
                </a:lnTo>
                <a:lnTo>
                  <a:pt x="8038700" y="3476603"/>
                </a:lnTo>
                <a:lnTo>
                  <a:pt x="8050685" y="3430862"/>
                </a:lnTo>
                <a:lnTo>
                  <a:pt x="8059404" y="3383888"/>
                </a:lnTo>
                <a:lnTo>
                  <a:pt x="8064728" y="3335807"/>
                </a:lnTo>
                <a:lnTo>
                  <a:pt x="8066532" y="3286747"/>
                </a:lnTo>
                <a:lnTo>
                  <a:pt x="8066532" y="657364"/>
                </a:lnTo>
                <a:lnTo>
                  <a:pt x="8064728" y="608304"/>
                </a:lnTo>
                <a:lnTo>
                  <a:pt x="8059404" y="560223"/>
                </a:lnTo>
                <a:lnTo>
                  <a:pt x="8050685" y="513249"/>
                </a:lnTo>
                <a:lnTo>
                  <a:pt x="8038700" y="467508"/>
                </a:lnTo>
                <a:lnTo>
                  <a:pt x="8023574" y="423127"/>
                </a:lnTo>
                <a:lnTo>
                  <a:pt x="8005435" y="380235"/>
                </a:lnTo>
                <a:lnTo>
                  <a:pt x="7984410" y="338957"/>
                </a:lnTo>
                <a:lnTo>
                  <a:pt x="7960627" y="299421"/>
                </a:lnTo>
                <a:lnTo>
                  <a:pt x="7934211" y="261754"/>
                </a:lnTo>
                <a:lnTo>
                  <a:pt x="7905292" y="226084"/>
                </a:lnTo>
                <a:lnTo>
                  <a:pt x="7873995" y="192536"/>
                </a:lnTo>
                <a:lnTo>
                  <a:pt x="7840447" y="161239"/>
                </a:lnTo>
                <a:lnTo>
                  <a:pt x="7804777" y="132320"/>
                </a:lnTo>
                <a:lnTo>
                  <a:pt x="7767110" y="105904"/>
                </a:lnTo>
                <a:lnTo>
                  <a:pt x="7727574" y="82121"/>
                </a:lnTo>
                <a:lnTo>
                  <a:pt x="7686296" y="61096"/>
                </a:lnTo>
                <a:lnTo>
                  <a:pt x="7643404" y="42957"/>
                </a:lnTo>
                <a:lnTo>
                  <a:pt x="7599023" y="27831"/>
                </a:lnTo>
                <a:lnTo>
                  <a:pt x="7553282" y="15846"/>
                </a:lnTo>
                <a:lnTo>
                  <a:pt x="7506308" y="7127"/>
                </a:lnTo>
                <a:lnTo>
                  <a:pt x="7458227" y="1803"/>
                </a:lnTo>
                <a:lnTo>
                  <a:pt x="74091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5226" y="1625346"/>
            <a:ext cx="8067040" cy="3944620"/>
          </a:xfrm>
          <a:custGeom>
            <a:avLst/>
            <a:gdLst/>
            <a:ahLst/>
            <a:cxnLst/>
            <a:rect l="l" t="t" r="r" b="b"/>
            <a:pathLst>
              <a:path w="8067040" h="3944620">
                <a:moveTo>
                  <a:pt x="0" y="657364"/>
                </a:moveTo>
                <a:lnTo>
                  <a:pt x="1803" y="608304"/>
                </a:lnTo>
                <a:lnTo>
                  <a:pt x="7127" y="560223"/>
                </a:lnTo>
                <a:lnTo>
                  <a:pt x="15846" y="513249"/>
                </a:lnTo>
                <a:lnTo>
                  <a:pt x="27831" y="467508"/>
                </a:lnTo>
                <a:lnTo>
                  <a:pt x="42957" y="423127"/>
                </a:lnTo>
                <a:lnTo>
                  <a:pt x="61096" y="380235"/>
                </a:lnTo>
                <a:lnTo>
                  <a:pt x="82121" y="338957"/>
                </a:lnTo>
                <a:lnTo>
                  <a:pt x="105904" y="299421"/>
                </a:lnTo>
                <a:lnTo>
                  <a:pt x="132320" y="261754"/>
                </a:lnTo>
                <a:lnTo>
                  <a:pt x="161239" y="226084"/>
                </a:lnTo>
                <a:lnTo>
                  <a:pt x="192536" y="192536"/>
                </a:lnTo>
                <a:lnTo>
                  <a:pt x="226084" y="161239"/>
                </a:lnTo>
                <a:lnTo>
                  <a:pt x="261754" y="132320"/>
                </a:lnTo>
                <a:lnTo>
                  <a:pt x="299421" y="105904"/>
                </a:lnTo>
                <a:lnTo>
                  <a:pt x="338957" y="82121"/>
                </a:lnTo>
                <a:lnTo>
                  <a:pt x="380235" y="61096"/>
                </a:lnTo>
                <a:lnTo>
                  <a:pt x="423127" y="42957"/>
                </a:lnTo>
                <a:lnTo>
                  <a:pt x="467508" y="27831"/>
                </a:lnTo>
                <a:lnTo>
                  <a:pt x="513249" y="15846"/>
                </a:lnTo>
                <a:lnTo>
                  <a:pt x="560223" y="7127"/>
                </a:lnTo>
                <a:lnTo>
                  <a:pt x="608304" y="1803"/>
                </a:lnTo>
                <a:lnTo>
                  <a:pt x="657364" y="0"/>
                </a:lnTo>
                <a:lnTo>
                  <a:pt x="7409167" y="0"/>
                </a:lnTo>
                <a:lnTo>
                  <a:pt x="7458227" y="1803"/>
                </a:lnTo>
                <a:lnTo>
                  <a:pt x="7506308" y="7127"/>
                </a:lnTo>
                <a:lnTo>
                  <a:pt x="7553282" y="15846"/>
                </a:lnTo>
                <a:lnTo>
                  <a:pt x="7599023" y="27831"/>
                </a:lnTo>
                <a:lnTo>
                  <a:pt x="7643404" y="42957"/>
                </a:lnTo>
                <a:lnTo>
                  <a:pt x="7686296" y="61096"/>
                </a:lnTo>
                <a:lnTo>
                  <a:pt x="7727574" y="82121"/>
                </a:lnTo>
                <a:lnTo>
                  <a:pt x="7767110" y="105904"/>
                </a:lnTo>
                <a:lnTo>
                  <a:pt x="7804777" y="132320"/>
                </a:lnTo>
                <a:lnTo>
                  <a:pt x="7840447" y="161239"/>
                </a:lnTo>
                <a:lnTo>
                  <a:pt x="7873995" y="192536"/>
                </a:lnTo>
                <a:lnTo>
                  <a:pt x="7905292" y="226084"/>
                </a:lnTo>
                <a:lnTo>
                  <a:pt x="7934211" y="261754"/>
                </a:lnTo>
                <a:lnTo>
                  <a:pt x="7960627" y="299421"/>
                </a:lnTo>
                <a:lnTo>
                  <a:pt x="7984410" y="338957"/>
                </a:lnTo>
                <a:lnTo>
                  <a:pt x="8005435" y="380235"/>
                </a:lnTo>
                <a:lnTo>
                  <a:pt x="8023574" y="423127"/>
                </a:lnTo>
                <a:lnTo>
                  <a:pt x="8038700" y="467508"/>
                </a:lnTo>
                <a:lnTo>
                  <a:pt x="8050685" y="513249"/>
                </a:lnTo>
                <a:lnTo>
                  <a:pt x="8059404" y="560223"/>
                </a:lnTo>
                <a:lnTo>
                  <a:pt x="8064728" y="608304"/>
                </a:lnTo>
                <a:lnTo>
                  <a:pt x="8066532" y="657364"/>
                </a:lnTo>
                <a:lnTo>
                  <a:pt x="8066532" y="3286747"/>
                </a:lnTo>
                <a:lnTo>
                  <a:pt x="8064728" y="3335807"/>
                </a:lnTo>
                <a:lnTo>
                  <a:pt x="8059404" y="3383888"/>
                </a:lnTo>
                <a:lnTo>
                  <a:pt x="8050685" y="3430862"/>
                </a:lnTo>
                <a:lnTo>
                  <a:pt x="8038700" y="3476603"/>
                </a:lnTo>
                <a:lnTo>
                  <a:pt x="8023574" y="3520984"/>
                </a:lnTo>
                <a:lnTo>
                  <a:pt x="8005435" y="3563876"/>
                </a:lnTo>
                <a:lnTo>
                  <a:pt x="7984410" y="3605154"/>
                </a:lnTo>
                <a:lnTo>
                  <a:pt x="7960627" y="3644690"/>
                </a:lnTo>
                <a:lnTo>
                  <a:pt x="7934211" y="3682357"/>
                </a:lnTo>
                <a:lnTo>
                  <a:pt x="7905292" y="3718027"/>
                </a:lnTo>
                <a:lnTo>
                  <a:pt x="7873995" y="3751575"/>
                </a:lnTo>
                <a:lnTo>
                  <a:pt x="7840447" y="3782872"/>
                </a:lnTo>
                <a:lnTo>
                  <a:pt x="7804777" y="3811791"/>
                </a:lnTo>
                <a:lnTo>
                  <a:pt x="7767110" y="3838207"/>
                </a:lnTo>
                <a:lnTo>
                  <a:pt x="7727574" y="3861990"/>
                </a:lnTo>
                <a:lnTo>
                  <a:pt x="7686296" y="3883015"/>
                </a:lnTo>
                <a:lnTo>
                  <a:pt x="7643404" y="3901154"/>
                </a:lnTo>
                <a:lnTo>
                  <a:pt x="7599023" y="3916280"/>
                </a:lnTo>
                <a:lnTo>
                  <a:pt x="7553282" y="3928265"/>
                </a:lnTo>
                <a:lnTo>
                  <a:pt x="7506308" y="3936984"/>
                </a:lnTo>
                <a:lnTo>
                  <a:pt x="7458227" y="3942308"/>
                </a:lnTo>
                <a:lnTo>
                  <a:pt x="7409167" y="3944112"/>
                </a:lnTo>
                <a:lnTo>
                  <a:pt x="657364" y="3944112"/>
                </a:lnTo>
                <a:lnTo>
                  <a:pt x="608304" y="3942308"/>
                </a:lnTo>
                <a:lnTo>
                  <a:pt x="560223" y="3936984"/>
                </a:lnTo>
                <a:lnTo>
                  <a:pt x="513249" y="3928265"/>
                </a:lnTo>
                <a:lnTo>
                  <a:pt x="467508" y="3916280"/>
                </a:lnTo>
                <a:lnTo>
                  <a:pt x="423127" y="3901154"/>
                </a:lnTo>
                <a:lnTo>
                  <a:pt x="380235" y="3883015"/>
                </a:lnTo>
                <a:lnTo>
                  <a:pt x="338957" y="3861990"/>
                </a:lnTo>
                <a:lnTo>
                  <a:pt x="299421" y="3838207"/>
                </a:lnTo>
                <a:lnTo>
                  <a:pt x="261754" y="3811791"/>
                </a:lnTo>
                <a:lnTo>
                  <a:pt x="226084" y="3782872"/>
                </a:lnTo>
                <a:lnTo>
                  <a:pt x="192536" y="3751575"/>
                </a:lnTo>
                <a:lnTo>
                  <a:pt x="161239" y="3718027"/>
                </a:lnTo>
                <a:lnTo>
                  <a:pt x="132320" y="3682357"/>
                </a:lnTo>
                <a:lnTo>
                  <a:pt x="105904" y="3644690"/>
                </a:lnTo>
                <a:lnTo>
                  <a:pt x="82121" y="3605154"/>
                </a:lnTo>
                <a:lnTo>
                  <a:pt x="61096" y="3563876"/>
                </a:lnTo>
                <a:lnTo>
                  <a:pt x="42957" y="3520984"/>
                </a:lnTo>
                <a:lnTo>
                  <a:pt x="27831" y="3476603"/>
                </a:lnTo>
                <a:lnTo>
                  <a:pt x="15846" y="3430862"/>
                </a:lnTo>
                <a:lnTo>
                  <a:pt x="7127" y="3383888"/>
                </a:lnTo>
                <a:lnTo>
                  <a:pt x="1803" y="3335807"/>
                </a:lnTo>
                <a:lnTo>
                  <a:pt x="0" y="3286747"/>
                </a:lnTo>
                <a:lnTo>
                  <a:pt x="0" y="657364"/>
                </a:lnTo>
                <a:close/>
              </a:path>
            </a:pathLst>
          </a:custGeom>
          <a:ln w="25908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1144" y="2502407"/>
            <a:ext cx="1767839" cy="17190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82227" y="2049398"/>
            <a:ext cx="1321435" cy="1915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Arial"/>
                <a:cs typeface="Arial"/>
              </a:rPr>
              <a:t>Training: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6480"/>
              </a:lnSpc>
              <a:spcBef>
                <a:spcPts val="695"/>
              </a:spcBef>
            </a:pPr>
            <a:r>
              <a:rPr sz="1800" b="1" spc="-10" dirty="0">
                <a:latin typeface="Arial"/>
                <a:cs typeface="Arial"/>
              </a:rPr>
              <a:t>User</a:t>
            </a:r>
            <a:r>
              <a:rPr sz="1800" b="1" spc="-6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Guide:  Questions: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Slide</a:t>
            </a:r>
            <a:r>
              <a:rPr spc="-40" dirty="0"/>
              <a:t> </a:t>
            </a:r>
            <a:r>
              <a:rPr spc="-5" dirty="0"/>
              <a:t>13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411027" y="2075306"/>
            <a:ext cx="4240530" cy="188976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 marR="5080">
              <a:lnSpc>
                <a:spcPct val="102499"/>
              </a:lnSpc>
              <a:spcBef>
                <a:spcPts val="45"/>
              </a:spcBef>
              <a:tabLst>
                <a:tab pos="1307465" algn="l"/>
              </a:tabLst>
            </a:pP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Wednesday	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10/17/18 </a:t>
            </a:r>
            <a:r>
              <a:rPr sz="1600" b="1" spc="-15" dirty="0">
                <a:solidFill>
                  <a:srgbClr val="FF0000"/>
                </a:solidFill>
                <a:latin typeface="Arial"/>
                <a:cs typeface="Arial"/>
              </a:rPr>
              <a:t>@10-11am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CIMS 2160  </a:t>
            </a:r>
            <a:r>
              <a:rPr sz="1600" b="1" spc="-10" dirty="0">
                <a:latin typeface="Arial"/>
                <a:cs typeface="Arial"/>
              </a:rPr>
              <a:t>By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Appointment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Times New Roman"/>
              <a:cs typeface="Times New Roman"/>
            </a:endParaRPr>
          </a:p>
          <a:p>
            <a:pPr marL="74930">
              <a:lnSpc>
                <a:spcPct val="100000"/>
              </a:lnSpc>
            </a:pPr>
            <a:r>
              <a:rPr sz="1800" b="1" u="heavy" spc="-10" dirty="0">
                <a:solidFill>
                  <a:srgbClr val="0099FF"/>
                </a:solidFill>
                <a:uFill>
                  <a:solidFill>
                    <a:srgbClr val="0099FF"/>
                  </a:solidFill>
                </a:uFill>
                <a:latin typeface="Arial"/>
                <a:cs typeface="Arial"/>
                <a:hlinkClick r:id="rId4"/>
              </a:rPr>
              <a:t>www.rit.edu/starfish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5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</a:pPr>
            <a:r>
              <a:rPr sz="1800" b="1" u="heavy" spc="-5" dirty="0">
                <a:solidFill>
                  <a:srgbClr val="0099FF"/>
                </a:solidFill>
                <a:uFill>
                  <a:solidFill>
                    <a:srgbClr val="0099FF"/>
                  </a:solidFill>
                </a:uFill>
                <a:latin typeface="Arial"/>
                <a:cs typeface="Arial"/>
                <a:hlinkClick r:id="rId5"/>
              </a:rPr>
              <a:t>starfish@rit.edu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03123"/>
            <a:ext cx="14655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420" dirty="0"/>
              <a:t>A</a:t>
            </a:r>
            <a:r>
              <a:rPr sz="3600" spc="-500" dirty="0"/>
              <a:t>g</a:t>
            </a:r>
            <a:r>
              <a:rPr sz="3600" spc="-245" dirty="0"/>
              <a:t>enda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31140" y="848360"/>
            <a:ext cx="6293485" cy="35420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FBC600"/>
              </a:buClr>
              <a:buSzPct val="125000"/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spc="-150" dirty="0">
                <a:latin typeface="Arial"/>
                <a:cs typeface="Arial"/>
              </a:rPr>
              <a:t>Background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45" dirty="0">
                <a:latin typeface="Arial"/>
                <a:cs typeface="Arial"/>
              </a:rPr>
              <a:t>Info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BC600"/>
              </a:buClr>
              <a:buFont typeface="Times New Roman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BC600"/>
              </a:buClr>
              <a:buSzPct val="125000"/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spc="-160" dirty="0">
                <a:latin typeface="Arial"/>
                <a:cs typeface="Arial"/>
              </a:rPr>
              <a:t>Academic </a:t>
            </a:r>
            <a:r>
              <a:rPr sz="2800" spc="-45" dirty="0">
                <a:latin typeface="Arial"/>
                <a:cs typeface="Arial"/>
              </a:rPr>
              <a:t>Alert </a:t>
            </a:r>
            <a:r>
              <a:rPr sz="2800" spc="-215" dirty="0">
                <a:latin typeface="Arial"/>
                <a:cs typeface="Arial"/>
              </a:rPr>
              <a:t>Process </a:t>
            </a:r>
            <a:r>
              <a:rPr sz="2800" spc="-135" dirty="0">
                <a:latin typeface="Arial"/>
                <a:cs typeface="Arial"/>
              </a:rPr>
              <a:t>and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-130" dirty="0">
                <a:latin typeface="Arial"/>
                <a:cs typeface="Arial"/>
              </a:rPr>
              <a:t>Expectations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BC600"/>
              </a:buClr>
              <a:buFont typeface="Times New Roman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FBC600"/>
              </a:buClr>
              <a:buSzPct val="125000"/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spc="-155" dirty="0">
                <a:latin typeface="Arial"/>
                <a:cs typeface="Arial"/>
              </a:rPr>
              <a:t>Comments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BC600"/>
              </a:buClr>
              <a:buFont typeface="Times New Roman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BC600"/>
              </a:buClr>
              <a:buSzPct val="125000"/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spc="-65" dirty="0">
                <a:latin typeface="Arial"/>
                <a:cs typeface="Arial"/>
              </a:rPr>
              <a:t>Additional </a:t>
            </a:r>
            <a:r>
              <a:rPr sz="2800" spc="-120" dirty="0">
                <a:latin typeface="Arial"/>
                <a:cs typeface="Arial"/>
              </a:rPr>
              <a:t>Training </a:t>
            </a:r>
            <a:r>
              <a:rPr sz="2800" spc="-135" dirty="0">
                <a:latin typeface="Arial"/>
                <a:cs typeface="Arial"/>
              </a:rPr>
              <a:t>and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110" dirty="0">
                <a:latin typeface="Arial"/>
                <a:cs typeface="Arial"/>
              </a:rPr>
              <a:t>Support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03123"/>
            <a:ext cx="3072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190" dirty="0">
                <a:latin typeface="Arial"/>
                <a:cs typeface="Arial"/>
              </a:rPr>
              <a:t>Background</a:t>
            </a:r>
            <a:r>
              <a:rPr sz="3600" b="0" spc="-240" dirty="0">
                <a:latin typeface="Arial"/>
                <a:cs typeface="Arial"/>
              </a:rPr>
              <a:t> </a:t>
            </a:r>
            <a:r>
              <a:rPr sz="3600" b="0" spc="-55" dirty="0">
                <a:latin typeface="Arial"/>
                <a:cs typeface="Arial"/>
              </a:rPr>
              <a:t>Info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76564" y="6579913"/>
            <a:ext cx="42418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Slide</a:t>
            </a:r>
            <a:r>
              <a:rPr sz="1000" spc="-40" dirty="0">
                <a:latin typeface="Arial"/>
                <a:cs typeface="Arial"/>
              </a:rPr>
              <a:t> </a:t>
            </a:r>
            <a:fld id="{81D60167-4931-47E6-BA6A-407CBD079E47}" type="slidenum">
              <a:rPr sz="1000" spc="-5" dirty="0">
                <a:latin typeface="Arial"/>
                <a:cs typeface="Arial"/>
              </a:rPr>
              <a:t>3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1073912"/>
            <a:ext cx="5685155" cy="52012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FBC600"/>
              </a:buClr>
              <a:buSzPct val="125000"/>
              <a:buFont typeface="Times New Roman"/>
              <a:buChar char="•"/>
              <a:tabLst>
                <a:tab pos="355600" algn="l"/>
              </a:tabLst>
            </a:pPr>
            <a:r>
              <a:rPr sz="3200" spc="-95" dirty="0">
                <a:latin typeface="Arial"/>
                <a:cs typeface="Arial"/>
              </a:rPr>
              <a:t>Structure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155" dirty="0">
                <a:latin typeface="Arial"/>
                <a:cs typeface="Arial"/>
              </a:rPr>
              <a:t>Advising </a:t>
            </a:r>
            <a:r>
              <a:rPr sz="3200" spc="-35" dirty="0">
                <a:latin typeface="Arial"/>
                <a:cs typeface="Arial"/>
              </a:rPr>
              <a:t>at</a:t>
            </a:r>
            <a:r>
              <a:rPr sz="3200" spc="-400" dirty="0">
                <a:latin typeface="Arial"/>
                <a:cs typeface="Arial"/>
              </a:rPr>
              <a:t> </a:t>
            </a:r>
            <a:r>
              <a:rPr sz="3200" spc="-355" dirty="0">
                <a:latin typeface="Arial"/>
                <a:cs typeface="Arial"/>
              </a:rPr>
              <a:t>RIT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FBC600"/>
              </a:buClr>
              <a:buSzPct val="125000"/>
              <a:buFont typeface="Times New Roman"/>
              <a:buChar char="•"/>
              <a:tabLst>
                <a:tab pos="355600" algn="l"/>
              </a:tabLst>
            </a:pPr>
            <a:r>
              <a:rPr sz="3200" spc="-155" dirty="0">
                <a:latin typeface="Arial"/>
                <a:cs typeface="Arial"/>
              </a:rPr>
              <a:t>Connections </a:t>
            </a:r>
            <a:r>
              <a:rPr sz="3200" spc="-45" dirty="0">
                <a:latin typeface="Arial"/>
                <a:cs typeface="Arial"/>
              </a:rPr>
              <a:t>in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130" dirty="0">
                <a:latin typeface="Arial"/>
                <a:cs typeface="Arial"/>
              </a:rPr>
              <a:t>Starfish</a:t>
            </a:r>
            <a:endParaRPr sz="32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690"/>
              </a:spcBef>
              <a:buClr>
                <a:srgbClr val="0099FF"/>
              </a:buClr>
              <a:buSzPct val="108928"/>
              <a:buFont typeface="Times New Roman"/>
              <a:buChar char="•"/>
              <a:tabLst>
                <a:tab pos="756285" algn="l"/>
                <a:tab pos="756920" algn="l"/>
              </a:tabLst>
            </a:pPr>
            <a:r>
              <a:rPr sz="2800" spc="-65" dirty="0">
                <a:latin typeface="Arial"/>
                <a:cs typeface="Arial"/>
              </a:rPr>
              <a:t>Network </a:t>
            </a:r>
            <a:r>
              <a:rPr sz="2800" spc="-5" dirty="0">
                <a:latin typeface="Arial"/>
                <a:cs typeface="Arial"/>
              </a:rPr>
              <a:t>of</a:t>
            </a:r>
            <a:r>
              <a:rPr sz="2800" spc="-215" dirty="0">
                <a:latin typeface="Arial"/>
                <a:cs typeface="Arial"/>
              </a:rPr>
              <a:t> </a:t>
            </a:r>
            <a:r>
              <a:rPr sz="2800" spc="-110" dirty="0">
                <a:latin typeface="Arial"/>
                <a:cs typeface="Arial"/>
              </a:rPr>
              <a:t>Support</a:t>
            </a:r>
            <a:endParaRPr sz="28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605"/>
              </a:spcBef>
              <a:buChar char="–"/>
              <a:tabLst>
                <a:tab pos="1155700" algn="l"/>
              </a:tabLst>
            </a:pPr>
            <a:r>
              <a:rPr sz="2400" spc="-65" dirty="0">
                <a:latin typeface="Arial"/>
                <a:cs typeface="Arial"/>
              </a:rPr>
              <a:t>Instructors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575"/>
              </a:spcBef>
              <a:buChar char="–"/>
              <a:tabLst>
                <a:tab pos="1155700" algn="l"/>
              </a:tabLst>
            </a:pPr>
            <a:r>
              <a:rPr sz="2400" spc="-204" dirty="0">
                <a:latin typeface="Arial"/>
                <a:cs typeface="Arial"/>
              </a:rPr>
              <a:t>NTID </a:t>
            </a:r>
            <a:r>
              <a:rPr sz="2400" spc="-114" dirty="0">
                <a:latin typeface="Arial"/>
                <a:cs typeface="Arial"/>
              </a:rPr>
              <a:t>Counselors/Academic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Advisors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575"/>
              </a:spcBef>
              <a:buChar char="–"/>
              <a:tabLst>
                <a:tab pos="1155700" algn="l"/>
              </a:tabLst>
            </a:pPr>
            <a:r>
              <a:rPr sz="2400" spc="-95" dirty="0">
                <a:latin typeface="Arial"/>
                <a:cs typeface="Arial"/>
              </a:rPr>
              <a:t>Support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advisor(s)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575"/>
              </a:spcBef>
              <a:buChar char="–"/>
              <a:tabLst>
                <a:tab pos="1155700" algn="l"/>
              </a:tabLst>
            </a:pPr>
            <a:r>
              <a:rPr sz="2400" spc="-114" dirty="0">
                <a:latin typeface="Arial"/>
                <a:cs typeface="Arial"/>
              </a:rPr>
              <a:t>Faculty</a:t>
            </a:r>
            <a:r>
              <a:rPr sz="2400" spc="-155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advisor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645"/>
              </a:spcBef>
              <a:buClr>
                <a:srgbClr val="0099FF"/>
              </a:buClr>
              <a:buSzPct val="108928"/>
              <a:buFont typeface="Times New Roman"/>
              <a:buChar char="•"/>
              <a:tabLst>
                <a:tab pos="756285" algn="l"/>
                <a:tab pos="756920" algn="l"/>
              </a:tabLst>
            </a:pPr>
            <a:r>
              <a:rPr sz="2800" spc="-195" dirty="0">
                <a:latin typeface="Arial"/>
                <a:cs typeface="Arial"/>
              </a:rPr>
              <a:t>Receive </a:t>
            </a:r>
            <a:r>
              <a:rPr sz="2800" spc="-120" dirty="0">
                <a:latin typeface="Arial"/>
                <a:cs typeface="Arial"/>
              </a:rPr>
              <a:t>updates </a:t>
            </a:r>
            <a:r>
              <a:rPr sz="2800" spc="-90" dirty="0">
                <a:latin typeface="Arial"/>
                <a:cs typeface="Arial"/>
              </a:rPr>
              <a:t>on </a:t>
            </a:r>
            <a:r>
              <a:rPr sz="2800" spc="-15" dirty="0">
                <a:latin typeface="Arial"/>
                <a:cs typeface="Arial"/>
              </a:rPr>
              <a:t>their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-95" dirty="0">
                <a:latin typeface="Arial"/>
                <a:cs typeface="Arial"/>
              </a:rPr>
              <a:t>students</a:t>
            </a:r>
            <a:endParaRPr sz="28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605"/>
              </a:spcBef>
              <a:buChar char="–"/>
              <a:tabLst>
                <a:tab pos="1155700" algn="l"/>
              </a:tabLst>
            </a:pPr>
            <a:r>
              <a:rPr sz="2400" spc="-30" dirty="0">
                <a:latin typeface="Arial"/>
                <a:cs typeface="Arial"/>
              </a:rPr>
              <a:t>Major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Contact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575"/>
              </a:spcBef>
              <a:buChar char="–"/>
              <a:tabLst>
                <a:tab pos="1155700" algn="l"/>
              </a:tabLst>
            </a:pPr>
            <a:r>
              <a:rPr sz="2400" spc="-70" dirty="0">
                <a:latin typeface="Arial"/>
                <a:cs typeface="Arial"/>
              </a:rPr>
              <a:t>Department</a:t>
            </a:r>
            <a:r>
              <a:rPr sz="2400" spc="-160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Contact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575"/>
              </a:spcBef>
              <a:buChar char="–"/>
              <a:tabLst>
                <a:tab pos="1155700" algn="l"/>
              </a:tabLst>
            </a:pPr>
            <a:r>
              <a:rPr sz="2400" spc="-145" dirty="0">
                <a:latin typeface="Arial"/>
                <a:cs typeface="Arial"/>
              </a:rPr>
              <a:t>College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Contact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03123"/>
            <a:ext cx="44634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15" dirty="0"/>
              <a:t>Academic </a:t>
            </a:r>
            <a:r>
              <a:rPr sz="3600" spc="-160" dirty="0"/>
              <a:t>Alert</a:t>
            </a:r>
            <a:r>
              <a:rPr sz="3600" spc="-75" dirty="0"/>
              <a:t> </a:t>
            </a:r>
            <a:r>
              <a:rPr sz="3600" spc="-390" dirty="0"/>
              <a:t>Process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57734" y="2814066"/>
            <a:ext cx="1918970" cy="1917700"/>
          </a:xfrm>
          <a:custGeom>
            <a:avLst/>
            <a:gdLst/>
            <a:ahLst/>
            <a:cxnLst/>
            <a:rect l="l" t="t" r="r" b="b"/>
            <a:pathLst>
              <a:path w="1918970" h="1917700">
                <a:moveTo>
                  <a:pt x="959358" y="0"/>
                </a:moveTo>
                <a:lnTo>
                  <a:pt x="911475" y="1173"/>
                </a:lnTo>
                <a:lnTo>
                  <a:pt x="864201" y="4656"/>
                </a:lnTo>
                <a:lnTo>
                  <a:pt x="817589" y="10393"/>
                </a:lnTo>
                <a:lnTo>
                  <a:pt x="771695" y="18331"/>
                </a:lnTo>
                <a:lnTo>
                  <a:pt x="726574" y="28413"/>
                </a:lnTo>
                <a:lnTo>
                  <a:pt x="682280" y="40586"/>
                </a:lnTo>
                <a:lnTo>
                  <a:pt x="638869" y="54794"/>
                </a:lnTo>
                <a:lnTo>
                  <a:pt x="596395" y="70982"/>
                </a:lnTo>
                <a:lnTo>
                  <a:pt x="554914" y="89095"/>
                </a:lnTo>
                <a:lnTo>
                  <a:pt x="514480" y="109078"/>
                </a:lnTo>
                <a:lnTo>
                  <a:pt x="475149" y="130877"/>
                </a:lnTo>
                <a:lnTo>
                  <a:pt x="436975" y="154437"/>
                </a:lnTo>
                <a:lnTo>
                  <a:pt x="400013" y="179702"/>
                </a:lnTo>
                <a:lnTo>
                  <a:pt x="364318" y="206617"/>
                </a:lnTo>
                <a:lnTo>
                  <a:pt x="329946" y="235129"/>
                </a:lnTo>
                <a:lnTo>
                  <a:pt x="296951" y="265181"/>
                </a:lnTo>
                <a:lnTo>
                  <a:pt x="265388" y="296719"/>
                </a:lnTo>
                <a:lnTo>
                  <a:pt x="235312" y="329688"/>
                </a:lnTo>
                <a:lnTo>
                  <a:pt x="206778" y="364034"/>
                </a:lnTo>
                <a:lnTo>
                  <a:pt x="179841" y="399700"/>
                </a:lnTo>
                <a:lnTo>
                  <a:pt x="154557" y="436632"/>
                </a:lnTo>
                <a:lnTo>
                  <a:pt x="130979" y="474776"/>
                </a:lnTo>
                <a:lnTo>
                  <a:pt x="109163" y="514076"/>
                </a:lnTo>
                <a:lnTo>
                  <a:pt x="89164" y="554478"/>
                </a:lnTo>
                <a:lnTo>
                  <a:pt x="71037" y="595926"/>
                </a:lnTo>
                <a:lnTo>
                  <a:pt x="54836" y="638366"/>
                </a:lnTo>
                <a:lnTo>
                  <a:pt x="40617" y="681742"/>
                </a:lnTo>
                <a:lnTo>
                  <a:pt x="28435" y="726001"/>
                </a:lnTo>
                <a:lnTo>
                  <a:pt x="18345" y="771086"/>
                </a:lnTo>
                <a:lnTo>
                  <a:pt x="10401" y="816943"/>
                </a:lnTo>
                <a:lnTo>
                  <a:pt x="4659" y="863516"/>
                </a:lnTo>
                <a:lnTo>
                  <a:pt x="1174" y="910752"/>
                </a:lnTo>
                <a:lnTo>
                  <a:pt x="0" y="958596"/>
                </a:lnTo>
                <a:lnTo>
                  <a:pt x="1174" y="1006439"/>
                </a:lnTo>
                <a:lnTo>
                  <a:pt x="4659" y="1053675"/>
                </a:lnTo>
                <a:lnTo>
                  <a:pt x="10401" y="1100248"/>
                </a:lnTo>
                <a:lnTo>
                  <a:pt x="18345" y="1146105"/>
                </a:lnTo>
                <a:lnTo>
                  <a:pt x="28435" y="1191190"/>
                </a:lnTo>
                <a:lnTo>
                  <a:pt x="40617" y="1235449"/>
                </a:lnTo>
                <a:lnTo>
                  <a:pt x="54836" y="1278825"/>
                </a:lnTo>
                <a:lnTo>
                  <a:pt x="71037" y="1321265"/>
                </a:lnTo>
                <a:lnTo>
                  <a:pt x="89164" y="1362713"/>
                </a:lnTo>
                <a:lnTo>
                  <a:pt x="109163" y="1403115"/>
                </a:lnTo>
                <a:lnTo>
                  <a:pt x="130979" y="1442415"/>
                </a:lnTo>
                <a:lnTo>
                  <a:pt x="154557" y="1480559"/>
                </a:lnTo>
                <a:lnTo>
                  <a:pt x="179841" y="1517491"/>
                </a:lnTo>
                <a:lnTo>
                  <a:pt x="206778" y="1553157"/>
                </a:lnTo>
                <a:lnTo>
                  <a:pt x="235312" y="1587503"/>
                </a:lnTo>
                <a:lnTo>
                  <a:pt x="265388" y="1620472"/>
                </a:lnTo>
                <a:lnTo>
                  <a:pt x="296951" y="1652010"/>
                </a:lnTo>
                <a:lnTo>
                  <a:pt x="329946" y="1682062"/>
                </a:lnTo>
                <a:lnTo>
                  <a:pt x="364318" y="1710574"/>
                </a:lnTo>
                <a:lnTo>
                  <a:pt x="400013" y="1737489"/>
                </a:lnTo>
                <a:lnTo>
                  <a:pt x="436975" y="1762754"/>
                </a:lnTo>
                <a:lnTo>
                  <a:pt x="475149" y="1786314"/>
                </a:lnTo>
                <a:lnTo>
                  <a:pt x="514480" y="1808113"/>
                </a:lnTo>
                <a:lnTo>
                  <a:pt x="554914" y="1828096"/>
                </a:lnTo>
                <a:lnTo>
                  <a:pt x="596395" y="1846209"/>
                </a:lnTo>
                <a:lnTo>
                  <a:pt x="638869" y="1862397"/>
                </a:lnTo>
                <a:lnTo>
                  <a:pt x="682280" y="1876605"/>
                </a:lnTo>
                <a:lnTo>
                  <a:pt x="726574" y="1888778"/>
                </a:lnTo>
                <a:lnTo>
                  <a:pt x="771695" y="1898860"/>
                </a:lnTo>
                <a:lnTo>
                  <a:pt x="817589" y="1906798"/>
                </a:lnTo>
                <a:lnTo>
                  <a:pt x="864201" y="1912535"/>
                </a:lnTo>
                <a:lnTo>
                  <a:pt x="911475" y="1916018"/>
                </a:lnTo>
                <a:lnTo>
                  <a:pt x="959358" y="1917192"/>
                </a:lnTo>
                <a:lnTo>
                  <a:pt x="1007240" y="1916018"/>
                </a:lnTo>
                <a:lnTo>
                  <a:pt x="1054514" y="1912535"/>
                </a:lnTo>
                <a:lnTo>
                  <a:pt x="1101126" y="1906798"/>
                </a:lnTo>
                <a:lnTo>
                  <a:pt x="1147020" y="1898860"/>
                </a:lnTo>
                <a:lnTo>
                  <a:pt x="1192141" y="1888778"/>
                </a:lnTo>
                <a:lnTo>
                  <a:pt x="1236435" y="1876605"/>
                </a:lnTo>
                <a:lnTo>
                  <a:pt x="1279846" y="1862397"/>
                </a:lnTo>
                <a:lnTo>
                  <a:pt x="1322320" y="1846209"/>
                </a:lnTo>
                <a:lnTo>
                  <a:pt x="1363801" y="1828096"/>
                </a:lnTo>
                <a:lnTo>
                  <a:pt x="1404235" y="1808113"/>
                </a:lnTo>
                <a:lnTo>
                  <a:pt x="1443566" y="1786314"/>
                </a:lnTo>
                <a:lnTo>
                  <a:pt x="1481740" y="1762754"/>
                </a:lnTo>
                <a:lnTo>
                  <a:pt x="1518702" y="1737489"/>
                </a:lnTo>
                <a:lnTo>
                  <a:pt x="1554397" y="1710574"/>
                </a:lnTo>
                <a:lnTo>
                  <a:pt x="1588769" y="1682062"/>
                </a:lnTo>
                <a:lnTo>
                  <a:pt x="1621764" y="1652010"/>
                </a:lnTo>
                <a:lnTo>
                  <a:pt x="1653327" y="1620472"/>
                </a:lnTo>
                <a:lnTo>
                  <a:pt x="1683403" y="1587503"/>
                </a:lnTo>
                <a:lnTo>
                  <a:pt x="1711937" y="1553157"/>
                </a:lnTo>
                <a:lnTo>
                  <a:pt x="1738874" y="1517491"/>
                </a:lnTo>
                <a:lnTo>
                  <a:pt x="1764158" y="1480559"/>
                </a:lnTo>
                <a:lnTo>
                  <a:pt x="1787736" y="1442415"/>
                </a:lnTo>
                <a:lnTo>
                  <a:pt x="1809552" y="1403115"/>
                </a:lnTo>
                <a:lnTo>
                  <a:pt x="1829551" y="1362713"/>
                </a:lnTo>
                <a:lnTo>
                  <a:pt x="1847678" y="1321265"/>
                </a:lnTo>
                <a:lnTo>
                  <a:pt x="1863879" y="1278825"/>
                </a:lnTo>
                <a:lnTo>
                  <a:pt x="1878098" y="1235449"/>
                </a:lnTo>
                <a:lnTo>
                  <a:pt x="1890280" y="1191190"/>
                </a:lnTo>
                <a:lnTo>
                  <a:pt x="1900370" y="1146105"/>
                </a:lnTo>
                <a:lnTo>
                  <a:pt x="1908314" y="1100248"/>
                </a:lnTo>
                <a:lnTo>
                  <a:pt x="1914056" y="1053675"/>
                </a:lnTo>
                <a:lnTo>
                  <a:pt x="1917541" y="1006439"/>
                </a:lnTo>
                <a:lnTo>
                  <a:pt x="1918716" y="958596"/>
                </a:lnTo>
                <a:lnTo>
                  <a:pt x="1917541" y="910752"/>
                </a:lnTo>
                <a:lnTo>
                  <a:pt x="1914056" y="863516"/>
                </a:lnTo>
                <a:lnTo>
                  <a:pt x="1908314" y="816943"/>
                </a:lnTo>
                <a:lnTo>
                  <a:pt x="1900370" y="771086"/>
                </a:lnTo>
                <a:lnTo>
                  <a:pt x="1890280" y="726001"/>
                </a:lnTo>
                <a:lnTo>
                  <a:pt x="1878098" y="681742"/>
                </a:lnTo>
                <a:lnTo>
                  <a:pt x="1863879" y="638366"/>
                </a:lnTo>
                <a:lnTo>
                  <a:pt x="1847678" y="595926"/>
                </a:lnTo>
                <a:lnTo>
                  <a:pt x="1829551" y="554478"/>
                </a:lnTo>
                <a:lnTo>
                  <a:pt x="1809552" y="514076"/>
                </a:lnTo>
                <a:lnTo>
                  <a:pt x="1787736" y="474776"/>
                </a:lnTo>
                <a:lnTo>
                  <a:pt x="1764158" y="436632"/>
                </a:lnTo>
                <a:lnTo>
                  <a:pt x="1738874" y="399700"/>
                </a:lnTo>
                <a:lnTo>
                  <a:pt x="1711937" y="364034"/>
                </a:lnTo>
                <a:lnTo>
                  <a:pt x="1683403" y="329688"/>
                </a:lnTo>
                <a:lnTo>
                  <a:pt x="1653327" y="296719"/>
                </a:lnTo>
                <a:lnTo>
                  <a:pt x="1621764" y="265181"/>
                </a:lnTo>
                <a:lnTo>
                  <a:pt x="1588769" y="235129"/>
                </a:lnTo>
                <a:lnTo>
                  <a:pt x="1554397" y="206617"/>
                </a:lnTo>
                <a:lnTo>
                  <a:pt x="1518702" y="179702"/>
                </a:lnTo>
                <a:lnTo>
                  <a:pt x="1481740" y="154437"/>
                </a:lnTo>
                <a:lnTo>
                  <a:pt x="1443566" y="130877"/>
                </a:lnTo>
                <a:lnTo>
                  <a:pt x="1404235" y="109078"/>
                </a:lnTo>
                <a:lnTo>
                  <a:pt x="1363801" y="89095"/>
                </a:lnTo>
                <a:lnTo>
                  <a:pt x="1322320" y="70982"/>
                </a:lnTo>
                <a:lnTo>
                  <a:pt x="1279846" y="54794"/>
                </a:lnTo>
                <a:lnTo>
                  <a:pt x="1236435" y="40586"/>
                </a:lnTo>
                <a:lnTo>
                  <a:pt x="1192141" y="28413"/>
                </a:lnTo>
                <a:lnTo>
                  <a:pt x="1147020" y="18331"/>
                </a:lnTo>
                <a:lnTo>
                  <a:pt x="1101126" y="10393"/>
                </a:lnTo>
                <a:lnTo>
                  <a:pt x="1054514" y="4656"/>
                </a:lnTo>
                <a:lnTo>
                  <a:pt x="1007240" y="1173"/>
                </a:lnTo>
                <a:lnTo>
                  <a:pt x="959358" y="0"/>
                </a:lnTo>
                <a:close/>
              </a:path>
            </a:pathLst>
          </a:custGeom>
          <a:solidFill>
            <a:srgbClr val="99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7734" y="2814066"/>
            <a:ext cx="1918970" cy="1917700"/>
          </a:xfrm>
          <a:custGeom>
            <a:avLst/>
            <a:gdLst/>
            <a:ahLst/>
            <a:cxnLst/>
            <a:rect l="l" t="t" r="r" b="b"/>
            <a:pathLst>
              <a:path w="1918970" h="1917700">
                <a:moveTo>
                  <a:pt x="0" y="958596"/>
                </a:moveTo>
                <a:lnTo>
                  <a:pt x="1174" y="910752"/>
                </a:lnTo>
                <a:lnTo>
                  <a:pt x="4659" y="863516"/>
                </a:lnTo>
                <a:lnTo>
                  <a:pt x="10401" y="816943"/>
                </a:lnTo>
                <a:lnTo>
                  <a:pt x="18345" y="771086"/>
                </a:lnTo>
                <a:lnTo>
                  <a:pt x="28435" y="726001"/>
                </a:lnTo>
                <a:lnTo>
                  <a:pt x="40617" y="681742"/>
                </a:lnTo>
                <a:lnTo>
                  <a:pt x="54836" y="638366"/>
                </a:lnTo>
                <a:lnTo>
                  <a:pt x="71037" y="595926"/>
                </a:lnTo>
                <a:lnTo>
                  <a:pt x="89164" y="554478"/>
                </a:lnTo>
                <a:lnTo>
                  <a:pt x="109163" y="514076"/>
                </a:lnTo>
                <a:lnTo>
                  <a:pt x="130979" y="474776"/>
                </a:lnTo>
                <a:lnTo>
                  <a:pt x="154557" y="436632"/>
                </a:lnTo>
                <a:lnTo>
                  <a:pt x="179841" y="399700"/>
                </a:lnTo>
                <a:lnTo>
                  <a:pt x="206778" y="364034"/>
                </a:lnTo>
                <a:lnTo>
                  <a:pt x="235312" y="329688"/>
                </a:lnTo>
                <a:lnTo>
                  <a:pt x="265388" y="296719"/>
                </a:lnTo>
                <a:lnTo>
                  <a:pt x="296951" y="265181"/>
                </a:lnTo>
                <a:lnTo>
                  <a:pt x="329946" y="235129"/>
                </a:lnTo>
                <a:lnTo>
                  <a:pt x="364318" y="206617"/>
                </a:lnTo>
                <a:lnTo>
                  <a:pt x="400013" y="179702"/>
                </a:lnTo>
                <a:lnTo>
                  <a:pt x="436975" y="154437"/>
                </a:lnTo>
                <a:lnTo>
                  <a:pt x="475149" y="130877"/>
                </a:lnTo>
                <a:lnTo>
                  <a:pt x="514480" y="109078"/>
                </a:lnTo>
                <a:lnTo>
                  <a:pt x="554914" y="89095"/>
                </a:lnTo>
                <a:lnTo>
                  <a:pt x="596395" y="70982"/>
                </a:lnTo>
                <a:lnTo>
                  <a:pt x="638869" y="54794"/>
                </a:lnTo>
                <a:lnTo>
                  <a:pt x="682280" y="40586"/>
                </a:lnTo>
                <a:lnTo>
                  <a:pt x="726574" y="28413"/>
                </a:lnTo>
                <a:lnTo>
                  <a:pt x="771695" y="18331"/>
                </a:lnTo>
                <a:lnTo>
                  <a:pt x="817589" y="10393"/>
                </a:lnTo>
                <a:lnTo>
                  <a:pt x="864201" y="4656"/>
                </a:lnTo>
                <a:lnTo>
                  <a:pt x="911475" y="1173"/>
                </a:lnTo>
                <a:lnTo>
                  <a:pt x="959358" y="0"/>
                </a:lnTo>
                <a:lnTo>
                  <a:pt x="1007240" y="1173"/>
                </a:lnTo>
                <a:lnTo>
                  <a:pt x="1054514" y="4656"/>
                </a:lnTo>
                <a:lnTo>
                  <a:pt x="1101126" y="10393"/>
                </a:lnTo>
                <a:lnTo>
                  <a:pt x="1147020" y="18331"/>
                </a:lnTo>
                <a:lnTo>
                  <a:pt x="1192141" y="28413"/>
                </a:lnTo>
                <a:lnTo>
                  <a:pt x="1236435" y="40586"/>
                </a:lnTo>
                <a:lnTo>
                  <a:pt x="1279846" y="54794"/>
                </a:lnTo>
                <a:lnTo>
                  <a:pt x="1322320" y="70982"/>
                </a:lnTo>
                <a:lnTo>
                  <a:pt x="1363801" y="89095"/>
                </a:lnTo>
                <a:lnTo>
                  <a:pt x="1404235" y="109078"/>
                </a:lnTo>
                <a:lnTo>
                  <a:pt x="1443566" y="130877"/>
                </a:lnTo>
                <a:lnTo>
                  <a:pt x="1481740" y="154437"/>
                </a:lnTo>
                <a:lnTo>
                  <a:pt x="1518702" y="179702"/>
                </a:lnTo>
                <a:lnTo>
                  <a:pt x="1554397" y="206617"/>
                </a:lnTo>
                <a:lnTo>
                  <a:pt x="1588769" y="235129"/>
                </a:lnTo>
                <a:lnTo>
                  <a:pt x="1621764" y="265181"/>
                </a:lnTo>
                <a:lnTo>
                  <a:pt x="1653327" y="296719"/>
                </a:lnTo>
                <a:lnTo>
                  <a:pt x="1683403" y="329688"/>
                </a:lnTo>
                <a:lnTo>
                  <a:pt x="1711937" y="364034"/>
                </a:lnTo>
                <a:lnTo>
                  <a:pt x="1738874" y="399700"/>
                </a:lnTo>
                <a:lnTo>
                  <a:pt x="1764158" y="436632"/>
                </a:lnTo>
                <a:lnTo>
                  <a:pt x="1787736" y="474776"/>
                </a:lnTo>
                <a:lnTo>
                  <a:pt x="1809552" y="514076"/>
                </a:lnTo>
                <a:lnTo>
                  <a:pt x="1829551" y="554478"/>
                </a:lnTo>
                <a:lnTo>
                  <a:pt x="1847678" y="595926"/>
                </a:lnTo>
                <a:lnTo>
                  <a:pt x="1863879" y="638366"/>
                </a:lnTo>
                <a:lnTo>
                  <a:pt x="1878098" y="681742"/>
                </a:lnTo>
                <a:lnTo>
                  <a:pt x="1890280" y="726001"/>
                </a:lnTo>
                <a:lnTo>
                  <a:pt x="1900370" y="771086"/>
                </a:lnTo>
                <a:lnTo>
                  <a:pt x="1908314" y="816943"/>
                </a:lnTo>
                <a:lnTo>
                  <a:pt x="1914056" y="863516"/>
                </a:lnTo>
                <a:lnTo>
                  <a:pt x="1917541" y="910752"/>
                </a:lnTo>
                <a:lnTo>
                  <a:pt x="1918716" y="958596"/>
                </a:lnTo>
                <a:lnTo>
                  <a:pt x="1917541" y="1006439"/>
                </a:lnTo>
                <a:lnTo>
                  <a:pt x="1914056" y="1053675"/>
                </a:lnTo>
                <a:lnTo>
                  <a:pt x="1908314" y="1100248"/>
                </a:lnTo>
                <a:lnTo>
                  <a:pt x="1900370" y="1146105"/>
                </a:lnTo>
                <a:lnTo>
                  <a:pt x="1890280" y="1191190"/>
                </a:lnTo>
                <a:lnTo>
                  <a:pt x="1878098" y="1235449"/>
                </a:lnTo>
                <a:lnTo>
                  <a:pt x="1863879" y="1278825"/>
                </a:lnTo>
                <a:lnTo>
                  <a:pt x="1847678" y="1321265"/>
                </a:lnTo>
                <a:lnTo>
                  <a:pt x="1829551" y="1362713"/>
                </a:lnTo>
                <a:lnTo>
                  <a:pt x="1809552" y="1403115"/>
                </a:lnTo>
                <a:lnTo>
                  <a:pt x="1787736" y="1442415"/>
                </a:lnTo>
                <a:lnTo>
                  <a:pt x="1764158" y="1480559"/>
                </a:lnTo>
                <a:lnTo>
                  <a:pt x="1738874" y="1517491"/>
                </a:lnTo>
                <a:lnTo>
                  <a:pt x="1711937" y="1553157"/>
                </a:lnTo>
                <a:lnTo>
                  <a:pt x="1683403" y="1587503"/>
                </a:lnTo>
                <a:lnTo>
                  <a:pt x="1653327" y="1620472"/>
                </a:lnTo>
                <a:lnTo>
                  <a:pt x="1621764" y="1652010"/>
                </a:lnTo>
                <a:lnTo>
                  <a:pt x="1588769" y="1682062"/>
                </a:lnTo>
                <a:lnTo>
                  <a:pt x="1554397" y="1710574"/>
                </a:lnTo>
                <a:lnTo>
                  <a:pt x="1518702" y="1737489"/>
                </a:lnTo>
                <a:lnTo>
                  <a:pt x="1481740" y="1762754"/>
                </a:lnTo>
                <a:lnTo>
                  <a:pt x="1443566" y="1786314"/>
                </a:lnTo>
                <a:lnTo>
                  <a:pt x="1404235" y="1808113"/>
                </a:lnTo>
                <a:lnTo>
                  <a:pt x="1363801" y="1828096"/>
                </a:lnTo>
                <a:lnTo>
                  <a:pt x="1322320" y="1846209"/>
                </a:lnTo>
                <a:lnTo>
                  <a:pt x="1279846" y="1862397"/>
                </a:lnTo>
                <a:lnTo>
                  <a:pt x="1236435" y="1876605"/>
                </a:lnTo>
                <a:lnTo>
                  <a:pt x="1192141" y="1888778"/>
                </a:lnTo>
                <a:lnTo>
                  <a:pt x="1147020" y="1898860"/>
                </a:lnTo>
                <a:lnTo>
                  <a:pt x="1101126" y="1906798"/>
                </a:lnTo>
                <a:lnTo>
                  <a:pt x="1054514" y="1912535"/>
                </a:lnTo>
                <a:lnTo>
                  <a:pt x="1007240" y="1916018"/>
                </a:lnTo>
                <a:lnTo>
                  <a:pt x="959358" y="1917192"/>
                </a:lnTo>
                <a:lnTo>
                  <a:pt x="911475" y="1916018"/>
                </a:lnTo>
                <a:lnTo>
                  <a:pt x="864201" y="1912535"/>
                </a:lnTo>
                <a:lnTo>
                  <a:pt x="817589" y="1906798"/>
                </a:lnTo>
                <a:lnTo>
                  <a:pt x="771695" y="1898860"/>
                </a:lnTo>
                <a:lnTo>
                  <a:pt x="726574" y="1888778"/>
                </a:lnTo>
                <a:lnTo>
                  <a:pt x="682280" y="1876605"/>
                </a:lnTo>
                <a:lnTo>
                  <a:pt x="638869" y="1862397"/>
                </a:lnTo>
                <a:lnTo>
                  <a:pt x="596395" y="1846209"/>
                </a:lnTo>
                <a:lnTo>
                  <a:pt x="554914" y="1828096"/>
                </a:lnTo>
                <a:lnTo>
                  <a:pt x="514480" y="1808113"/>
                </a:lnTo>
                <a:lnTo>
                  <a:pt x="475149" y="1786314"/>
                </a:lnTo>
                <a:lnTo>
                  <a:pt x="436975" y="1762754"/>
                </a:lnTo>
                <a:lnTo>
                  <a:pt x="400013" y="1737489"/>
                </a:lnTo>
                <a:lnTo>
                  <a:pt x="364318" y="1710574"/>
                </a:lnTo>
                <a:lnTo>
                  <a:pt x="329946" y="1682062"/>
                </a:lnTo>
                <a:lnTo>
                  <a:pt x="296951" y="1652010"/>
                </a:lnTo>
                <a:lnTo>
                  <a:pt x="265388" y="1620472"/>
                </a:lnTo>
                <a:lnTo>
                  <a:pt x="235312" y="1587503"/>
                </a:lnTo>
                <a:lnTo>
                  <a:pt x="206778" y="1553157"/>
                </a:lnTo>
                <a:lnTo>
                  <a:pt x="179841" y="1517491"/>
                </a:lnTo>
                <a:lnTo>
                  <a:pt x="154557" y="1480559"/>
                </a:lnTo>
                <a:lnTo>
                  <a:pt x="130979" y="1442415"/>
                </a:lnTo>
                <a:lnTo>
                  <a:pt x="109163" y="1403115"/>
                </a:lnTo>
                <a:lnTo>
                  <a:pt x="89164" y="1362713"/>
                </a:lnTo>
                <a:lnTo>
                  <a:pt x="71037" y="1321265"/>
                </a:lnTo>
                <a:lnTo>
                  <a:pt x="54836" y="1278825"/>
                </a:lnTo>
                <a:lnTo>
                  <a:pt x="40617" y="1235449"/>
                </a:lnTo>
                <a:lnTo>
                  <a:pt x="28435" y="1191190"/>
                </a:lnTo>
                <a:lnTo>
                  <a:pt x="18345" y="1146105"/>
                </a:lnTo>
                <a:lnTo>
                  <a:pt x="10401" y="1100248"/>
                </a:lnTo>
                <a:lnTo>
                  <a:pt x="4659" y="1053675"/>
                </a:lnTo>
                <a:lnTo>
                  <a:pt x="1174" y="1006439"/>
                </a:lnTo>
                <a:lnTo>
                  <a:pt x="0" y="95859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9668" y="3163251"/>
            <a:ext cx="1333500" cy="117348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41275" marR="34925" algn="ctr">
              <a:lnSpc>
                <a:spcPts val="1639"/>
              </a:lnSpc>
              <a:spcBef>
                <a:spcPts val="285"/>
              </a:spcBef>
            </a:pPr>
            <a:r>
              <a:rPr sz="1500" spc="-30" dirty="0">
                <a:latin typeface="Arial"/>
                <a:cs typeface="Arial"/>
              </a:rPr>
              <a:t>Instructor</a:t>
            </a:r>
            <a:r>
              <a:rPr sz="1500" spc="-150" dirty="0">
                <a:latin typeface="Arial"/>
                <a:cs typeface="Arial"/>
              </a:rPr>
              <a:t> </a:t>
            </a:r>
            <a:r>
              <a:rPr sz="1500" spc="-105" dirty="0">
                <a:latin typeface="Arial"/>
                <a:cs typeface="Arial"/>
              </a:rPr>
              <a:t>sends  </a:t>
            </a:r>
            <a:r>
              <a:rPr sz="1500" spc="-20" dirty="0">
                <a:latin typeface="Arial"/>
                <a:cs typeface="Arial"/>
              </a:rPr>
              <a:t>alert </a:t>
            </a:r>
            <a:r>
              <a:rPr sz="1500" spc="5" dirty="0">
                <a:latin typeface="Arial"/>
                <a:cs typeface="Arial"/>
              </a:rPr>
              <a:t>to</a:t>
            </a:r>
            <a:r>
              <a:rPr sz="1500" spc="-195" dirty="0">
                <a:latin typeface="Arial"/>
                <a:cs typeface="Arial"/>
              </a:rPr>
              <a:t> </a:t>
            </a:r>
            <a:r>
              <a:rPr sz="1500" spc="-40" dirty="0">
                <a:latin typeface="Arial"/>
                <a:cs typeface="Arial"/>
              </a:rPr>
              <a:t>student</a:t>
            </a:r>
            <a:endParaRPr sz="1500">
              <a:latin typeface="Arial"/>
              <a:cs typeface="Arial"/>
            </a:endParaRPr>
          </a:p>
          <a:p>
            <a:pPr marL="12065" marR="5080" indent="40640" algn="ctr">
              <a:lnSpc>
                <a:spcPct val="91700"/>
              </a:lnSpc>
              <a:spcBef>
                <a:spcPts val="620"/>
              </a:spcBef>
            </a:pPr>
            <a:r>
              <a:rPr sz="1500" spc="-60" dirty="0">
                <a:latin typeface="Arial"/>
                <a:cs typeface="Arial"/>
              </a:rPr>
              <a:t>(via </a:t>
            </a:r>
            <a:r>
              <a:rPr sz="1500" spc="-80" dirty="0">
                <a:latin typeface="Arial"/>
                <a:cs typeface="Arial"/>
              </a:rPr>
              <a:t>“Academic  </a:t>
            </a:r>
            <a:r>
              <a:rPr sz="1500" spc="-105" dirty="0">
                <a:latin typeface="Arial"/>
                <a:cs typeface="Arial"/>
              </a:rPr>
              <a:t>Progress</a:t>
            </a:r>
            <a:r>
              <a:rPr sz="1500" spc="-125" dirty="0">
                <a:latin typeface="Arial"/>
                <a:cs typeface="Arial"/>
              </a:rPr>
              <a:t> </a:t>
            </a:r>
            <a:r>
              <a:rPr sz="1500" spc="-65" dirty="0">
                <a:latin typeface="Arial"/>
                <a:cs typeface="Arial"/>
              </a:rPr>
              <a:t>Survey”  </a:t>
            </a:r>
            <a:r>
              <a:rPr sz="1500" spc="-10" dirty="0">
                <a:latin typeface="Arial"/>
                <a:cs typeface="Arial"/>
              </a:rPr>
              <a:t>or </a:t>
            </a:r>
            <a:r>
              <a:rPr sz="1500" spc="-85" dirty="0">
                <a:latin typeface="Arial"/>
                <a:cs typeface="Arial"/>
              </a:rPr>
              <a:t>“Raise</a:t>
            </a:r>
            <a:r>
              <a:rPr sz="1500" spc="-195" dirty="0">
                <a:latin typeface="Arial"/>
                <a:cs typeface="Arial"/>
              </a:rPr>
              <a:t> </a:t>
            </a:r>
            <a:r>
              <a:rPr sz="1500" spc="-60" dirty="0">
                <a:latin typeface="Arial"/>
                <a:cs typeface="Arial"/>
              </a:rPr>
              <a:t>Flag”)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32473" y="2817856"/>
            <a:ext cx="461009" cy="849630"/>
          </a:xfrm>
          <a:custGeom>
            <a:avLst/>
            <a:gdLst/>
            <a:ahLst/>
            <a:cxnLst/>
            <a:rect l="l" t="t" r="r" b="b"/>
            <a:pathLst>
              <a:path w="461010" h="849629">
                <a:moveTo>
                  <a:pt x="0" y="849096"/>
                </a:moveTo>
                <a:lnTo>
                  <a:pt x="461009" y="0"/>
                </a:lnTo>
              </a:path>
            </a:pathLst>
          </a:custGeom>
          <a:ln w="25400">
            <a:solidFill>
              <a:srgbClr val="79A2C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32045" y="2817856"/>
            <a:ext cx="461009" cy="849630"/>
          </a:xfrm>
          <a:custGeom>
            <a:avLst/>
            <a:gdLst/>
            <a:ahLst/>
            <a:cxnLst/>
            <a:rect l="l" t="t" r="r" b="b"/>
            <a:pathLst>
              <a:path w="461010" h="849629">
                <a:moveTo>
                  <a:pt x="461010" y="849096"/>
                </a:moveTo>
                <a:lnTo>
                  <a:pt x="0" y="0"/>
                </a:lnTo>
              </a:path>
            </a:pathLst>
          </a:custGeom>
          <a:ln w="25400">
            <a:solidFill>
              <a:srgbClr val="79A2C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94610" y="2818638"/>
            <a:ext cx="224154" cy="0"/>
          </a:xfrm>
          <a:custGeom>
            <a:avLst/>
            <a:gdLst/>
            <a:ahLst/>
            <a:cxnLst/>
            <a:rect l="l" t="t" r="r" b="b"/>
            <a:pathLst>
              <a:path w="224155">
                <a:moveTo>
                  <a:pt x="0" y="0"/>
                </a:moveTo>
                <a:lnTo>
                  <a:pt x="224028" y="0"/>
                </a:lnTo>
              </a:path>
            </a:pathLst>
          </a:custGeom>
          <a:ln w="25908">
            <a:solidFill>
              <a:srgbClr val="79A2C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961509" y="2498889"/>
            <a:ext cx="1301115" cy="57975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43180" marR="5080" indent="-31115">
              <a:lnSpc>
                <a:spcPts val="2090"/>
              </a:lnSpc>
              <a:spcBef>
                <a:spcPts val="320"/>
              </a:spcBef>
            </a:pPr>
            <a:r>
              <a:rPr sz="1900" spc="-75" dirty="0">
                <a:latin typeface="Arial"/>
                <a:cs typeface="Arial"/>
              </a:rPr>
              <a:t>Student</a:t>
            </a:r>
            <a:r>
              <a:rPr sz="1900" spc="-170" dirty="0">
                <a:latin typeface="Arial"/>
                <a:cs typeface="Arial"/>
              </a:rPr>
              <a:t> </a:t>
            </a:r>
            <a:r>
              <a:rPr sz="1900" spc="-75" dirty="0">
                <a:latin typeface="Arial"/>
                <a:cs typeface="Arial"/>
              </a:rPr>
              <a:t>talks  </a:t>
            </a:r>
            <a:r>
              <a:rPr sz="1900" spc="5" dirty="0">
                <a:latin typeface="Arial"/>
                <a:cs typeface="Arial"/>
              </a:rPr>
              <a:t>to</a:t>
            </a:r>
            <a:r>
              <a:rPr sz="1900" spc="-135" dirty="0">
                <a:latin typeface="Arial"/>
                <a:cs typeface="Arial"/>
              </a:rPr>
              <a:t> </a:t>
            </a:r>
            <a:r>
              <a:rPr sz="1900" spc="-35" dirty="0">
                <a:latin typeface="Arial"/>
                <a:cs typeface="Arial"/>
              </a:rPr>
              <a:t>instructor</a:t>
            </a:r>
            <a:endParaRPr sz="19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408170" y="2818638"/>
            <a:ext cx="224154" cy="0"/>
          </a:xfrm>
          <a:custGeom>
            <a:avLst/>
            <a:gdLst/>
            <a:ahLst/>
            <a:cxnLst/>
            <a:rect l="l" t="t" r="r" b="b"/>
            <a:pathLst>
              <a:path w="224154">
                <a:moveTo>
                  <a:pt x="0" y="0"/>
                </a:moveTo>
                <a:lnTo>
                  <a:pt x="224028" y="0"/>
                </a:lnTo>
              </a:path>
            </a:pathLst>
          </a:custGeom>
          <a:ln w="25908">
            <a:solidFill>
              <a:srgbClr val="79A2C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32838" y="3772661"/>
            <a:ext cx="461009" cy="0"/>
          </a:xfrm>
          <a:custGeom>
            <a:avLst/>
            <a:gdLst/>
            <a:ahLst/>
            <a:cxnLst/>
            <a:rect l="l" t="t" r="r" b="b"/>
            <a:pathLst>
              <a:path w="461010">
                <a:moveTo>
                  <a:pt x="0" y="0"/>
                </a:moveTo>
                <a:lnTo>
                  <a:pt x="461009" y="0"/>
                </a:lnTo>
              </a:path>
            </a:pathLst>
          </a:custGeom>
          <a:ln w="25908">
            <a:solidFill>
              <a:srgbClr val="79A2C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32959" y="3772661"/>
            <a:ext cx="461009" cy="0"/>
          </a:xfrm>
          <a:custGeom>
            <a:avLst/>
            <a:gdLst/>
            <a:ahLst/>
            <a:cxnLst/>
            <a:rect l="l" t="t" r="r" b="b"/>
            <a:pathLst>
              <a:path w="461010">
                <a:moveTo>
                  <a:pt x="46101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79A2C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94610" y="3772661"/>
            <a:ext cx="224154" cy="0"/>
          </a:xfrm>
          <a:custGeom>
            <a:avLst/>
            <a:gdLst/>
            <a:ahLst/>
            <a:cxnLst/>
            <a:rect l="l" t="t" r="r" b="b"/>
            <a:pathLst>
              <a:path w="224155">
                <a:moveTo>
                  <a:pt x="0" y="0"/>
                </a:moveTo>
                <a:lnTo>
                  <a:pt x="224028" y="0"/>
                </a:lnTo>
              </a:path>
            </a:pathLst>
          </a:custGeom>
          <a:ln w="25908">
            <a:solidFill>
              <a:srgbClr val="79A2C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961509" y="3452938"/>
            <a:ext cx="1301115" cy="57975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65100" marR="5080" indent="-153035">
              <a:lnSpc>
                <a:spcPts val="2090"/>
              </a:lnSpc>
              <a:spcBef>
                <a:spcPts val="320"/>
              </a:spcBef>
            </a:pPr>
            <a:r>
              <a:rPr sz="1900" spc="-75" dirty="0">
                <a:latin typeface="Arial"/>
                <a:cs typeface="Arial"/>
              </a:rPr>
              <a:t>Student</a:t>
            </a:r>
            <a:r>
              <a:rPr sz="1900" spc="-170" dirty="0">
                <a:latin typeface="Arial"/>
                <a:cs typeface="Arial"/>
              </a:rPr>
              <a:t> </a:t>
            </a:r>
            <a:r>
              <a:rPr sz="1900" spc="-75" dirty="0">
                <a:latin typeface="Arial"/>
                <a:cs typeface="Arial"/>
              </a:rPr>
              <a:t>talks  </a:t>
            </a:r>
            <a:r>
              <a:rPr sz="1900" spc="5" dirty="0">
                <a:latin typeface="Arial"/>
                <a:cs typeface="Arial"/>
              </a:rPr>
              <a:t>to</a:t>
            </a:r>
            <a:r>
              <a:rPr sz="1900" spc="-114" dirty="0">
                <a:latin typeface="Arial"/>
                <a:cs typeface="Arial"/>
              </a:rPr>
              <a:t> </a:t>
            </a:r>
            <a:r>
              <a:rPr sz="1900" spc="-80" dirty="0">
                <a:latin typeface="Arial"/>
                <a:cs typeface="Arial"/>
              </a:rPr>
              <a:t>advisor</a:t>
            </a:r>
            <a:endParaRPr sz="19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408170" y="3772661"/>
            <a:ext cx="224154" cy="0"/>
          </a:xfrm>
          <a:custGeom>
            <a:avLst/>
            <a:gdLst/>
            <a:ahLst/>
            <a:cxnLst/>
            <a:rect l="l" t="t" r="r" b="b"/>
            <a:pathLst>
              <a:path w="224154">
                <a:moveTo>
                  <a:pt x="0" y="0"/>
                </a:moveTo>
                <a:lnTo>
                  <a:pt x="224028" y="0"/>
                </a:lnTo>
              </a:path>
            </a:pathLst>
          </a:custGeom>
          <a:ln w="25908">
            <a:solidFill>
              <a:srgbClr val="79A2C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32473" y="3876845"/>
            <a:ext cx="461009" cy="849630"/>
          </a:xfrm>
          <a:custGeom>
            <a:avLst/>
            <a:gdLst/>
            <a:ahLst/>
            <a:cxnLst/>
            <a:rect l="l" t="t" r="r" b="b"/>
            <a:pathLst>
              <a:path w="461010" h="849629">
                <a:moveTo>
                  <a:pt x="0" y="0"/>
                </a:moveTo>
                <a:lnTo>
                  <a:pt x="461009" y="849096"/>
                </a:lnTo>
              </a:path>
            </a:pathLst>
          </a:custGeom>
          <a:ln w="25400">
            <a:solidFill>
              <a:srgbClr val="79A2C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32045" y="3876845"/>
            <a:ext cx="461009" cy="849630"/>
          </a:xfrm>
          <a:custGeom>
            <a:avLst/>
            <a:gdLst/>
            <a:ahLst/>
            <a:cxnLst/>
            <a:rect l="l" t="t" r="r" b="b"/>
            <a:pathLst>
              <a:path w="461010" h="849629">
                <a:moveTo>
                  <a:pt x="461010" y="0"/>
                </a:moveTo>
                <a:lnTo>
                  <a:pt x="0" y="849096"/>
                </a:lnTo>
              </a:path>
            </a:pathLst>
          </a:custGeom>
          <a:ln w="25400">
            <a:solidFill>
              <a:srgbClr val="79A2C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594610" y="4726685"/>
            <a:ext cx="224154" cy="0"/>
          </a:xfrm>
          <a:custGeom>
            <a:avLst/>
            <a:gdLst/>
            <a:ahLst/>
            <a:cxnLst/>
            <a:rect l="l" t="t" r="r" b="b"/>
            <a:pathLst>
              <a:path w="224155">
                <a:moveTo>
                  <a:pt x="0" y="0"/>
                </a:moveTo>
                <a:lnTo>
                  <a:pt x="224028" y="0"/>
                </a:lnTo>
              </a:path>
            </a:pathLst>
          </a:custGeom>
          <a:ln w="25908">
            <a:solidFill>
              <a:srgbClr val="79A2C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953889" y="4406987"/>
            <a:ext cx="1317625" cy="57975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62865" marR="5080" indent="-50800">
              <a:lnSpc>
                <a:spcPts val="2090"/>
              </a:lnSpc>
              <a:spcBef>
                <a:spcPts val="325"/>
              </a:spcBef>
            </a:pPr>
            <a:r>
              <a:rPr sz="1900" spc="-75" dirty="0">
                <a:latin typeface="Arial"/>
                <a:cs typeface="Arial"/>
              </a:rPr>
              <a:t>Student</a:t>
            </a:r>
            <a:r>
              <a:rPr sz="1900" spc="-165" dirty="0">
                <a:latin typeface="Arial"/>
                <a:cs typeface="Arial"/>
              </a:rPr>
              <a:t> </a:t>
            </a:r>
            <a:r>
              <a:rPr sz="1900" spc="-114" dirty="0">
                <a:latin typeface="Arial"/>
                <a:cs typeface="Arial"/>
              </a:rPr>
              <a:t>does  </a:t>
            </a:r>
            <a:r>
              <a:rPr sz="1900" spc="-10" dirty="0">
                <a:latin typeface="Arial"/>
                <a:cs typeface="Arial"/>
              </a:rPr>
              <a:t>not</a:t>
            </a:r>
            <a:r>
              <a:rPr sz="1900" spc="-140" dirty="0">
                <a:latin typeface="Arial"/>
                <a:cs typeface="Arial"/>
              </a:rPr>
              <a:t> </a:t>
            </a:r>
            <a:r>
              <a:rPr sz="1900" spc="-85" dirty="0">
                <a:latin typeface="Arial"/>
                <a:cs typeface="Arial"/>
              </a:rPr>
              <a:t>respond</a:t>
            </a:r>
            <a:endParaRPr sz="19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408170" y="4726685"/>
            <a:ext cx="224154" cy="0"/>
          </a:xfrm>
          <a:custGeom>
            <a:avLst/>
            <a:gdLst/>
            <a:ahLst/>
            <a:cxnLst/>
            <a:rect l="l" t="t" r="r" b="b"/>
            <a:pathLst>
              <a:path w="224154">
                <a:moveTo>
                  <a:pt x="0" y="0"/>
                </a:moveTo>
                <a:lnTo>
                  <a:pt x="224028" y="0"/>
                </a:lnTo>
              </a:path>
            </a:pathLst>
          </a:custGeom>
          <a:ln w="25908">
            <a:solidFill>
              <a:srgbClr val="79A2C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50358" y="2814066"/>
            <a:ext cx="1918970" cy="1917700"/>
          </a:xfrm>
          <a:custGeom>
            <a:avLst/>
            <a:gdLst/>
            <a:ahLst/>
            <a:cxnLst/>
            <a:rect l="l" t="t" r="r" b="b"/>
            <a:pathLst>
              <a:path w="1918970" h="1917700">
                <a:moveTo>
                  <a:pt x="959358" y="0"/>
                </a:moveTo>
                <a:lnTo>
                  <a:pt x="911475" y="1173"/>
                </a:lnTo>
                <a:lnTo>
                  <a:pt x="864201" y="4656"/>
                </a:lnTo>
                <a:lnTo>
                  <a:pt x="817589" y="10393"/>
                </a:lnTo>
                <a:lnTo>
                  <a:pt x="771695" y="18331"/>
                </a:lnTo>
                <a:lnTo>
                  <a:pt x="726574" y="28413"/>
                </a:lnTo>
                <a:lnTo>
                  <a:pt x="682280" y="40586"/>
                </a:lnTo>
                <a:lnTo>
                  <a:pt x="638869" y="54794"/>
                </a:lnTo>
                <a:lnTo>
                  <a:pt x="596395" y="70982"/>
                </a:lnTo>
                <a:lnTo>
                  <a:pt x="554914" y="89095"/>
                </a:lnTo>
                <a:lnTo>
                  <a:pt x="514480" y="109078"/>
                </a:lnTo>
                <a:lnTo>
                  <a:pt x="475149" y="130877"/>
                </a:lnTo>
                <a:lnTo>
                  <a:pt x="436975" y="154437"/>
                </a:lnTo>
                <a:lnTo>
                  <a:pt x="400013" y="179702"/>
                </a:lnTo>
                <a:lnTo>
                  <a:pt x="364318" y="206617"/>
                </a:lnTo>
                <a:lnTo>
                  <a:pt x="329946" y="235129"/>
                </a:lnTo>
                <a:lnTo>
                  <a:pt x="296951" y="265181"/>
                </a:lnTo>
                <a:lnTo>
                  <a:pt x="265388" y="296719"/>
                </a:lnTo>
                <a:lnTo>
                  <a:pt x="235312" y="329688"/>
                </a:lnTo>
                <a:lnTo>
                  <a:pt x="206778" y="364034"/>
                </a:lnTo>
                <a:lnTo>
                  <a:pt x="179841" y="399700"/>
                </a:lnTo>
                <a:lnTo>
                  <a:pt x="154557" y="436632"/>
                </a:lnTo>
                <a:lnTo>
                  <a:pt x="130979" y="474776"/>
                </a:lnTo>
                <a:lnTo>
                  <a:pt x="109163" y="514076"/>
                </a:lnTo>
                <a:lnTo>
                  <a:pt x="89164" y="554478"/>
                </a:lnTo>
                <a:lnTo>
                  <a:pt x="71037" y="595926"/>
                </a:lnTo>
                <a:lnTo>
                  <a:pt x="54836" y="638366"/>
                </a:lnTo>
                <a:lnTo>
                  <a:pt x="40617" y="681742"/>
                </a:lnTo>
                <a:lnTo>
                  <a:pt x="28435" y="726001"/>
                </a:lnTo>
                <a:lnTo>
                  <a:pt x="18345" y="771086"/>
                </a:lnTo>
                <a:lnTo>
                  <a:pt x="10401" y="816943"/>
                </a:lnTo>
                <a:lnTo>
                  <a:pt x="4659" y="863516"/>
                </a:lnTo>
                <a:lnTo>
                  <a:pt x="1174" y="910752"/>
                </a:lnTo>
                <a:lnTo>
                  <a:pt x="0" y="958596"/>
                </a:lnTo>
                <a:lnTo>
                  <a:pt x="1174" y="1006439"/>
                </a:lnTo>
                <a:lnTo>
                  <a:pt x="4659" y="1053675"/>
                </a:lnTo>
                <a:lnTo>
                  <a:pt x="10401" y="1100248"/>
                </a:lnTo>
                <a:lnTo>
                  <a:pt x="18345" y="1146105"/>
                </a:lnTo>
                <a:lnTo>
                  <a:pt x="28435" y="1191190"/>
                </a:lnTo>
                <a:lnTo>
                  <a:pt x="40617" y="1235449"/>
                </a:lnTo>
                <a:lnTo>
                  <a:pt x="54836" y="1278825"/>
                </a:lnTo>
                <a:lnTo>
                  <a:pt x="71037" y="1321265"/>
                </a:lnTo>
                <a:lnTo>
                  <a:pt x="89164" y="1362713"/>
                </a:lnTo>
                <a:lnTo>
                  <a:pt x="109163" y="1403115"/>
                </a:lnTo>
                <a:lnTo>
                  <a:pt x="130979" y="1442415"/>
                </a:lnTo>
                <a:lnTo>
                  <a:pt x="154557" y="1480559"/>
                </a:lnTo>
                <a:lnTo>
                  <a:pt x="179841" y="1517491"/>
                </a:lnTo>
                <a:lnTo>
                  <a:pt x="206778" y="1553157"/>
                </a:lnTo>
                <a:lnTo>
                  <a:pt x="235312" y="1587503"/>
                </a:lnTo>
                <a:lnTo>
                  <a:pt x="265388" y="1620472"/>
                </a:lnTo>
                <a:lnTo>
                  <a:pt x="296951" y="1652010"/>
                </a:lnTo>
                <a:lnTo>
                  <a:pt x="329946" y="1682062"/>
                </a:lnTo>
                <a:lnTo>
                  <a:pt x="364318" y="1710574"/>
                </a:lnTo>
                <a:lnTo>
                  <a:pt x="400013" y="1737489"/>
                </a:lnTo>
                <a:lnTo>
                  <a:pt x="436975" y="1762754"/>
                </a:lnTo>
                <a:lnTo>
                  <a:pt x="475149" y="1786314"/>
                </a:lnTo>
                <a:lnTo>
                  <a:pt x="514480" y="1808113"/>
                </a:lnTo>
                <a:lnTo>
                  <a:pt x="554914" y="1828096"/>
                </a:lnTo>
                <a:lnTo>
                  <a:pt x="596395" y="1846209"/>
                </a:lnTo>
                <a:lnTo>
                  <a:pt x="638869" y="1862397"/>
                </a:lnTo>
                <a:lnTo>
                  <a:pt x="682280" y="1876605"/>
                </a:lnTo>
                <a:lnTo>
                  <a:pt x="726574" y="1888778"/>
                </a:lnTo>
                <a:lnTo>
                  <a:pt x="771695" y="1898860"/>
                </a:lnTo>
                <a:lnTo>
                  <a:pt x="817589" y="1906798"/>
                </a:lnTo>
                <a:lnTo>
                  <a:pt x="864201" y="1912535"/>
                </a:lnTo>
                <a:lnTo>
                  <a:pt x="911475" y="1916018"/>
                </a:lnTo>
                <a:lnTo>
                  <a:pt x="959358" y="1917192"/>
                </a:lnTo>
                <a:lnTo>
                  <a:pt x="1007240" y="1916018"/>
                </a:lnTo>
                <a:lnTo>
                  <a:pt x="1054514" y="1912535"/>
                </a:lnTo>
                <a:lnTo>
                  <a:pt x="1101126" y="1906798"/>
                </a:lnTo>
                <a:lnTo>
                  <a:pt x="1147020" y="1898860"/>
                </a:lnTo>
                <a:lnTo>
                  <a:pt x="1192141" y="1888778"/>
                </a:lnTo>
                <a:lnTo>
                  <a:pt x="1236435" y="1876605"/>
                </a:lnTo>
                <a:lnTo>
                  <a:pt x="1279846" y="1862397"/>
                </a:lnTo>
                <a:lnTo>
                  <a:pt x="1322320" y="1846209"/>
                </a:lnTo>
                <a:lnTo>
                  <a:pt x="1363801" y="1828096"/>
                </a:lnTo>
                <a:lnTo>
                  <a:pt x="1404235" y="1808113"/>
                </a:lnTo>
                <a:lnTo>
                  <a:pt x="1443566" y="1786314"/>
                </a:lnTo>
                <a:lnTo>
                  <a:pt x="1481740" y="1762754"/>
                </a:lnTo>
                <a:lnTo>
                  <a:pt x="1518702" y="1737489"/>
                </a:lnTo>
                <a:lnTo>
                  <a:pt x="1554397" y="1710574"/>
                </a:lnTo>
                <a:lnTo>
                  <a:pt x="1588769" y="1682062"/>
                </a:lnTo>
                <a:lnTo>
                  <a:pt x="1621764" y="1652010"/>
                </a:lnTo>
                <a:lnTo>
                  <a:pt x="1653327" y="1620472"/>
                </a:lnTo>
                <a:lnTo>
                  <a:pt x="1683403" y="1587503"/>
                </a:lnTo>
                <a:lnTo>
                  <a:pt x="1711937" y="1553157"/>
                </a:lnTo>
                <a:lnTo>
                  <a:pt x="1738874" y="1517491"/>
                </a:lnTo>
                <a:lnTo>
                  <a:pt x="1764158" y="1480559"/>
                </a:lnTo>
                <a:lnTo>
                  <a:pt x="1787736" y="1442415"/>
                </a:lnTo>
                <a:lnTo>
                  <a:pt x="1809552" y="1403115"/>
                </a:lnTo>
                <a:lnTo>
                  <a:pt x="1829551" y="1362713"/>
                </a:lnTo>
                <a:lnTo>
                  <a:pt x="1847678" y="1321265"/>
                </a:lnTo>
                <a:lnTo>
                  <a:pt x="1863879" y="1278825"/>
                </a:lnTo>
                <a:lnTo>
                  <a:pt x="1878098" y="1235449"/>
                </a:lnTo>
                <a:lnTo>
                  <a:pt x="1890280" y="1191190"/>
                </a:lnTo>
                <a:lnTo>
                  <a:pt x="1900370" y="1146105"/>
                </a:lnTo>
                <a:lnTo>
                  <a:pt x="1908314" y="1100248"/>
                </a:lnTo>
                <a:lnTo>
                  <a:pt x="1914056" y="1053675"/>
                </a:lnTo>
                <a:lnTo>
                  <a:pt x="1917541" y="1006439"/>
                </a:lnTo>
                <a:lnTo>
                  <a:pt x="1918716" y="958596"/>
                </a:lnTo>
                <a:lnTo>
                  <a:pt x="1917541" y="910752"/>
                </a:lnTo>
                <a:lnTo>
                  <a:pt x="1914056" y="863516"/>
                </a:lnTo>
                <a:lnTo>
                  <a:pt x="1908314" y="816943"/>
                </a:lnTo>
                <a:lnTo>
                  <a:pt x="1900370" y="771086"/>
                </a:lnTo>
                <a:lnTo>
                  <a:pt x="1890280" y="726001"/>
                </a:lnTo>
                <a:lnTo>
                  <a:pt x="1878098" y="681742"/>
                </a:lnTo>
                <a:lnTo>
                  <a:pt x="1863879" y="638366"/>
                </a:lnTo>
                <a:lnTo>
                  <a:pt x="1847678" y="595926"/>
                </a:lnTo>
                <a:lnTo>
                  <a:pt x="1829551" y="554478"/>
                </a:lnTo>
                <a:lnTo>
                  <a:pt x="1809552" y="514076"/>
                </a:lnTo>
                <a:lnTo>
                  <a:pt x="1787736" y="474776"/>
                </a:lnTo>
                <a:lnTo>
                  <a:pt x="1764158" y="436632"/>
                </a:lnTo>
                <a:lnTo>
                  <a:pt x="1738874" y="399700"/>
                </a:lnTo>
                <a:lnTo>
                  <a:pt x="1711937" y="364034"/>
                </a:lnTo>
                <a:lnTo>
                  <a:pt x="1683403" y="329688"/>
                </a:lnTo>
                <a:lnTo>
                  <a:pt x="1653327" y="296719"/>
                </a:lnTo>
                <a:lnTo>
                  <a:pt x="1621764" y="265181"/>
                </a:lnTo>
                <a:lnTo>
                  <a:pt x="1588769" y="235129"/>
                </a:lnTo>
                <a:lnTo>
                  <a:pt x="1554397" y="206617"/>
                </a:lnTo>
                <a:lnTo>
                  <a:pt x="1518702" y="179702"/>
                </a:lnTo>
                <a:lnTo>
                  <a:pt x="1481740" y="154437"/>
                </a:lnTo>
                <a:lnTo>
                  <a:pt x="1443566" y="130877"/>
                </a:lnTo>
                <a:lnTo>
                  <a:pt x="1404235" y="109078"/>
                </a:lnTo>
                <a:lnTo>
                  <a:pt x="1363801" y="89095"/>
                </a:lnTo>
                <a:lnTo>
                  <a:pt x="1322320" y="70982"/>
                </a:lnTo>
                <a:lnTo>
                  <a:pt x="1279846" y="54794"/>
                </a:lnTo>
                <a:lnTo>
                  <a:pt x="1236435" y="40586"/>
                </a:lnTo>
                <a:lnTo>
                  <a:pt x="1192141" y="28413"/>
                </a:lnTo>
                <a:lnTo>
                  <a:pt x="1147020" y="18331"/>
                </a:lnTo>
                <a:lnTo>
                  <a:pt x="1101126" y="10393"/>
                </a:lnTo>
                <a:lnTo>
                  <a:pt x="1054514" y="4656"/>
                </a:lnTo>
                <a:lnTo>
                  <a:pt x="1007240" y="1173"/>
                </a:lnTo>
                <a:lnTo>
                  <a:pt x="959358" y="0"/>
                </a:lnTo>
                <a:close/>
              </a:path>
            </a:pathLst>
          </a:custGeom>
          <a:solidFill>
            <a:srgbClr val="99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50358" y="2814066"/>
            <a:ext cx="1918970" cy="1917700"/>
          </a:xfrm>
          <a:custGeom>
            <a:avLst/>
            <a:gdLst/>
            <a:ahLst/>
            <a:cxnLst/>
            <a:rect l="l" t="t" r="r" b="b"/>
            <a:pathLst>
              <a:path w="1918970" h="1917700">
                <a:moveTo>
                  <a:pt x="0" y="958596"/>
                </a:moveTo>
                <a:lnTo>
                  <a:pt x="1174" y="910752"/>
                </a:lnTo>
                <a:lnTo>
                  <a:pt x="4659" y="863516"/>
                </a:lnTo>
                <a:lnTo>
                  <a:pt x="10401" y="816943"/>
                </a:lnTo>
                <a:lnTo>
                  <a:pt x="18345" y="771086"/>
                </a:lnTo>
                <a:lnTo>
                  <a:pt x="28435" y="726001"/>
                </a:lnTo>
                <a:lnTo>
                  <a:pt x="40617" y="681742"/>
                </a:lnTo>
                <a:lnTo>
                  <a:pt x="54836" y="638366"/>
                </a:lnTo>
                <a:lnTo>
                  <a:pt x="71037" y="595926"/>
                </a:lnTo>
                <a:lnTo>
                  <a:pt x="89164" y="554478"/>
                </a:lnTo>
                <a:lnTo>
                  <a:pt x="109163" y="514076"/>
                </a:lnTo>
                <a:lnTo>
                  <a:pt x="130979" y="474776"/>
                </a:lnTo>
                <a:lnTo>
                  <a:pt x="154557" y="436632"/>
                </a:lnTo>
                <a:lnTo>
                  <a:pt x="179841" y="399700"/>
                </a:lnTo>
                <a:lnTo>
                  <a:pt x="206778" y="364034"/>
                </a:lnTo>
                <a:lnTo>
                  <a:pt x="235312" y="329688"/>
                </a:lnTo>
                <a:lnTo>
                  <a:pt x="265388" y="296719"/>
                </a:lnTo>
                <a:lnTo>
                  <a:pt x="296951" y="265181"/>
                </a:lnTo>
                <a:lnTo>
                  <a:pt x="329946" y="235129"/>
                </a:lnTo>
                <a:lnTo>
                  <a:pt x="364318" y="206617"/>
                </a:lnTo>
                <a:lnTo>
                  <a:pt x="400013" y="179702"/>
                </a:lnTo>
                <a:lnTo>
                  <a:pt x="436975" y="154437"/>
                </a:lnTo>
                <a:lnTo>
                  <a:pt x="475149" y="130877"/>
                </a:lnTo>
                <a:lnTo>
                  <a:pt x="514480" y="109078"/>
                </a:lnTo>
                <a:lnTo>
                  <a:pt x="554914" y="89095"/>
                </a:lnTo>
                <a:lnTo>
                  <a:pt x="596395" y="70982"/>
                </a:lnTo>
                <a:lnTo>
                  <a:pt x="638869" y="54794"/>
                </a:lnTo>
                <a:lnTo>
                  <a:pt x="682280" y="40586"/>
                </a:lnTo>
                <a:lnTo>
                  <a:pt x="726574" y="28413"/>
                </a:lnTo>
                <a:lnTo>
                  <a:pt x="771695" y="18331"/>
                </a:lnTo>
                <a:lnTo>
                  <a:pt x="817589" y="10393"/>
                </a:lnTo>
                <a:lnTo>
                  <a:pt x="864201" y="4656"/>
                </a:lnTo>
                <a:lnTo>
                  <a:pt x="911475" y="1173"/>
                </a:lnTo>
                <a:lnTo>
                  <a:pt x="959358" y="0"/>
                </a:lnTo>
                <a:lnTo>
                  <a:pt x="1007240" y="1173"/>
                </a:lnTo>
                <a:lnTo>
                  <a:pt x="1054514" y="4656"/>
                </a:lnTo>
                <a:lnTo>
                  <a:pt x="1101126" y="10393"/>
                </a:lnTo>
                <a:lnTo>
                  <a:pt x="1147020" y="18331"/>
                </a:lnTo>
                <a:lnTo>
                  <a:pt x="1192141" y="28413"/>
                </a:lnTo>
                <a:lnTo>
                  <a:pt x="1236435" y="40586"/>
                </a:lnTo>
                <a:lnTo>
                  <a:pt x="1279846" y="54794"/>
                </a:lnTo>
                <a:lnTo>
                  <a:pt x="1322320" y="70982"/>
                </a:lnTo>
                <a:lnTo>
                  <a:pt x="1363801" y="89095"/>
                </a:lnTo>
                <a:lnTo>
                  <a:pt x="1404235" y="109078"/>
                </a:lnTo>
                <a:lnTo>
                  <a:pt x="1443566" y="130877"/>
                </a:lnTo>
                <a:lnTo>
                  <a:pt x="1481740" y="154437"/>
                </a:lnTo>
                <a:lnTo>
                  <a:pt x="1518702" y="179702"/>
                </a:lnTo>
                <a:lnTo>
                  <a:pt x="1554397" y="206617"/>
                </a:lnTo>
                <a:lnTo>
                  <a:pt x="1588769" y="235129"/>
                </a:lnTo>
                <a:lnTo>
                  <a:pt x="1621764" y="265181"/>
                </a:lnTo>
                <a:lnTo>
                  <a:pt x="1653327" y="296719"/>
                </a:lnTo>
                <a:lnTo>
                  <a:pt x="1683403" y="329688"/>
                </a:lnTo>
                <a:lnTo>
                  <a:pt x="1711937" y="364034"/>
                </a:lnTo>
                <a:lnTo>
                  <a:pt x="1738874" y="399700"/>
                </a:lnTo>
                <a:lnTo>
                  <a:pt x="1764158" y="436632"/>
                </a:lnTo>
                <a:lnTo>
                  <a:pt x="1787736" y="474776"/>
                </a:lnTo>
                <a:lnTo>
                  <a:pt x="1809552" y="514076"/>
                </a:lnTo>
                <a:lnTo>
                  <a:pt x="1829551" y="554478"/>
                </a:lnTo>
                <a:lnTo>
                  <a:pt x="1847678" y="595926"/>
                </a:lnTo>
                <a:lnTo>
                  <a:pt x="1863879" y="638366"/>
                </a:lnTo>
                <a:lnTo>
                  <a:pt x="1878098" y="681742"/>
                </a:lnTo>
                <a:lnTo>
                  <a:pt x="1890280" y="726001"/>
                </a:lnTo>
                <a:lnTo>
                  <a:pt x="1900370" y="771086"/>
                </a:lnTo>
                <a:lnTo>
                  <a:pt x="1908314" y="816943"/>
                </a:lnTo>
                <a:lnTo>
                  <a:pt x="1914056" y="863516"/>
                </a:lnTo>
                <a:lnTo>
                  <a:pt x="1917541" y="910752"/>
                </a:lnTo>
                <a:lnTo>
                  <a:pt x="1918716" y="958596"/>
                </a:lnTo>
                <a:lnTo>
                  <a:pt x="1917541" y="1006439"/>
                </a:lnTo>
                <a:lnTo>
                  <a:pt x="1914056" y="1053675"/>
                </a:lnTo>
                <a:lnTo>
                  <a:pt x="1908314" y="1100248"/>
                </a:lnTo>
                <a:lnTo>
                  <a:pt x="1900370" y="1146105"/>
                </a:lnTo>
                <a:lnTo>
                  <a:pt x="1890280" y="1191190"/>
                </a:lnTo>
                <a:lnTo>
                  <a:pt x="1878098" y="1235449"/>
                </a:lnTo>
                <a:lnTo>
                  <a:pt x="1863879" y="1278825"/>
                </a:lnTo>
                <a:lnTo>
                  <a:pt x="1847678" y="1321265"/>
                </a:lnTo>
                <a:lnTo>
                  <a:pt x="1829551" y="1362713"/>
                </a:lnTo>
                <a:lnTo>
                  <a:pt x="1809552" y="1403115"/>
                </a:lnTo>
                <a:lnTo>
                  <a:pt x="1787736" y="1442415"/>
                </a:lnTo>
                <a:lnTo>
                  <a:pt x="1764158" y="1480559"/>
                </a:lnTo>
                <a:lnTo>
                  <a:pt x="1738874" y="1517491"/>
                </a:lnTo>
                <a:lnTo>
                  <a:pt x="1711937" y="1553157"/>
                </a:lnTo>
                <a:lnTo>
                  <a:pt x="1683403" y="1587503"/>
                </a:lnTo>
                <a:lnTo>
                  <a:pt x="1653327" y="1620472"/>
                </a:lnTo>
                <a:lnTo>
                  <a:pt x="1621764" y="1652010"/>
                </a:lnTo>
                <a:lnTo>
                  <a:pt x="1588769" y="1682062"/>
                </a:lnTo>
                <a:lnTo>
                  <a:pt x="1554397" y="1710574"/>
                </a:lnTo>
                <a:lnTo>
                  <a:pt x="1518702" y="1737489"/>
                </a:lnTo>
                <a:lnTo>
                  <a:pt x="1481740" y="1762754"/>
                </a:lnTo>
                <a:lnTo>
                  <a:pt x="1443566" y="1786314"/>
                </a:lnTo>
                <a:lnTo>
                  <a:pt x="1404235" y="1808113"/>
                </a:lnTo>
                <a:lnTo>
                  <a:pt x="1363801" y="1828096"/>
                </a:lnTo>
                <a:lnTo>
                  <a:pt x="1322320" y="1846209"/>
                </a:lnTo>
                <a:lnTo>
                  <a:pt x="1279846" y="1862397"/>
                </a:lnTo>
                <a:lnTo>
                  <a:pt x="1236435" y="1876605"/>
                </a:lnTo>
                <a:lnTo>
                  <a:pt x="1192141" y="1888778"/>
                </a:lnTo>
                <a:lnTo>
                  <a:pt x="1147020" y="1898860"/>
                </a:lnTo>
                <a:lnTo>
                  <a:pt x="1101126" y="1906798"/>
                </a:lnTo>
                <a:lnTo>
                  <a:pt x="1054514" y="1912535"/>
                </a:lnTo>
                <a:lnTo>
                  <a:pt x="1007240" y="1916018"/>
                </a:lnTo>
                <a:lnTo>
                  <a:pt x="959358" y="1917192"/>
                </a:lnTo>
                <a:lnTo>
                  <a:pt x="911475" y="1916018"/>
                </a:lnTo>
                <a:lnTo>
                  <a:pt x="864201" y="1912535"/>
                </a:lnTo>
                <a:lnTo>
                  <a:pt x="817589" y="1906798"/>
                </a:lnTo>
                <a:lnTo>
                  <a:pt x="771695" y="1898860"/>
                </a:lnTo>
                <a:lnTo>
                  <a:pt x="726574" y="1888778"/>
                </a:lnTo>
                <a:lnTo>
                  <a:pt x="682280" y="1876605"/>
                </a:lnTo>
                <a:lnTo>
                  <a:pt x="638869" y="1862397"/>
                </a:lnTo>
                <a:lnTo>
                  <a:pt x="596395" y="1846209"/>
                </a:lnTo>
                <a:lnTo>
                  <a:pt x="554914" y="1828096"/>
                </a:lnTo>
                <a:lnTo>
                  <a:pt x="514480" y="1808113"/>
                </a:lnTo>
                <a:lnTo>
                  <a:pt x="475149" y="1786314"/>
                </a:lnTo>
                <a:lnTo>
                  <a:pt x="436975" y="1762754"/>
                </a:lnTo>
                <a:lnTo>
                  <a:pt x="400013" y="1737489"/>
                </a:lnTo>
                <a:lnTo>
                  <a:pt x="364318" y="1710574"/>
                </a:lnTo>
                <a:lnTo>
                  <a:pt x="329946" y="1682062"/>
                </a:lnTo>
                <a:lnTo>
                  <a:pt x="296951" y="1652010"/>
                </a:lnTo>
                <a:lnTo>
                  <a:pt x="265388" y="1620472"/>
                </a:lnTo>
                <a:lnTo>
                  <a:pt x="235312" y="1587503"/>
                </a:lnTo>
                <a:lnTo>
                  <a:pt x="206778" y="1553157"/>
                </a:lnTo>
                <a:lnTo>
                  <a:pt x="179841" y="1517491"/>
                </a:lnTo>
                <a:lnTo>
                  <a:pt x="154557" y="1480559"/>
                </a:lnTo>
                <a:lnTo>
                  <a:pt x="130979" y="1442415"/>
                </a:lnTo>
                <a:lnTo>
                  <a:pt x="109163" y="1403115"/>
                </a:lnTo>
                <a:lnTo>
                  <a:pt x="89164" y="1362713"/>
                </a:lnTo>
                <a:lnTo>
                  <a:pt x="71037" y="1321265"/>
                </a:lnTo>
                <a:lnTo>
                  <a:pt x="54836" y="1278825"/>
                </a:lnTo>
                <a:lnTo>
                  <a:pt x="40617" y="1235449"/>
                </a:lnTo>
                <a:lnTo>
                  <a:pt x="28435" y="1191190"/>
                </a:lnTo>
                <a:lnTo>
                  <a:pt x="18345" y="1146105"/>
                </a:lnTo>
                <a:lnTo>
                  <a:pt x="10401" y="1100248"/>
                </a:lnTo>
                <a:lnTo>
                  <a:pt x="4659" y="1053675"/>
                </a:lnTo>
                <a:lnTo>
                  <a:pt x="1174" y="1006439"/>
                </a:lnTo>
                <a:lnTo>
                  <a:pt x="0" y="95859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422896" y="3413250"/>
            <a:ext cx="1372235" cy="67183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 indent="1270" algn="ctr">
              <a:lnSpc>
                <a:spcPts val="1639"/>
              </a:lnSpc>
              <a:spcBef>
                <a:spcPts val="285"/>
              </a:spcBef>
            </a:pPr>
            <a:r>
              <a:rPr sz="1500" spc="-10" dirty="0">
                <a:latin typeface="Arial"/>
                <a:cs typeface="Arial"/>
              </a:rPr>
              <a:t>Instructor/  </a:t>
            </a:r>
            <a:r>
              <a:rPr sz="1500" spc="-65" dirty="0">
                <a:latin typeface="Arial"/>
                <a:cs typeface="Arial"/>
              </a:rPr>
              <a:t>Advisor </a:t>
            </a:r>
            <a:r>
              <a:rPr sz="1500" spc="-95" dirty="0">
                <a:latin typeface="Arial"/>
                <a:cs typeface="Arial"/>
              </a:rPr>
              <a:t>adds  </a:t>
            </a:r>
            <a:r>
              <a:rPr sz="1500" spc="-65" dirty="0">
                <a:latin typeface="Arial"/>
                <a:cs typeface="Arial"/>
              </a:rPr>
              <a:t>comments </a:t>
            </a:r>
            <a:r>
              <a:rPr sz="1500" spc="5" dirty="0">
                <a:latin typeface="Arial"/>
                <a:cs typeface="Arial"/>
              </a:rPr>
              <a:t>to</a:t>
            </a:r>
            <a:r>
              <a:rPr sz="1500" spc="-185" dirty="0">
                <a:latin typeface="Arial"/>
                <a:cs typeface="Arial"/>
              </a:rPr>
              <a:t> </a:t>
            </a:r>
            <a:r>
              <a:rPr sz="1500" spc="-50" dirty="0">
                <a:latin typeface="Arial"/>
                <a:cs typeface="Arial"/>
              </a:rPr>
              <a:t>flag</a:t>
            </a:r>
            <a:endParaRPr sz="15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069073" y="2814066"/>
            <a:ext cx="1918970" cy="1917700"/>
          </a:xfrm>
          <a:custGeom>
            <a:avLst/>
            <a:gdLst/>
            <a:ahLst/>
            <a:cxnLst/>
            <a:rect l="l" t="t" r="r" b="b"/>
            <a:pathLst>
              <a:path w="1918970" h="1917700">
                <a:moveTo>
                  <a:pt x="959358" y="0"/>
                </a:moveTo>
                <a:lnTo>
                  <a:pt x="911475" y="1173"/>
                </a:lnTo>
                <a:lnTo>
                  <a:pt x="864201" y="4656"/>
                </a:lnTo>
                <a:lnTo>
                  <a:pt x="817589" y="10393"/>
                </a:lnTo>
                <a:lnTo>
                  <a:pt x="771695" y="18331"/>
                </a:lnTo>
                <a:lnTo>
                  <a:pt x="726574" y="28413"/>
                </a:lnTo>
                <a:lnTo>
                  <a:pt x="682280" y="40586"/>
                </a:lnTo>
                <a:lnTo>
                  <a:pt x="638869" y="54794"/>
                </a:lnTo>
                <a:lnTo>
                  <a:pt x="596395" y="70982"/>
                </a:lnTo>
                <a:lnTo>
                  <a:pt x="554914" y="89095"/>
                </a:lnTo>
                <a:lnTo>
                  <a:pt x="514480" y="109078"/>
                </a:lnTo>
                <a:lnTo>
                  <a:pt x="475149" y="130877"/>
                </a:lnTo>
                <a:lnTo>
                  <a:pt x="436975" y="154437"/>
                </a:lnTo>
                <a:lnTo>
                  <a:pt x="400013" y="179702"/>
                </a:lnTo>
                <a:lnTo>
                  <a:pt x="364318" y="206617"/>
                </a:lnTo>
                <a:lnTo>
                  <a:pt x="329946" y="235129"/>
                </a:lnTo>
                <a:lnTo>
                  <a:pt x="296951" y="265181"/>
                </a:lnTo>
                <a:lnTo>
                  <a:pt x="265388" y="296719"/>
                </a:lnTo>
                <a:lnTo>
                  <a:pt x="235312" y="329688"/>
                </a:lnTo>
                <a:lnTo>
                  <a:pt x="206778" y="364034"/>
                </a:lnTo>
                <a:lnTo>
                  <a:pt x="179841" y="399700"/>
                </a:lnTo>
                <a:lnTo>
                  <a:pt x="154557" y="436632"/>
                </a:lnTo>
                <a:lnTo>
                  <a:pt x="130979" y="474776"/>
                </a:lnTo>
                <a:lnTo>
                  <a:pt x="109163" y="514076"/>
                </a:lnTo>
                <a:lnTo>
                  <a:pt x="89164" y="554478"/>
                </a:lnTo>
                <a:lnTo>
                  <a:pt x="71037" y="595926"/>
                </a:lnTo>
                <a:lnTo>
                  <a:pt x="54836" y="638366"/>
                </a:lnTo>
                <a:lnTo>
                  <a:pt x="40617" y="681742"/>
                </a:lnTo>
                <a:lnTo>
                  <a:pt x="28435" y="726001"/>
                </a:lnTo>
                <a:lnTo>
                  <a:pt x="18345" y="771086"/>
                </a:lnTo>
                <a:lnTo>
                  <a:pt x="10401" y="816943"/>
                </a:lnTo>
                <a:lnTo>
                  <a:pt x="4659" y="863516"/>
                </a:lnTo>
                <a:lnTo>
                  <a:pt x="1174" y="910752"/>
                </a:lnTo>
                <a:lnTo>
                  <a:pt x="0" y="958596"/>
                </a:lnTo>
                <a:lnTo>
                  <a:pt x="1174" y="1006439"/>
                </a:lnTo>
                <a:lnTo>
                  <a:pt x="4659" y="1053675"/>
                </a:lnTo>
                <a:lnTo>
                  <a:pt x="10401" y="1100248"/>
                </a:lnTo>
                <a:lnTo>
                  <a:pt x="18345" y="1146105"/>
                </a:lnTo>
                <a:lnTo>
                  <a:pt x="28435" y="1191190"/>
                </a:lnTo>
                <a:lnTo>
                  <a:pt x="40617" y="1235449"/>
                </a:lnTo>
                <a:lnTo>
                  <a:pt x="54836" y="1278825"/>
                </a:lnTo>
                <a:lnTo>
                  <a:pt x="71037" y="1321265"/>
                </a:lnTo>
                <a:lnTo>
                  <a:pt x="89164" y="1362713"/>
                </a:lnTo>
                <a:lnTo>
                  <a:pt x="109163" y="1403115"/>
                </a:lnTo>
                <a:lnTo>
                  <a:pt x="130979" y="1442415"/>
                </a:lnTo>
                <a:lnTo>
                  <a:pt x="154557" y="1480559"/>
                </a:lnTo>
                <a:lnTo>
                  <a:pt x="179841" y="1517491"/>
                </a:lnTo>
                <a:lnTo>
                  <a:pt x="206778" y="1553157"/>
                </a:lnTo>
                <a:lnTo>
                  <a:pt x="235312" y="1587503"/>
                </a:lnTo>
                <a:lnTo>
                  <a:pt x="265388" y="1620472"/>
                </a:lnTo>
                <a:lnTo>
                  <a:pt x="296951" y="1652010"/>
                </a:lnTo>
                <a:lnTo>
                  <a:pt x="329946" y="1682062"/>
                </a:lnTo>
                <a:lnTo>
                  <a:pt x="364318" y="1710574"/>
                </a:lnTo>
                <a:lnTo>
                  <a:pt x="400013" y="1737489"/>
                </a:lnTo>
                <a:lnTo>
                  <a:pt x="436975" y="1762754"/>
                </a:lnTo>
                <a:lnTo>
                  <a:pt x="475149" y="1786314"/>
                </a:lnTo>
                <a:lnTo>
                  <a:pt x="514480" y="1808113"/>
                </a:lnTo>
                <a:lnTo>
                  <a:pt x="554914" y="1828096"/>
                </a:lnTo>
                <a:lnTo>
                  <a:pt x="596395" y="1846209"/>
                </a:lnTo>
                <a:lnTo>
                  <a:pt x="638869" y="1862397"/>
                </a:lnTo>
                <a:lnTo>
                  <a:pt x="682280" y="1876605"/>
                </a:lnTo>
                <a:lnTo>
                  <a:pt x="726574" y="1888778"/>
                </a:lnTo>
                <a:lnTo>
                  <a:pt x="771695" y="1898860"/>
                </a:lnTo>
                <a:lnTo>
                  <a:pt x="817589" y="1906798"/>
                </a:lnTo>
                <a:lnTo>
                  <a:pt x="864201" y="1912535"/>
                </a:lnTo>
                <a:lnTo>
                  <a:pt x="911475" y="1916018"/>
                </a:lnTo>
                <a:lnTo>
                  <a:pt x="959358" y="1917192"/>
                </a:lnTo>
                <a:lnTo>
                  <a:pt x="1007240" y="1916018"/>
                </a:lnTo>
                <a:lnTo>
                  <a:pt x="1054514" y="1912535"/>
                </a:lnTo>
                <a:lnTo>
                  <a:pt x="1101126" y="1906798"/>
                </a:lnTo>
                <a:lnTo>
                  <a:pt x="1147020" y="1898860"/>
                </a:lnTo>
                <a:lnTo>
                  <a:pt x="1192141" y="1888778"/>
                </a:lnTo>
                <a:lnTo>
                  <a:pt x="1236435" y="1876605"/>
                </a:lnTo>
                <a:lnTo>
                  <a:pt x="1279846" y="1862397"/>
                </a:lnTo>
                <a:lnTo>
                  <a:pt x="1322320" y="1846209"/>
                </a:lnTo>
                <a:lnTo>
                  <a:pt x="1363801" y="1828096"/>
                </a:lnTo>
                <a:lnTo>
                  <a:pt x="1404235" y="1808113"/>
                </a:lnTo>
                <a:lnTo>
                  <a:pt x="1443566" y="1786314"/>
                </a:lnTo>
                <a:lnTo>
                  <a:pt x="1481740" y="1762754"/>
                </a:lnTo>
                <a:lnTo>
                  <a:pt x="1518702" y="1737489"/>
                </a:lnTo>
                <a:lnTo>
                  <a:pt x="1554397" y="1710574"/>
                </a:lnTo>
                <a:lnTo>
                  <a:pt x="1588769" y="1682062"/>
                </a:lnTo>
                <a:lnTo>
                  <a:pt x="1621764" y="1652010"/>
                </a:lnTo>
                <a:lnTo>
                  <a:pt x="1653327" y="1620472"/>
                </a:lnTo>
                <a:lnTo>
                  <a:pt x="1683403" y="1587503"/>
                </a:lnTo>
                <a:lnTo>
                  <a:pt x="1711937" y="1553157"/>
                </a:lnTo>
                <a:lnTo>
                  <a:pt x="1738874" y="1517491"/>
                </a:lnTo>
                <a:lnTo>
                  <a:pt x="1764158" y="1480559"/>
                </a:lnTo>
                <a:lnTo>
                  <a:pt x="1787736" y="1442415"/>
                </a:lnTo>
                <a:lnTo>
                  <a:pt x="1809552" y="1403115"/>
                </a:lnTo>
                <a:lnTo>
                  <a:pt x="1829551" y="1362713"/>
                </a:lnTo>
                <a:lnTo>
                  <a:pt x="1847678" y="1321265"/>
                </a:lnTo>
                <a:lnTo>
                  <a:pt x="1863879" y="1278825"/>
                </a:lnTo>
                <a:lnTo>
                  <a:pt x="1878098" y="1235449"/>
                </a:lnTo>
                <a:lnTo>
                  <a:pt x="1890280" y="1191190"/>
                </a:lnTo>
                <a:lnTo>
                  <a:pt x="1900370" y="1146105"/>
                </a:lnTo>
                <a:lnTo>
                  <a:pt x="1908314" y="1100248"/>
                </a:lnTo>
                <a:lnTo>
                  <a:pt x="1914056" y="1053675"/>
                </a:lnTo>
                <a:lnTo>
                  <a:pt x="1917541" y="1006439"/>
                </a:lnTo>
                <a:lnTo>
                  <a:pt x="1918716" y="958596"/>
                </a:lnTo>
                <a:lnTo>
                  <a:pt x="1917541" y="910752"/>
                </a:lnTo>
                <a:lnTo>
                  <a:pt x="1914056" y="863516"/>
                </a:lnTo>
                <a:lnTo>
                  <a:pt x="1908314" y="816943"/>
                </a:lnTo>
                <a:lnTo>
                  <a:pt x="1900370" y="771086"/>
                </a:lnTo>
                <a:lnTo>
                  <a:pt x="1890280" y="726001"/>
                </a:lnTo>
                <a:lnTo>
                  <a:pt x="1878098" y="681742"/>
                </a:lnTo>
                <a:lnTo>
                  <a:pt x="1863879" y="638366"/>
                </a:lnTo>
                <a:lnTo>
                  <a:pt x="1847678" y="595926"/>
                </a:lnTo>
                <a:lnTo>
                  <a:pt x="1829551" y="554478"/>
                </a:lnTo>
                <a:lnTo>
                  <a:pt x="1809552" y="514076"/>
                </a:lnTo>
                <a:lnTo>
                  <a:pt x="1787736" y="474776"/>
                </a:lnTo>
                <a:lnTo>
                  <a:pt x="1764158" y="436632"/>
                </a:lnTo>
                <a:lnTo>
                  <a:pt x="1738874" y="399700"/>
                </a:lnTo>
                <a:lnTo>
                  <a:pt x="1711937" y="364034"/>
                </a:lnTo>
                <a:lnTo>
                  <a:pt x="1683403" y="329688"/>
                </a:lnTo>
                <a:lnTo>
                  <a:pt x="1653327" y="296719"/>
                </a:lnTo>
                <a:lnTo>
                  <a:pt x="1621764" y="265181"/>
                </a:lnTo>
                <a:lnTo>
                  <a:pt x="1588769" y="235129"/>
                </a:lnTo>
                <a:lnTo>
                  <a:pt x="1554397" y="206617"/>
                </a:lnTo>
                <a:lnTo>
                  <a:pt x="1518702" y="179702"/>
                </a:lnTo>
                <a:lnTo>
                  <a:pt x="1481740" y="154437"/>
                </a:lnTo>
                <a:lnTo>
                  <a:pt x="1443566" y="130877"/>
                </a:lnTo>
                <a:lnTo>
                  <a:pt x="1404235" y="109078"/>
                </a:lnTo>
                <a:lnTo>
                  <a:pt x="1363801" y="89095"/>
                </a:lnTo>
                <a:lnTo>
                  <a:pt x="1322320" y="70982"/>
                </a:lnTo>
                <a:lnTo>
                  <a:pt x="1279846" y="54794"/>
                </a:lnTo>
                <a:lnTo>
                  <a:pt x="1236435" y="40586"/>
                </a:lnTo>
                <a:lnTo>
                  <a:pt x="1192141" y="28413"/>
                </a:lnTo>
                <a:lnTo>
                  <a:pt x="1147020" y="18331"/>
                </a:lnTo>
                <a:lnTo>
                  <a:pt x="1101126" y="10393"/>
                </a:lnTo>
                <a:lnTo>
                  <a:pt x="1054514" y="4656"/>
                </a:lnTo>
                <a:lnTo>
                  <a:pt x="1007240" y="1173"/>
                </a:lnTo>
                <a:lnTo>
                  <a:pt x="959358" y="0"/>
                </a:lnTo>
                <a:close/>
              </a:path>
            </a:pathLst>
          </a:custGeom>
          <a:solidFill>
            <a:srgbClr val="99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069073" y="2814066"/>
            <a:ext cx="1918970" cy="1917700"/>
          </a:xfrm>
          <a:custGeom>
            <a:avLst/>
            <a:gdLst/>
            <a:ahLst/>
            <a:cxnLst/>
            <a:rect l="l" t="t" r="r" b="b"/>
            <a:pathLst>
              <a:path w="1918970" h="1917700">
                <a:moveTo>
                  <a:pt x="0" y="958596"/>
                </a:moveTo>
                <a:lnTo>
                  <a:pt x="1174" y="910752"/>
                </a:lnTo>
                <a:lnTo>
                  <a:pt x="4659" y="863516"/>
                </a:lnTo>
                <a:lnTo>
                  <a:pt x="10401" y="816943"/>
                </a:lnTo>
                <a:lnTo>
                  <a:pt x="18345" y="771086"/>
                </a:lnTo>
                <a:lnTo>
                  <a:pt x="28435" y="726001"/>
                </a:lnTo>
                <a:lnTo>
                  <a:pt x="40617" y="681742"/>
                </a:lnTo>
                <a:lnTo>
                  <a:pt x="54836" y="638366"/>
                </a:lnTo>
                <a:lnTo>
                  <a:pt x="71037" y="595926"/>
                </a:lnTo>
                <a:lnTo>
                  <a:pt x="89164" y="554478"/>
                </a:lnTo>
                <a:lnTo>
                  <a:pt x="109163" y="514076"/>
                </a:lnTo>
                <a:lnTo>
                  <a:pt x="130979" y="474776"/>
                </a:lnTo>
                <a:lnTo>
                  <a:pt x="154557" y="436632"/>
                </a:lnTo>
                <a:lnTo>
                  <a:pt x="179841" y="399700"/>
                </a:lnTo>
                <a:lnTo>
                  <a:pt x="206778" y="364034"/>
                </a:lnTo>
                <a:lnTo>
                  <a:pt x="235312" y="329688"/>
                </a:lnTo>
                <a:lnTo>
                  <a:pt x="265388" y="296719"/>
                </a:lnTo>
                <a:lnTo>
                  <a:pt x="296951" y="265181"/>
                </a:lnTo>
                <a:lnTo>
                  <a:pt x="329946" y="235129"/>
                </a:lnTo>
                <a:lnTo>
                  <a:pt x="364318" y="206617"/>
                </a:lnTo>
                <a:lnTo>
                  <a:pt x="400013" y="179702"/>
                </a:lnTo>
                <a:lnTo>
                  <a:pt x="436975" y="154437"/>
                </a:lnTo>
                <a:lnTo>
                  <a:pt x="475149" y="130877"/>
                </a:lnTo>
                <a:lnTo>
                  <a:pt x="514480" y="109078"/>
                </a:lnTo>
                <a:lnTo>
                  <a:pt x="554914" y="89095"/>
                </a:lnTo>
                <a:lnTo>
                  <a:pt x="596395" y="70982"/>
                </a:lnTo>
                <a:lnTo>
                  <a:pt x="638869" y="54794"/>
                </a:lnTo>
                <a:lnTo>
                  <a:pt x="682280" y="40586"/>
                </a:lnTo>
                <a:lnTo>
                  <a:pt x="726574" y="28413"/>
                </a:lnTo>
                <a:lnTo>
                  <a:pt x="771695" y="18331"/>
                </a:lnTo>
                <a:lnTo>
                  <a:pt x="817589" y="10393"/>
                </a:lnTo>
                <a:lnTo>
                  <a:pt x="864201" y="4656"/>
                </a:lnTo>
                <a:lnTo>
                  <a:pt x="911475" y="1173"/>
                </a:lnTo>
                <a:lnTo>
                  <a:pt x="959358" y="0"/>
                </a:lnTo>
                <a:lnTo>
                  <a:pt x="1007240" y="1173"/>
                </a:lnTo>
                <a:lnTo>
                  <a:pt x="1054514" y="4656"/>
                </a:lnTo>
                <a:lnTo>
                  <a:pt x="1101126" y="10393"/>
                </a:lnTo>
                <a:lnTo>
                  <a:pt x="1147020" y="18331"/>
                </a:lnTo>
                <a:lnTo>
                  <a:pt x="1192141" y="28413"/>
                </a:lnTo>
                <a:lnTo>
                  <a:pt x="1236435" y="40586"/>
                </a:lnTo>
                <a:lnTo>
                  <a:pt x="1279846" y="54794"/>
                </a:lnTo>
                <a:lnTo>
                  <a:pt x="1322320" y="70982"/>
                </a:lnTo>
                <a:lnTo>
                  <a:pt x="1363801" y="89095"/>
                </a:lnTo>
                <a:lnTo>
                  <a:pt x="1404235" y="109078"/>
                </a:lnTo>
                <a:lnTo>
                  <a:pt x="1443566" y="130877"/>
                </a:lnTo>
                <a:lnTo>
                  <a:pt x="1481740" y="154437"/>
                </a:lnTo>
                <a:lnTo>
                  <a:pt x="1518702" y="179702"/>
                </a:lnTo>
                <a:lnTo>
                  <a:pt x="1554397" y="206617"/>
                </a:lnTo>
                <a:lnTo>
                  <a:pt x="1588769" y="235129"/>
                </a:lnTo>
                <a:lnTo>
                  <a:pt x="1621764" y="265181"/>
                </a:lnTo>
                <a:lnTo>
                  <a:pt x="1653327" y="296719"/>
                </a:lnTo>
                <a:lnTo>
                  <a:pt x="1683403" y="329688"/>
                </a:lnTo>
                <a:lnTo>
                  <a:pt x="1711937" y="364034"/>
                </a:lnTo>
                <a:lnTo>
                  <a:pt x="1738874" y="399700"/>
                </a:lnTo>
                <a:lnTo>
                  <a:pt x="1764158" y="436632"/>
                </a:lnTo>
                <a:lnTo>
                  <a:pt x="1787736" y="474776"/>
                </a:lnTo>
                <a:lnTo>
                  <a:pt x="1809552" y="514076"/>
                </a:lnTo>
                <a:lnTo>
                  <a:pt x="1829551" y="554478"/>
                </a:lnTo>
                <a:lnTo>
                  <a:pt x="1847678" y="595926"/>
                </a:lnTo>
                <a:lnTo>
                  <a:pt x="1863879" y="638366"/>
                </a:lnTo>
                <a:lnTo>
                  <a:pt x="1878098" y="681742"/>
                </a:lnTo>
                <a:lnTo>
                  <a:pt x="1890280" y="726001"/>
                </a:lnTo>
                <a:lnTo>
                  <a:pt x="1900370" y="771086"/>
                </a:lnTo>
                <a:lnTo>
                  <a:pt x="1908314" y="816943"/>
                </a:lnTo>
                <a:lnTo>
                  <a:pt x="1914056" y="863516"/>
                </a:lnTo>
                <a:lnTo>
                  <a:pt x="1917541" y="910752"/>
                </a:lnTo>
                <a:lnTo>
                  <a:pt x="1918716" y="958596"/>
                </a:lnTo>
                <a:lnTo>
                  <a:pt x="1917541" y="1006439"/>
                </a:lnTo>
                <a:lnTo>
                  <a:pt x="1914056" y="1053675"/>
                </a:lnTo>
                <a:lnTo>
                  <a:pt x="1908314" y="1100248"/>
                </a:lnTo>
                <a:lnTo>
                  <a:pt x="1900370" y="1146105"/>
                </a:lnTo>
                <a:lnTo>
                  <a:pt x="1890280" y="1191190"/>
                </a:lnTo>
                <a:lnTo>
                  <a:pt x="1878098" y="1235449"/>
                </a:lnTo>
                <a:lnTo>
                  <a:pt x="1863879" y="1278825"/>
                </a:lnTo>
                <a:lnTo>
                  <a:pt x="1847678" y="1321265"/>
                </a:lnTo>
                <a:lnTo>
                  <a:pt x="1829551" y="1362713"/>
                </a:lnTo>
                <a:lnTo>
                  <a:pt x="1809552" y="1403115"/>
                </a:lnTo>
                <a:lnTo>
                  <a:pt x="1787736" y="1442415"/>
                </a:lnTo>
                <a:lnTo>
                  <a:pt x="1764158" y="1480559"/>
                </a:lnTo>
                <a:lnTo>
                  <a:pt x="1738874" y="1517491"/>
                </a:lnTo>
                <a:lnTo>
                  <a:pt x="1711937" y="1553157"/>
                </a:lnTo>
                <a:lnTo>
                  <a:pt x="1683403" y="1587503"/>
                </a:lnTo>
                <a:lnTo>
                  <a:pt x="1653327" y="1620472"/>
                </a:lnTo>
                <a:lnTo>
                  <a:pt x="1621764" y="1652010"/>
                </a:lnTo>
                <a:lnTo>
                  <a:pt x="1588769" y="1682062"/>
                </a:lnTo>
                <a:lnTo>
                  <a:pt x="1554397" y="1710574"/>
                </a:lnTo>
                <a:lnTo>
                  <a:pt x="1518702" y="1737489"/>
                </a:lnTo>
                <a:lnTo>
                  <a:pt x="1481740" y="1762754"/>
                </a:lnTo>
                <a:lnTo>
                  <a:pt x="1443566" y="1786314"/>
                </a:lnTo>
                <a:lnTo>
                  <a:pt x="1404235" y="1808113"/>
                </a:lnTo>
                <a:lnTo>
                  <a:pt x="1363801" y="1828096"/>
                </a:lnTo>
                <a:lnTo>
                  <a:pt x="1322320" y="1846209"/>
                </a:lnTo>
                <a:lnTo>
                  <a:pt x="1279846" y="1862397"/>
                </a:lnTo>
                <a:lnTo>
                  <a:pt x="1236435" y="1876605"/>
                </a:lnTo>
                <a:lnTo>
                  <a:pt x="1192141" y="1888778"/>
                </a:lnTo>
                <a:lnTo>
                  <a:pt x="1147020" y="1898860"/>
                </a:lnTo>
                <a:lnTo>
                  <a:pt x="1101126" y="1906798"/>
                </a:lnTo>
                <a:lnTo>
                  <a:pt x="1054514" y="1912535"/>
                </a:lnTo>
                <a:lnTo>
                  <a:pt x="1007240" y="1916018"/>
                </a:lnTo>
                <a:lnTo>
                  <a:pt x="959358" y="1917192"/>
                </a:lnTo>
                <a:lnTo>
                  <a:pt x="911475" y="1916018"/>
                </a:lnTo>
                <a:lnTo>
                  <a:pt x="864201" y="1912535"/>
                </a:lnTo>
                <a:lnTo>
                  <a:pt x="817589" y="1906798"/>
                </a:lnTo>
                <a:lnTo>
                  <a:pt x="771695" y="1898860"/>
                </a:lnTo>
                <a:lnTo>
                  <a:pt x="726574" y="1888778"/>
                </a:lnTo>
                <a:lnTo>
                  <a:pt x="682280" y="1876605"/>
                </a:lnTo>
                <a:lnTo>
                  <a:pt x="638869" y="1862397"/>
                </a:lnTo>
                <a:lnTo>
                  <a:pt x="596395" y="1846209"/>
                </a:lnTo>
                <a:lnTo>
                  <a:pt x="554914" y="1828096"/>
                </a:lnTo>
                <a:lnTo>
                  <a:pt x="514480" y="1808113"/>
                </a:lnTo>
                <a:lnTo>
                  <a:pt x="475149" y="1786314"/>
                </a:lnTo>
                <a:lnTo>
                  <a:pt x="436975" y="1762754"/>
                </a:lnTo>
                <a:lnTo>
                  <a:pt x="400013" y="1737489"/>
                </a:lnTo>
                <a:lnTo>
                  <a:pt x="364318" y="1710574"/>
                </a:lnTo>
                <a:lnTo>
                  <a:pt x="329946" y="1682062"/>
                </a:lnTo>
                <a:lnTo>
                  <a:pt x="296951" y="1652010"/>
                </a:lnTo>
                <a:lnTo>
                  <a:pt x="265388" y="1620472"/>
                </a:lnTo>
                <a:lnTo>
                  <a:pt x="235312" y="1587503"/>
                </a:lnTo>
                <a:lnTo>
                  <a:pt x="206778" y="1553157"/>
                </a:lnTo>
                <a:lnTo>
                  <a:pt x="179841" y="1517491"/>
                </a:lnTo>
                <a:lnTo>
                  <a:pt x="154557" y="1480559"/>
                </a:lnTo>
                <a:lnTo>
                  <a:pt x="130979" y="1442415"/>
                </a:lnTo>
                <a:lnTo>
                  <a:pt x="109163" y="1403115"/>
                </a:lnTo>
                <a:lnTo>
                  <a:pt x="89164" y="1362713"/>
                </a:lnTo>
                <a:lnTo>
                  <a:pt x="71037" y="1321265"/>
                </a:lnTo>
                <a:lnTo>
                  <a:pt x="54836" y="1278825"/>
                </a:lnTo>
                <a:lnTo>
                  <a:pt x="40617" y="1235449"/>
                </a:lnTo>
                <a:lnTo>
                  <a:pt x="28435" y="1191190"/>
                </a:lnTo>
                <a:lnTo>
                  <a:pt x="18345" y="1146105"/>
                </a:lnTo>
                <a:lnTo>
                  <a:pt x="10401" y="1100248"/>
                </a:lnTo>
                <a:lnTo>
                  <a:pt x="4659" y="1053675"/>
                </a:lnTo>
                <a:lnTo>
                  <a:pt x="1174" y="1006439"/>
                </a:lnTo>
                <a:lnTo>
                  <a:pt x="0" y="95859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399277" y="3099306"/>
            <a:ext cx="1256665" cy="129984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065" marR="5080" algn="ctr">
              <a:lnSpc>
                <a:spcPct val="91500"/>
              </a:lnSpc>
              <a:spcBef>
                <a:spcPts val="250"/>
              </a:spcBef>
            </a:pPr>
            <a:r>
              <a:rPr sz="1500" spc="-165" dirty="0">
                <a:latin typeface="Arial"/>
                <a:cs typeface="Arial"/>
              </a:rPr>
              <a:t>Co</a:t>
            </a:r>
            <a:r>
              <a:rPr sz="1500" spc="-55" dirty="0">
                <a:latin typeface="Arial"/>
                <a:cs typeface="Arial"/>
              </a:rPr>
              <a:t>mm</a:t>
            </a:r>
            <a:r>
              <a:rPr sz="1500" spc="-50" dirty="0">
                <a:latin typeface="Arial"/>
                <a:cs typeface="Arial"/>
              </a:rPr>
              <a:t>uni</a:t>
            </a:r>
            <a:r>
              <a:rPr sz="1500" spc="-70" dirty="0">
                <a:latin typeface="Arial"/>
                <a:cs typeface="Arial"/>
              </a:rPr>
              <a:t>c</a:t>
            </a:r>
            <a:r>
              <a:rPr sz="1500" spc="-135" dirty="0">
                <a:latin typeface="Arial"/>
                <a:cs typeface="Arial"/>
              </a:rPr>
              <a:t>a</a:t>
            </a:r>
            <a:r>
              <a:rPr sz="1500" spc="80" dirty="0">
                <a:latin typeface="Arial"/>
                <a:cs typeface="Arial"/>
              </a:rPr>
              <a:t>t</a:t>
            </a:r>
            <a:r>
              <a:rPr sz="1500" spc="-20" dirty="0">
                <a:latin typeface="Arial"/>
                <a:cs typeface="Arial"/>
              </a:rPr>
              <a:t>io</a:t>
            </a:r>
            <a:r>
              <a:rPr sz="1500" spc="-35" dirty="0">
                <a:latin typeface="Arial"/>
                <a:cs typeface="Arial"/>
              </a:rPr>
              <a:t>n  </a:t>
            </a:r>
            <a:r>
              <a:rPr sz="1500" spc="-55" dirty="0">
                <a:latin typeface="Arial"/>
                <a:cs typeface="Arial"/>
              </a:rPr>
              <a:t>continues  </a:t>
            </a:r>
            <a:r>
              <a:rPr sz="1500" spc="-50" dirty="0">
                <a:latin typeface="Arial"/>
                <a:cs typeface="Arial"/>
              </a:rPr>
              <a:t>between  </a:t>
            </a:r>
            <a:r>
              <a:rPr sz="1500" spc="-40" dirty="0">
                <a:latin typeface="Arial"/>
                <a:cs typeface="Arial"/>
              </a:rPr>
              <a:t>instructor,  </a:t>
            </a:r>
            <a:r>
              <a:rPr sz="1500" spc="-60" dirty="0">
                <a:latin typeface="Arial"/>
                <a:cs typeface="Arial"/>
              </a:rPr>
              <a:t>advisor </a:t>
            </a:r>
            <a:r>
              <a:rPr sz="1500" spc="-70" dirty="0">
                <a:latin typeface="Arial"/>
                <a:cs typeface="Arial"/>
              </a:rPr>
              <a:t>and  </a:t>
            </a:r>
            <a:r>
              <a:rPr sz="1500" spc="-40" dirty="0">
                <a:latin typeface="Arial"/>
                <a:cs typeface="Arial"/>
              </a:rPr>
              <a:t>student</a:t>
            </a:r>
            <a:endParaRPr sz="15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576564" y="6579913"/>
            <a:ext cx="42418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Slide</a:t>
            </a:r>
            <a:r>
              <a:rPr sz="1000" spc="-40" dirty="0">
                <a:latin typeface="Arial"/>
                <a:cs typeface="Arial"/>
              </a:rPr>
              <a:t> </a:t>
            </a:r>
            <a:fld id="{81D60167-4931-47E6-BA6A-407CBD079E47}" type="slidenum">
              <a:rPr sz="1000" spc="-5" dirty="0">
                <a:latin typeface="Arial"/>
                <a:cs typeface="Arial"/>
              </a:rPr>
              <a:t>4</a:t>
            </a:fld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103123"/>
            <a:ext cx="42475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355" dirty="0">
                <a:solidFill>
                  <a:srgbClr val="FFFFFF"/>
                </a:solidFill>
                <a:latin typeface="Arial"/>
                <a:cs typeface="Arial"/>
              </a:rPr>
              <a:t>Progress </a:t>
            </a:r>
            <a:r>
              <a:rPr sz="3600" b="1" spc="-315" dirty="0">
                <a:solidFill>
                  <a:srgbClr val="FFFFFF"/>
                </a:solidFill>
                <a:latin typeface="Arial"/>
                <a:cs typeface="Arial"/>
              </a:rPr>
              <a:t>Survey</a:t>
            </a:r>
            <a:r>
              <a:rPr sz="3600" b="1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spc="-225" dirty="0">
                <a:solidFill>
                  <a:srgbClr val="FFFFFF"/>
                </a:solidFill>
                <a:latin typeface="Arial"/>
                <a:cs typeface="Arial"/>
              </a:rPr>
              <a:t>Video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1076960"/>
            <a:ext cx="55257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FBC600"/>
              </a:buClr>
              <a:buSzPct val="125000"/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u="heavy" spc="-135" dirty="0">
                <a:solidFill>
                  <a:srgbClr val="0099FF"/>
                </a:solidFill>
                <a:uFill>
                  <a:solidFill>
                    <a:srgbClr val="0099FF"/>
                  </a:solidFill>
                </a:uFill>
                <a:latin typeface="Arial"/>
                <a:cs typeface="Arial"/>
                <a:hlinkClick r:id="rId3"/>
              </a:rPr>
              <a:t>How </a:t>
            </a:r>
            <a:r>
              <a:rPr sz="2800" u="heavy" spc="30" dirty="0">
                <a:solidFill>
                  <a:srgbClr val="0099FF"/>
                </a:solidFill>
                <a:uFill>
                  <a:solidFill>
                    <a:srgbClr val="0099FF"/>
                  </a:solidFill>
                </a:uFill>
                <a:latin typeface="Arial"/>
                <a:cs typeface="Arial"/>
                <a:hlinkClick r:id="rId3"/>
              </a:rPr>
              <a:t>to </a:t>
            </a:r>
            <a:r>
              <a:rPr sz="2800" u="heavy" spc="-125" dirty="0">
                <a:solidFill>
                  <a:srgbClr val="0099FF"/>
                </a:solidFill>
                <a:uFill>
                  <a:solidFill>
                    <a:srgbClr val="0099FF"/>
                  </a:solidFill>
                </a:uFill>
                <a:latin typeface="Arial"/>
                <a:cs typeface="Arial"/>
                <a:hlinkClick r:id="rId3"/>
              </a:rPr>
              <a:t>Complete </a:t>
            </a:r>
            <a:r>
              <a:rPr sz="2800" u="heavy" spc="-220" dirty="0">
                <a:solidFill>
                  <a:srgbClr val="0099FF"/>
                </a:solidFill>
                <a:uFill>
                  <a:solidFill>
                    <a:srgbClr val="0099FF"/>
                  </a:solidFill>
                </a:uFill>
                <a:latin typeface="Arial"/>
                <a:cs typeface="Arial"/>
                <a:hlinkClick r:id="rId3"/>
              </a:rPr>
              <a:t>a </a:t>
            </a:r>
            <a:r>
              <a:rPr sz="2800" u="heavy" spc="-185" dirty="0">
                <a:solidFill>
                  <a:srgbClr val="0099FF"/>
                </a:solidFill>
                <a:uFill>
                  <a:solidFill>
                    <a:srgbClr val="0099FF"/>
                  </a:solidFill>
                </a:uFill>
                <a:latin typeface="Arial"/>
                <a:cs typeface="Arial"/>
                <a:hlinkClick r:id="rId3"/>
              </a:rPr>
              <a:t>Progress</a:t>
            </a:r>
            <a:r>
              <a:rPr sz="2800" u="heavy" spc="-254" dirty="0">
                <a:solidFill>
                  <a:srgbClr val="0099FF"/>
                </a:solidFill>
                <a:uFill>
                  <a:solidFill>
                    <a:srgbClr val="0099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2800" u="heavy" spc="-185" dirty="0">
                <a:solidFill>
                  <a:srgbClr val="0099FF"/>
                </a:solidFill>
                <a:uFill>
                  <a:solidFill>
                    <a:srgbClr val="0099FF"/>
                  </a:solidFill>
                </a:uFill>
                <a:latin typeface="Arial"/>
                <a:cs typeface="Arial"/>
                <a:hlinkClick r:id="rId3"/>
              </a:rPr>
              <a:t>Survey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03123"/>
            <a:ext cx="23977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165" dirty="0">
                <a:latin typeface="Arial"/>
                <a:cs typeface="Arial"/>
              </a:rPr>
              <a:t>Expectations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Slide</a:t>
            </a:r>
            <a:r>
              <a:rPr spc="-40" dirty="0"/>
              <a:t> </a:t>
            </a:r>
            <a:r>
              <a:rPr spc="-5" dirty="0"/>
              <a:t>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1073912"/>
            <a:ext cx="8348345" cy="51587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270" dirty="0">
                <a:latin typeface="Arial"/>
                <a:cs typeface="Arial"/>
              </a:rPr>
              <a:t>Raise </a:t>
            </a:r>
            <a:r>
              <a:rPr sz="3200" spc="-155" dirty="0">
                <a:latin typeface="Arial"/>
                <a:cs typeface="Arial"/>
              </a:rPr>
              <a:t>flags </a:t>
            </a:r>
            <a:r>
              <a:rPr sz="3200" spc="5" dirty="0">
                <a:latin typeface="Arial"/>
                <a:cs typeface="Arial"/>
              </a:rPr>
              <a:t>for </a:t>
            </a:r>
            <a:r>
              <a:rPr sz="3200" spc="-170" dirty="0">
                <a:latin typeface="Arial"/>
                <a:cs typeface="Arial"/>
              </a:rPr>
              <a:t>any </a:t>
            </a:r>
            <a:r>
              <a:rPr sz="3200" spc="-110" dirty="0">
                <a:latin typeface="Arial"/>
                <a:cs typeface="Arial"/>
              </a:rPr>
              <a:t>students </a:t>
            </a:r>
            <a:r>
              <a:rPr sz="3200" spc="-75" dirty="0">
                <a:latin typeface="Arial"/>
                <a:cs typeface="Arial"/>
              </a:rPr>
              <a:t>who </a:t>
            </a:r>
            <a:r>
              <a:rPr sz="3200" spc="-130" dirty="0">
                <a:latin typeface="Arial"/>
                <a:cs typeface="Arial"/>
              </a:rPr>
              <a:t>are </a:t>
            </a:r>
            <a:r>
              <a:rPr sz="3200" spc="-85" dirty="0">
                <a:latin typeface="Arial"/>
                <a:cs typeface="Arial"/>
              </a:rPr>
              <a:t>at-risk </a:t>
            </a:r>
            <a:r>
              <a:rPr sz="3200" spc="-45" dirty="0">
                <a:latin typeface="Arial"/>
                <a:cs typeface="Arial"/>
              </a:rPr>
              <a:t>in</a:t>
            </a:r>
            <a:r>
              <a:rPr sz="3200" spc="-445" dirty="0">
                <a:latin typeface="Arial"/>
                <a:cs typeface="Arial"/>
              </a:rPr>
              <a:t> </a:t>
            </a:r>
            <a:r>
              <a:rPr sz="3200" spc="-80" dirty="0">
                <a:latin typeface="Arial"/>
                <a:cs typeface="Arial"/>
              </a:rPr>
              <a:t>your  </a:t>
            </a:r>
            <a:r>
              <a:rPr sz="3200" spc="-160" dirty="0">
                <a:latin typeface="Arial"/>
                <a:cs typeface="Arial"/>
              </a:rPr>
              <a:t>course</a:t>
            </a:r>
            <a:endParaRPr sz="3200">
              <a:latin typeface="Arial"/>
              <a:cs typeface="Arial"/>
            </a:endParaRPr>
          </a:p>
          <a:p>
            <a:pPr marL="355600" marR="29209" indent="-342900">
              <a:lnSpc>
                <a:spcPct val="100000"/>
              </a:lnSpc>
              <a:spcBef>
                <a:spcPts val="765"/>
              </a:spcBef>
              <a:buClr>
                <a:srgbClr val="FBC600"/>
              </a:buClr>
              <a:buSzPct val="125000"/>
              <a:buFont typeface="Times New Roman"/>
              <a:buChar char="•"/>
              <a:tabLst>
                <a:tab pos="355600" algn="l"/>
              </a:tabLst>
            </a:pPr>
            <a:r>
              <a:rPr sz="3200" spc="-270" dirty="0">
                <a:latin typeface="Arial"/>
                <a:cs typeface="Arial"/>
              </a:rPr>
              <a:t>Raise </a:t>
            </a:r>
            <a:r>
              <a:rPr sz="3200" spc="-155" dirty="0">
                <a:latin typeface="Arial"/>
                <a:cs typeface="Arial"/>
              </a:rPr>
              <a:t>flags </a:t>
            </a:r>
            <a:r>
              <a:rPr sz="3200" spc="-130" dirty="0">
                <a:latin typeface="Arial"/>
                <a:cs typeface="Arial"/>
              </a:rPr>
              <a:t>via </a:t>
            </a:r>
            <a:r>
              <a:rPr sz="3200" spc="-175" dirty="0">
                <a:latin typeface="Arial"/>
                <a:cs typeface="Arial"/>
              </a:rPr>
              <a:t>academic </a:t>
            </a:r>
            <a:r>
              <a:rPr sz="3200" spc="-160" dirty="0">
                <a:latin typeface="Arial"/>
                <a:cs typeface="Arial"/>
              </a:rPr>
              <a:t>progress </a:t>
            </a:r>
            <a:r>
              <a:rPr sz="3200" spc="-180" dirty="0">
                <a:latin typeface="Arial"/>
                <a:cs typeface="Arial"/>
              </a:rPr>
              <a:t>surveys </a:t>
            </a:r>
            <a:r>
              <a:rPr sz="3200" spc="-90" dirty="0">
                <a:latin typeface="Arial"/>
                <a:cs typeface="Arial"/>
              </a:rPr>
              <a:t>during  </a:t>
            </a:r>
            <a:r>
              <a:rPr sz="3200" spc="-30" dirty="0">
                <a:latin typeface="Arial"/>
                <a:cs typeface="Arial"/>
              </a:rPr>
              <a:t>both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185" dirty="0">
                <a:latin typeface="Arial"/>
                <a:cs typeface="Arial"/>
              </a:rPr>
              <a:t>campaigns</a:t>
            </a:r>
            <a:endParaRPr sz="3200">
              <a:latin typeface="Arial"/>
              <a:cs typeface="Arial"/>
            </a:endParaRPr>
          </a:p>
          <a:p>
            <a:pPr marL="756285" marR="101600" lvl="1" indent="-286385">
              <a:lnSpc>
                <a:spcPct val="100000"/>
              </a:lnSpc>
              <a:spcBef>
                <a:spcPts val="690"/>
              </a:spcBef>
              <a:buClr>
                <a:srgbClr val="0099FF"/>
              </a:buClr>
              <a:buSzPct val="108928"/>
              <a:buFont typeface="Times New Roman"/>
              <a:buChar char="•"/>
              <a:tabLst>
                <a:tab pos="756285" algn="l"/>
                <a:tab pos="756920" algn="l"/>
              </a:tabLst>
            </a:pPr>
            <a:r>
              <a:rPr sz="2800" spc="-120" dirty="0">
                <a:latin typeface="Arial"/>
                <a:cs typeface="Arial"/>
              </a:rPr>
              <a:t>Submit </a:t>
            </a:r>
            <a:r>
              <a:rPr sz="2800" spc="-165" dirty="0">
                <a:latin typeface="Arial"/>
                <a:cs typeface="Arial"/>
              </a:rPr>
              <a:t>surveys </a:t>
            </a:r>
            <a:r>
              <a:rPr sz="2800" spc="-145" dirty="0">
                <a:latin typeface="Arial"/>
                <a:cs typeface="Arial"/>
              </a:rPr>
              <a:t>even </a:t>
            </a:r>
            <a:r>
              <a:rPr sz="2800" spc="35" dirty="0">
                <a:latin typeface="Arial"/>
                <a:cs typeface="Arial"/>
              </a:rPr>
              <a:t>if </a:t>
            </a:r>
            <a:r>
              <a:rPr sz="2800" spc="-105" dirty="0">
                <a:latin typeface="Arial"/>
                <a:cs typeface="Arial"/>
              </a:rPr>
              <a:t>you </a:t>
            </a:r>
            <a:r>
              <a:rPr sz="2800" spc="-155" dirty="0">
                <a:latin typeface="Arial"/>
                <a:cs typeface="Arial"/>
              </a:rPr>
              <a:t>have </a:t>
            </a:r>
            <a:r>
              <a:rPr sz="2800" spc="-90" dirty="0">
                <a:latin typeface="Arial"/>
                <a:cs typeface="Arial"/>
              </a:rPr>
              <a:t>no </a:t>
            </a:r>
            <a:r>
              <a:rPr sz="2800" spc="-145" dirty="0">
                <a:latin typeface="Arial"/>
                <a:cs typeface="Arial"/>
              </a:rPr>
              <a:t>concerns</a:t>
            </a:r>
            <a:r>
              <a:rPr sz="2800" spc="-285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during  </a:t>
            </a:r>
            <a:r>
              <a:rPr sz="2800" spc="-40" dirty="0">
                <a:latin typeface="Arial"/>
                <a:cs typeface="Arial"/>
              </a:rPr>
              <a:t>the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spc="-150" dirty="0">
                <a:latin typeface="Arial"/>
                <a:cs typeface="Arial"/>
              </a:rPr>
              <a:t>campaign</a:t>
            </a:r>
            <a:endParaRPr sz="2800">
              <a:latin typeface="Arial"/>
              <a:cs typeface="Arial"/>
            </a:endParaRPr>
          </a:p>
          <a:p>
            <a:pPr marL="355600" marR="461009" indent="-342900">
              <a:lnSpc>
                <a:spcPct val="100000"/>
              </a:lnSpc>
              <a:spcBef>
                <a:spcPts val="750"/>
              </a:spcBef>
              <a:buClr>
                <a:srgbClr val="FBC600"/>
              </a:buClr>
              <a:buSzPct val="125000"/>
              <a:buFont typeface="Times New Roman"/>
              <a:buChar char="•"/>
              <a:tabLst>
                <a:tab pos="355600" algn="l"/>
              </a:tabLst>
            </a:pPr>
            <a:r>
              <a:rPr sz="3200" spc="-270" dirty="0">
                <a:latin typeface="Arial"/>
                <a:cs typeface="Arial"/>
              </a:rPr>
              <a:t>Raise </a:t>
            </a:r>
            <a:r>
              <a:rPr sz="3200" spc="-155" dirty="0">
                <a:latin typeface="Arial"/>
                <a:cs typeface="Arial"/>
              </a:rPr>
              <a:t>flags </a:t>
            </a:r>
            <a:r>
              <a:rPr sz="3200" spc="-95" dirty="0">
                <a:latin typeface="Arial"/>
                <a:cs typeface="Arial"/>
              </a:rPr>
              <a:t>outside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40" dirty="0">
                <a:latin typeface="Arial"/>
                <a:cs typeface="Arial"/>
              </a:rPr>
              <a:t>the </a:t>
            </a:r>
            <a:r>
              <a:rPr sz="3200" spc="-150" dirty="0">
                <a:latin typeface="Arial"/>
                <a:cs typeface="Arial"/>
              </a:rPr>
              <a:t>survey </a:t>
            </a:r>
            <a:r>
              <a:rPr sz="3200" spc="50" dirty="0">
                <a:latin typeface="Arial"/>
                <a:cs typeface="Arial"/>
              </a:rPr>
              <a:t>if </a:t>
            </a:r>
            <a:r>
              <a:rPr sz="3200" spc="-245" dirty="0">
                <a:latin typeface="Arial"/>
                <a:cs typeface="Arial"/>
              </a:rPr>
              <a:t>a</a:t>
            </a:r>
            <a:r>
              <a:rPr sz="3200" spc="-665" dirty="0">
                <a:latin typeface="Arial"/>
                <a:cs typeface="Arial"/>
              </a:rPr>
              <a:t> </a:t>
            </a:r>
            <a:r>
              <a:rPr sz="3200" spc="-85" dirty="0">
                <a:latin typeface="Arial"/>
                <a:cs typeface="Arial"/>
              </a:rPr>
              <a:t>student’s  </a:t>
            </a:r>
            <a:r>
              <a:rPr sz="3200" spc="-120" dirty="0">
                <a:latin typeface="Arial"/>
                <a:cs typeface="Arial"/>
              </a:rPr>
              <a:t>status </a:t>
            </a:r>
            <a:r>
              <a:rPr sz="3200" spc="-235" dirty="0">
                <a:latin typeface="Arial"/>
                <a:cs typeface="Arial"/>
              </a:rPr>
              <a:t>has </a:t>
            </a:r>
            <a:r>
              <a:rPr sz="3200" spc="-180" dirty="0">
                <a:latin typeface="Arial"/>
                <a:cs typeface="Arial"/>
              </a:rPr>
              <a:t>changed </a:t>
            </a:r>
            <a:r>
              <a:rPr sz="3200" spc="-20" dirty="0">
                <a:latin typeface="Arial"/>
                <a:cs typeface="Arial"/>
              </a:rPr>
              <a:t>or </a:t>
            </a:r>
            <a:r>
              <a:rPr sz="3200" spc="-55" dirty="0">
                <a:latin typeface="Arial"/>
                <a:cs typeface="Arial"/>
              </a:rPr>
              <a:t>there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245" dirty="0">
                <a:latin typeface="Arial"/>
                <a:cs typeface="Arial"/>
              </a:rPr>
              <a:t>a </a:t>
            </a:r>
            <a:r>
              <a:rPr sz="3200" spc="-105" dirty="0">
                <a:latin typeface="Arial"/>
                <a:cs typeface="Arial"/>
              </a:rPr>
              <a:t>new</a:t>
            </a:r>
            <a:r>
              <a:rPr sz="3200" spc="-305" dirty="0">
                <a:latin typeface="Arial"/>
                <a:cs typeface="Arial"/>
              </a:rPr>
              <a:t> </a:t>
            </a:r>
            <a:r>
              <a:rPr sz="3200" spc="-135" dirty="0">
                <a:latin typeface="Arial"/>
                <a:cs typeface="Arial"/>
              </a:rPr>
              <a:t>concern</a:t>
            </a:r>
            <a:endParaRPr sz="3200">
              <a:latin typeface="Arial"/>
              <a:cs typeface="Arial"/>
            </a:endParaRPr>
          </a:p>
          <a:p>
            <a:pPr marL="355600" marR="1092835" indent="-342900">
              <a:lnSpc>
                <a:spcPct val="100000"/>
              </a:lnSpc>
              <a:spcBef>
                <a:spcPts val="770"/>
              </a:spcBef>
              <a:buClr>
                <a:srgbClr val="FBC600"/>
              </a:buClr>
              <a:buSzPct val="125000"/>
              <a:buFont typeface="Times New Roman"/>
              <a:buChar char="•"/>
              <a:tabLst>
                <a:tab pos="355600" algn="l"/>
              </a:tabLst>
            </a:pPr>
            <a:r>
              <a:rPr sz="3200" spc="-140" dirty="0">
                <a:latin typeface="Arial"/>
                <a:cs typeface="Arial"/>
              </a:rPr>
              <a:t>When </a:t>
            </a:r>
            <a:r>
              <a:rPr sz="3200" spc="-130" dirty="0">
                <a:latin typeface="Arial"/>
                <a:cs typeface="Arial"/>
              </a:rPr>
              <a:t>raising </a:t>
            </a:r>
            <a:r>
              <a:rPr sz="3200" spc="-145" dirty="0">
                <a:latin typeface="Arial"/>
                <a:cs typeface="Arial"/>
              </a:rPr>
              <a:t>flags, </a:t>
            </a:r>
            <a:r>
              <a:rPr sz="3200" spc="-170" dirty="0">
                <a:latin typeface="Arial"/>
                <a:cs typeface="Arial"/>
              </a:rPr>
              <a:t>always </a:t>
            </a:r>
            <a:r>
              <a:rPr sz="3200" spc="-150" dirty="0">
                <a:latin typeface="Arial"/>
                <a:cs typeface="Arial"/>
              </a:rPr>
              <a:t>add</a:t>
            </a:r>
            <a:r>
              <a:rPr sz="3200" spc="-229" dirty="0">
                <a:latin typeface="Arial"/>
                <a:cs typeface="Arial"/>
              </a:rPr>
              <a:t> </a:t>
            </a:r>
            <a:r>
              <a:rPr sz="3200" spc="-130" dirty="0">
                <a:latin typeface="Arial"/>
                <a:cs typeface="Arial"/>
              </a:rPr>
              <a:t>comments  </a:t>
            </a:r>
            <a:r>
              <a:rPr sz="3200" spc="-180" dirty="0">
                <a:latin typeface="Arial"/>
                <a:cs typeface="Arial"/>
              </a:rPr>
              <a:t>addressed </a:t>
            </a:r>
            <a:r>
              <a:rPr sz="3200" i="1" spc="-75" dirty="0">
                <a:latin typeface="Arial"/>
                <a:cs typeface="Arial"/>
              </a:rPr>
              <a:t>directly </a:t>
            </a:r>
            <a:r>
              <a:rPr sz="3200" spc="35" dirty="0">
                <a:latin typeface="Arial"/>
                <a:cs typeface="Arial"/>
              </a:rPr>
              <a:t>to </a:t>
            </a:r>
            <a:r>
              <a:rPr sz="3200" spc="-40" dirty="0">
                <a:latin typeface="Arial"/>
                <a:cs typeface="Arial"/>
              </a:rPr>
              <a:t>the</a:t>
            </a:r>
            <a:r>
              <a:rPr sz="3200" spc="-409" dirty="0">
                <a:latin typeface="Arial"/>
                <a:cs typeface="Arial"/>
              </a:rPr>
              <a:t> </a:t>
            </a:r>
            <a:r>
              <a:rPr sz="3200" spc="-70" dirty="0">
                <a:latin typeface="Arial"/>
                <a:cs typeface="Arial"/>
              </a:rPr>
              <a:t>student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03123"/>
            <a:ext cx="41859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80" dirty="0"/>
              <a:t>Comment</a:t>
            </a:r>
            <a:r>
              <a:rPr sz="3600" spc="-235" dirty="0"/>
              <a:t> </a:t>
            </a:r>
            <a:r>
              <a:rPr sz="3600" spc="-240" dirty="0"/>
              <a:t>Parameters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Slide</a:t>
            </a:r>
            <a:r>
              <a:rPr spc="-40" dirty="0"/>
              <a:t> </a:t>
            </a:r>
            <a:r>
              <a:rPr spc="-5" dirty="0"/>
              <a:t>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1027893"/>
            <a:ext cx="7816850" cy="387350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FBC600"/>
              </a:buClr>
              <a:buSzPct val="125000"/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spc="-145" dirty="0">
                <a:latin typeface="Arial"/>
                <a:cs typeface="Arial"/>
              </a:rPr>
              <a:t>Comments: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605"/>
              </a:spcBef>
              <a:buClr>
                <a:srgbClr val="0099FF"/>
              </a:buClr>
              <a:buSzPct val="110416"/>
              <a:buFont typeface="Times New Roman"/>
              <a:buChar char="•"/>
              <a:tabLst>
                <a:tab pos="756285" algn="l"/>
                <a:tab pos="756920" algn="l"/>
              </a:tabLst>
            </a:pPr>
            <a:r>
              <a:rPr sz="2400" spc="-20" dirty="0">
                <a:latin typeface="Arial"/>
                <a:cs typeface="Arial"/>
              </a:rPr>
              <a:t>Write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them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directly</a:t>
            </a:r>
            <a:r>
              <a:rPr sz="2400" spc="-155" dirty="0">
                <a:latin typeface="Arial"/>
                <a:cs typeface="Arial"/>
              </a:rPr>
              <a:t> </a:t>
            </a:r>
            <a:r>
              <a:rPr sz="2400" spc="25" dirty="0">
                <a:latin typeface="Arial"/>
                <a:cs typeface="Arial"/>
              </a:rPr>
              <a:t>to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260" dirty="0">
                <a:latin typeface="Arial"/>
                <a:cs typeface="Arial"/>
              </a:rPr>
              <a:t>STUDENT!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Clr>
                <a:srgbClr val="0099FF"/>
              </a:buClr>
              <a:buSzPct val="110416"/>
              <a:buFont typeface="Times New Roman"/>
              <a:buChar char="•"/>
              <a:tabLst>
                <a:tab pos="756285" algn="l"/>
                <a:tab pos="756920" algn="l"/>
              </a:tabLst>
            </a:pPr>
            <a:r>
              <a:rPr sz="2400" spc="-135" dirty="0">
                <a:latin typeface="Arial"/>
                <a:cs typeface="Arial"/>
              </a:rPr>
              <a:t>Clear, </a:t>
            </a:r>
            <a:r>
              <a:rPr sz="2400" spc="-65" dirty="0">
                <a:latin typeface="Arial"/>
                <a:cs typeface="Arial"/>
              </a:rPr>
              <a:t>factual, </a:t>
            </a:r>
            <a:r>
              <a:rPr sz="2400" spc="-114" dirty="0">
                <a:latin typeface="Arial"/>
                <a:cs typeface="Arial"/>
              </a:rPr>
              <a:t>and</a:t>
            </a:r>
            <a:r>
              <a:rPr sz="2400" spc="-215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supportive</a:t>
            </a:r>
            <a:endParaRPr sz="2400">
              <a:latin typeface="Arial"/>
              <a:cs typeface="Arial"/>
            </a:endParaRPr>
          </a:p>
          <a:p>
            <a:pPr marL="756285" marR="182880" lvl="1" indent="-286385">
              <a:lnSpc>
                <a:spcPct val="100000"/>
              </a:lnSpc>
              <a:spcBef>
                <a:spcPts val="575"/>
              </a:spcBef>
              <a:buClr>
                <a:srgbClr val="0099FF"/>
              </a:buClr>
              <a:buSzPct val="110416"/>
              <a:buFont typeface="Times New Roman"/>
              <a:buChar char="•"/>
              <a:tabLst>
                <a:tab pos="756285" algn="l"/>
                <a:tab pos="756920" algn="l"/>
              </a:tabLst>
            </a:pPr>
            <a:r>
              <a:rPr sz="2400" spc="-40" dirty="0">
                <a:latin typeface="Arial"/>
                <a:cs typeface="Arial"/>
              </a:rPr>
              <a:t>Information </a:t>
            </a:r>
            <a:r>
              <a:rPr sz="2400" spc="-80" dirty="0">
                <a:latin typeface="Arial"/>
                <a:cs typeface="Arial"/>
              </a:rPr>
              <a:t>included </a:t>
            </a:r>
            <a:r>
              <a:rPr sz="2400" spc="-95" dirty="0">
                <a:latin typeface="Arial"/>
                <a:cs typeface="Arial"/>
              </a:rPr>
              <a:t>should </a:t>
            </a:r>
            <a:r>
              <a:rPr sz="2400" spc="-110" dirty="0">
                <a:latin typeface="Arial"/>
                <a:cs typeface="Arial"/>
              </a:rPr>
              <a:t>be </a:t>
            </a:r>
            <a:r>
              <a:rPr sz="2400" spc="-100" dirty="0">
                <a:latin typeface="Arial"/>
                <a:cs typeface="Arial"/>
              </a:rPr>
              <a:t>specific </a:t>
            </a:r>
            <a:r>
              <a:rPr sz="2400" spc="25" dirty="0">
                <a:latin typeface="Arial"/>
                <a:cs typeface="Arial"/>
              </a:rPr>
              <a:t>to</a:t>
            </a:r>
            <a:r>
              <a:rPr sz="2400" spc="-50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 alert </a:t>
            </a:r>
            <a:r>
              <a:rPr sz="2400" spc="-114" dirty="0">
                <a:latin typeface="Arial"/>
                <a:cs typeface="Arial"/>
              </a:rPr>
              <a:t>and  </a:t>
            </a:r>
            <a:r>
              <a:rPr sz="2400" spc="-130" dirty="0">
                <a:latin typeface="Arial"/>
                <a:cs typeface="Arial"/>
              </a:rPr>
              <a:t>academic</a:t>
            </a:r>
            <a:r>
              <a:rPr sz="2400" spc="-155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progress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80"/>
              </a:spcBef>
              <a:buClr>
                <a:srgbClr val="0099FF"/>
              </a:buClr>
              <a:buSzPct val="110416"/>
              <a:buFont typeface="Times New Roman"/>
              <a:buChar char="•"/>
              <a:tabLst>
                <a:tab pos="756285" algn="l"/>
                <a:tab pos="756920" algn="l"/>
              </a:tabLst>
            </a:pPr>
            <a:r>
              <a:rPr sz="2400" spc="-135" dirty="0">
                <a:latin typeface="Arial"/>
                <a:cs typeface="Arial"/>
              </a:rPr>
              <a:t>Any </a:t>
            </a:r>
            <a:r>
              <a:rPr sz="2400" spc="-55" dirty="0">
                <a:latin typeface="Arial"/>
                <a:cs typeface="Arial"/>
              </a:rPr>
              <a:t>related </a:t>
            </a:r>
            <a:r>
              <a:rPr sz="2400" spc="-30" dirty="0">
                <a:latin typeface="Arial"/>
                <a:cs typeface="Arial"/>
              </a:rPr>
              <a:t>information </a:t>
            </a:r>
            <a:r>
              <a:rPr sz="2400" spc="-95" dirty="0">
                <a:latin typeface="Arial"/>
                <a:cs typeface="Arial"/>
              </a:rPr>
              <a:t>should </a:t>
            </a:r>
            <a:r>
              <a:rPr sz="2400" spc="-110" dirty="0">
                <a:latin typeface="Arial"/>
                <a:cs typeface="Arial"/>
              </a:rPr>
              <a:t>be </a:t>
            </a:r>
            <a:r>
              <a:rPr sz="2400" spc="-85" dirty="0">
                <a:latin typeface="Arial"/>
                <a:cs typeface="Arial"/>
              </a:rPr>
              <a:t>very </a:t>
            </a:r>
            <a:r>
              <a:rPr sz="2400" spc="-105" dirty="0">
                <a:latin typeface="Arial"/>
                <a:cs typeface="Arial"/>
              </a:rPr>
              <a:t>general </a:t>
            </a:r>
            <a:r>
              <a:rPr sz="2400" spc="-30" dirty="0">
                <a:latin typeface="Arial"/>
                <a:cs typeface="Arial"/>
              </a:rPr>
              <a:t>in</a:t>
            </a:r>
            <a:r>
              <a:rPr sz="2400" spc="-38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nature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Clr>
                <a:srgbClr val="0099FF"/>
              </a:buClr>
              <a:buSzPct val="110416"/>
              <a:buFont typeface="Times New Roman"/>
              <a:buChar char="•"/>
              <a:tabLst>
                <a:tab pos="756285" algn="l"/>
                <a:tab pos="756920" algn="l"/>
              </a:tabLst>
            </a:pPr>
            <a:r>
              <a:rPr sz="2400" spc="-95" dirty="0">
                <a:latin typeface="Arial"/>
                <a:cs typeface="Arial"/>
              </a:rPr>
              <a:t>Avoid </a:t>
            </a:r>
            <a:r>
              <a:rPr sz="2400" spc="-85" dirty="0">
                <a:latin typeface="Arial"/>
                <a:cs typeface="Arial"/>
              </a:rPr>
              <a:t>evaluative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language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Clr>
                <a:srgbClr val="0099FF"/>
              </a:buClr>
              <a:buSzPct val="110416"/>
              <a:buFont typeface="Times New Roman"/>
              <a:buChar char="•"/>
              <a:tabLst>
                <a:tab pos="756285" algn="l"/>
                <a:tab pos="756920" algn="l"/>
              </a:tabLst>
            </a:pPr>
            <a:r>
              <a:rPr sz="2400" spc="-130" dirty="0">
                <a:latin typeface="Arial"/>
                <a:cs typeface="Arial"/>
              </a:rPr>
              <a:t>Disclosable </a:t>
            </a:r>
            <a:r>
              <a:rPr sz="2400" spc="-70" dirty="0">
                <a:latin typeface="Arial"/>
                <a:cs typeface="Arial"/>
              </a:rPr>
              <a:t>under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365" dirty="0">
                <a:latin typeface="Arial"/>
                <a:cs typeface="Arial"/>
              </a:rPr>
              <a:t>FERPA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509"/>
              </a:spcBef>
              <a:buFont typeface="Times New Roman"/>
              <a:buChar char="•"/>
              <a:tabLst>
                <a:tab pos="1155065" algn="l"/>
                <a:tab pos="1155700" algn="l"/>
              </a:tabLst>
            </a:pPr>
            <a:r>
              <a:rPr sz="2000" spc="-90" dirty="0">
                <a:latin typeface="Arial"/>
                <a:cs typeface="Arial"/>
              </a:rPr>
              <a:t>Students </a:t>
            </a:r>
            <a:r>
              <a:rPr sz="2000" spc="-110" dirty="0">
                <a:latin typeface="Arial"/>
                <a:cs typeface="Arial"/>
              </a:rPr>
              <a:t>may </a:t>
            </a:r>
            <a:r>
              <a:rPr sz="2000" spc="-65" dirty="0">
                <a:latin typeface="Arial"/>
                <a:cs typeface="Arial"/>
              </a:rPr>
              <a:t>request </a:t>
            </a:r>
            <a:r>
              <a:rPr sz="2000" spc="25" dirty="0">
                <a:latin typeface="Arial"/>
                <a:cs typeface="Arial"/>
              </a:rPr>
              <a:t>to </a:t>
            </a:r>
            <a:r>
              <a:rPr sz="2000" spc="-60" dirty="0">
                <a:latin typeface="Arial"/>
                <a:cs typeface="Arial"/>
              </a:rPr>
              <a:t>view </a:t>
            </a:r>
            <a:r>
              <a:rPr sz="2000" spc="-45" dirty="0">
                <a:latin typeface="Arial"/>
                <a:cs typeface="Arial"/>
              </a:rPr>
              <a:t>all </a:t>
            </a:r>
            <a:r>
              <a:rPr sz="2000" spc="-80" dirty="0">
                <a:latin typeface="Arial"/>
                <a:cs typeface="Arial"/>
              </a:rPr>
              <a:t>records </a:t>
            </a:r>
            <a:r>
              <a:rPr sz="2000" dirty="0">
                <a:latin typeface="Arial"/>
                <a:cs typeface="Arial"/>
              </a:rPr>
              <a:t>within</a:t>
            </a:r>
            <a:r>
              <a:rPr sz="2000" spc="-409" dirty="0">
                <a:latin typeface="Arial"/>
                <a:cs typeface="Arial"/>
              </a:rPr>
              <a:t> </a:t>
            </a:r>
            <a:r>
              <a:rPr sz="2000" spc="-85" dirty="0">
                <a:latin typeface="Arial"/>
                <a:cs typeface="Arial"/>
              </a:rPr>
              <a:t>Starfish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03123"/>
            <a:ext cx="45161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29" dirty="0"/>
              <a:t>Alerts </a:t>
            </a:r>
            <a:r>
              <a:rPr sz="3600" spc="-220" dirty="0"/>
              <a:t>Between</a:t>
            </a:r>
            <a:r>
              <a:rPr sz="3600" spc="-180" dirty="0"/>
              <a:t> </a:t>
            </a:r>
            <a:r>
              <a:rPr sz="3600" spc="-355" dirty="0"/>
              <a:t>Surveys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286511" y="1149096"/>
            <a:ext cx="8446007" cy="24643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6606" y="1139189"/>
            <a:ext cx="8465820" cy="2484120"/>
          </a:xfrm>
          <a:custGeom>
            <a:avLst/>
            <a:gdLst/>
            <a:ahLst/>
            <a:cxnLst/>
            <a:rect l="l" t="t" r="r" b="b"/>
            <a:pathLst>
              <a:path w="8465820" h="2484120">
                <a:moveTo>
                  <a:pt x="0" y="0"/>
                </a:moveTo>
                <a:lnTo>
                  <a:pt x="8465820" y="0"/>
                </a:lnTo>
                <a:lnTo>
                  <a:pt x="8465820" y="2484120"/>
                </a:lnTo>
                <a:lnTo>
                  <a:pt x="0" y="2484120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87274" y="3923538"/>
            <a:ext cx="3446145" cy="1816735"/>
          </a:xfrm>
          <a:prstGeom prst="rect">
            <a:avLst/>
          </a:prstGeom>
          <a:ln w="19811">
            <a:solidFill>
              <a:srgbClr val="0066CC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432434" marR="231140" indent="-342900">
              <a:lnSpc>
                <a:spcPct val="100000"/>
              </a:lnSpc>
              <a:spcBef>
                <a:spcPts val="170"/>
              </a:spcBef>
              <a:buChar char="•"/>
              <a:tabLst>
                <a:tab pos="432434" algn="l"/>
                <a:tab pos="433070" algn="l"/>
              </a:tabLst>
            </a:pPr>
            <a:r>
              <a:rPr sz="2800" spc="-155" dirty="0">
                <a:latin typeface="Arial"/>
                <a:cs typeface="Arial"/>
              </a:rPr>
              <a:t>Find </a:t>
            </a:r>
            <a:r>
              <a:rPr sz="2800" spc="-100" dirty="0">
                <a:latin typeface="Arial"/>
                <a:cs typeface="Arial"/>
              </a:rPr>
              <a:t>student(s) </a:t>
            </a:r>
            <a:r>
              <a:rPr sz="2800" spc="-120" dirty="0">
                <a:latin typeface="Arial"/>
                <a:cs typeface="Arial"/>
              </a:rPr>
              <a:t>you  </a:t>
            </a:r>
            <a:r>
              <a:rPr sz="2800" spc="-60" dirty="0">
                <a:latin typeface="Arial"/>
                <a:cs typeface="Arial"/>
              </a:rPr>
              <a:t>want </a:t>
            </a:r>
            <a:r>
              <a:rPr sz="2800" spc="25" dirty="0">
                <a:latin typeface="Arial"/>
                <a:cs typeface="Arial"/>
              </a:rPr>
              <a:t>to</a:t>
            </a:r>
            <a:r>
              <a:rPr sz="2800" spc="-245" dirty="0"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alert</a:t>
            </a:r>
            <a:endParaRPr sz="2800">
              <a:latin typeface="Arial"/>
              <a:cs typeface="Arial"/>
            </a:endParaRPr>
          </a:p>
          <a:p>
            <a:pPr marL="432434" marR="804545" indent="-342900">
              <a:lnSpc>
                <a:spcPct val="100000"/>
              </a:lnSpc>
              <a:buChar char="•"/>
              <a:tabLst>
                <a:tab pos="432434" algn="l"/>
                <a:tab pos="433070" algn="l"/>
              </a:tabLst>
            </a:pPr>
            <a:r>
              <a:rPr sz="2800" spc="-175" dirty="0">
                <a:latin typeface="Arial"/>
                <a:cs typeface="Arial"/>
              </a:rPr>
              <a:t>Click </a:t>
            </a:r>
            <a:r>
              <a:rPr sz="2800" spc="-40" dirty="0">
                <a:latin typeface="Arial"/>
                <a:cs typeface="Arial"/>
              </a:rPr>
              <a:t>the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spc="-50" dirty="0">
                <a:latin typeface="Arial"/>
                <a:cs typeface="Arial"/>
              </a:rPr>
              <a:t>“Flag”  </a:t>
            </a:r>
            <a:r>
              <a:rPr sz="2800" spc="-20" dirty="0">
                <a:latin typeface="Arial"/>
                <a:cs typeface="Arial"/>
              </a:rPr>
              <a:t>button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067555" y="3922776"/>
            <a:ext cx="4664963" cy="25542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57650" y="3912870"/>
            <a:ext cx="4685030" cy="2574290"/>
          </a:xfrm>
          <a:custGeom>
            <a:avLst/>
            <a:gdLst/>
            <a:ahLst/>
            <a:cxnLst/>
            <a:rect l="l" t="t" r="r" b="b"/>
            <a:pathLst>
              <a:path w="4685030" h="2574290">
                <a:moveTo>
                  <a:pt x="0" y="0"/>
                </a:moveTo>
                <a:lnTo>
                  <a:pt x="4684776" y="0"/>
                </a:lnTo>
                <a:lnTo>
                  <a:pt x="4684776" y="2574035"/>
                </a:lnTo>
                <a:lnTo>
                  <a:pt x="0" y="2574035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Slide</a:t>
            </a:r>
            <a:r>
              <a:rPr spc="-40" dirty="0"/>
              <a:t> </a:t>
            </a:r>
            <a:r>
              <a:rPr spc="-5" dirty="0"/>
              <a:t>9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03123"/>
            <a:ext cx="45161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29" dirty="0"/>
              <a:t>Alerts </a:t>
            </a:r>
            <a:r>
              <a:rPr sz="3600" spc="-220" dirty="0"/>
              <a:t>Between</a:t>
            </a:r>
            <a:r>
              <a:rPr sz="3600" spc="-180" dirty="0"/>
              <a:t> </a:t>
            </a:r>
            <a:r>
              <a:rPr sz="3600" spc="-355" dirty="0"/>
              <a:t>Surveys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3212592" y="1143000"/>
            <a:ext cx="5463539" cy="5333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02685" y="1133094"/>
            <a:ext cx="5483860" cy="5354320"/>
          </a:xfrm>
          <a:custGeom>
            <a:avLst/>
            <a:gdLst/>
            <a:ahLst/>
            <a:cxnLst/>
            <a:rect l="l" t="t" r="r" b="b"/>
            <a:pathLst>
              <a:path w="5483859" h="5354320">
                <a:moveTo>
                  <a:pt x="0" y="0"/>
                </a:moveTo>
                <a:lnTo>
                  <a:pt x="5483352" y="0"/>
                </a:lnTo>
                <a:lnTo>
                  <a:pt x="5483352" y="5353812"/>
                </a:lnTo>
                <a:lnTo>
                  <a:pt x="0" y="5353812"/>
                </a:lnTo>
                <a:lnTo>
                  <a:pt x="0" y="0"/>
                </a:lnTo>
                <a:close/>
              </a:path>
            </a:pathLst>
          </a:custGeom>
          <a:ln w="19811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64997" y="1143761"/>
            <a:ext cx="2456815" cy="5262880"/>
          </a:xfrm>
          <a:prstGeom prst="rect">
            <a:avLst/>
          </a:prstGeom>
          <a:ln w="19812">
            <a:solidFill>
              <a:srgbClr val="0066CC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432434" marR="318770" indent="-342900">
              <a:lnSpc>
                <a:spcPct val="100000"/>
              </a:lnSpc>
              <a:spcBef>
                <a:spcPts val="170"/>
              </a:spcBef>
              <a:buChar char="•"/>
              <a:tabLst>
                <a:tab pos="432434" algn="l"/>
                <a:tab pos="433070" algn="l"/>
              </a:tabLst>
            </a:pPr>
            <a:r>
              <a:rPr sz="2800" spc="-215" dirty="0">
                <a:latin typeface="Arial"/>
                <a:cs typeface="Arial"/>
              </a:rPr>
              <a:t>Choose  </a:t>
            </a:r>
            <a:r>
              <a:rPr sz="2800" spc="-220" dirty="0">
                <a:latin typeface="Arial"/>
                <a:cs typeface="Arial"/>
              </a:rPr>
              <a:t>a</a:t>
            </a:r>
            <a:r>
              <a:rPr sz="2800" spc="-95" dirty="0">
                <a:latin typeface="Arial"/>
                <a:cs typeface="Arial"/>
              </a:rPr>
              <a:t>pp</a:t>
            </a:r>
            <a:r>
              <a:rPr sz="2800" spc="-15" dirty="0">
                <a:latin typeface="Arial"/>
                <a:cs typeface="Arial"/>
              </a:rPr>
              <a:t>r</a:t>
            </a:r>
            <a:r>
              <a:rPr sz="2800" spc="-85" dirty="0">
                <a:latin typeface="Arial"/>
                <a:cs typeface="Arial"/>
              </a:rPr>
              <a:t>o</a:t>
            </a:r>
            <a:r>
              <a:rPr sz="2800" spc="-95" dirty="0">
                <a:latin typeface="Arial"/>
                <a:cs typeface="Arial"/>
              </a:rPr>
              <a:t>p</a:t>
            </a:r>
            <a:r>
              <a:rPr sz="2800" spc="30" dirty="0">
                <a:latin typeface="Arial"/>
                <a:cs typeface="Arial"/>
              </a:rPr>
              <a:t>r</a:t>
            </a:r>
            <a:r>
              <a:rPr sz="2800" spc="-70" dirty="0">
                <a:latin typeface="Arial"/>
                <a:cs typeface="Arial"/>
              </a:rPr>
              <a:t>i</a:t>
            </a:r>
            <a:r>
              <a:rPr sz="2800" spc="-170" dirty="0">
                <a:latin typeface="Arial"/>
                <a:cs typeface="Arial"/>
              </a:rPr>
              <a:t>a</a:t>
            </a:r>
            <a:r>
              <a:rPr sz="2800" spc="125" dirty="0">
                <a:latin typeface="Arial"/>
                <a:cs typeface="Arial"/>
              </a:rPr>
              <a:t>t</a:t>
            </a:r>
            <a:r>
              <a:rPr sz="2800" spc="-114" dirty="0">
                <a:latin typeface="Arial"/>
                <a:cs typeface="Arial"/>
              </a:rPr>
              <a:t>e  </a:t>
            </a:r>
            <a:r>
              <a:rPr sz="2800" spc="-95" dirty="0">
                <a:latin typeface="Arial"/>
                <a:cs typeface="Arial"/>
              </a:rPr>
              <a:t>flag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432434" marR="586105" indent="-342900">
              <a:lnSpc>
                <a:spcPct val="100000"/>
              </a:lnSpc>
              <a:buChar char="•"/>
              <a:tabLst>
                <a:tab pos="432434" algn="l"/>
                <a:tab pos="433070" algn="l"/>
              </a:tabLst>
            </a:pPr>
            <a:r>
              <a:rPr sz="2800" spc="-165" dirty="0">
                <a:latin typeface="Arial"/>
                <a:cs typeface="Arial"/>
              </a:rPr>
              <a:t>Select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the  </a:t>
            </a:r>
            <a:r>
              <a:rPr sz="2800" spc="-155" dirty="0">
                <a:latin typeface="Arial"/>
                <a:cs typeface="Arial"/>
              </a:rPr>
              <a:t>course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432434" marR="196215" indent="-342900">
              <a:lnSpc>
                <a:spcPct val="100000"/>
              </a:lnSpc>
              <a:buChar char="•"/>
              <a:tabLst>
                <a:tab pos="432434" algn="l"/>
                <a:tab pos="433070" algn="l"/>
              </a:tabLst>
            </a:pPr>
            <a:r>
              <a:rPr sz="2800" spc="-145" dirty="0">
                <a:latin typeface="Arial"/>
                <a:cs typeface="Arial"/>
              </a:rPr>
              <a:t>Add </a:t>
            </a:r>
            <a:r>
              <a:rPr sz="2800" spc="-220" dirty="0">
                <a:latin typeface="Arial"/>
                <a:cs typeface="Arial"/>
              </a:rPr>
              <a:t>a  </a:t>
            </a:r>
            <a:r>
              <a:rPr sz="2800" spc="-95" dirty="0">
                <a:latin typeface="Arial"/>
                <a:cs typeface="Arial"/>
              </a:rPr>
              <a:t>p</a:t>
            </a:r>
            <a:r>
              <a:rPr sz="2800" spc="-170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r</a:t>
            </a:r>
            <a:r>
              <a:rPr sz="2800" spc="-315" dirty="0">
                <a:latin typeface="Arial"/>
                <a:cs typeface="Arial"/>
              </a:rPr>
              <a:t>s</a:t>
            </a:r>
            <a:r>
              <a:rPr sz="2800" spc="-85" dirty="0">
                <a:latin typeface="Arial"/>
                <a:cs typeface="Arial"/>
              </a:rPr>
              <a:t>o</a:t>
            </a:r>
            <a:r>
              <a:rPr sz="2800" spc="-95" dirty="0">
                <a:latin typeface="Arial"/>
                <a:cs typeface="Arial"/>
              </a:rPr>
              <a:t>n</a:t>
            </a:r>
            <a:r>
              <a:rPr sz="2800" spc="-220" dirty="0">
                <a:latin typeface="Arial"/>
                <a:cs typeface="Arial"/>
              </a:rPr>
              <a:t>a</a:t>
            </a:r>
            <a:r>
              <a:rPr sz="2800" spc="-75" dirty="0">
                <a:latin typeface="Arial"/>
                <a:cs typeface="Arial"/>
              </a:rPr>
              <a:t>li</a:t>
            </a:r>
            <a:r>
              <a:rPr sz="2800" spc="-204" dirty="0">
                <a:latin typeface="Arial"/>
                <a:cs typeface="Arial"/>
              </a:rPr>
              <a:t>z</a:t>
            </a:r>
            <a:r>
              <a:rPr sz="2800" spc="-170" dirty="0">
                <a:latin typeface="Arial"/>
                <a:cs typeface="Arial"/>
              </a:rPr>
              <a:t>e</a:t>
            </a:r>
            <a:r>
              <a:rPr sz="2800" spc="-60" dirty="0">
                <a:latin typeface="Arial"/>
                <a:cs typeface="Arial"/>
              </a:rPr>
              <a:t>d  </a:t>
            </a:r>
            <a:r>
              <a:rPr sz="2800" spc="-95" dirty="0">
                <a:latin typeface="Arial"/>
                <a:cs typeface="Arial"/>
              </a:rPr>
              <a:t>comment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432434" indent="-342900">
              <a:lnSpc>
                <a:spcPct val="100000"/>
              </a:lnSpc>
              <a:buChar char="•"/>
              <a:tabLst>
                <a:tab pos="432434" algn="l"/>
                <a:tab pos="433070" algn="l"/>
              </a:tabLst>
            </a:pPr>
            <a:r>
              <a:rPr sz="2800" spc="-175" dirty="0">
                <a:latin typeface="Arial"/>
                <a:cs typeface="Arial"/>
              </a:rPr>
              <a:t>Click</a:t>
            </a:r>
            <a:r>
              <a:rPr sz="2800" spc="-145" dirty="0">
                <a:latin typeface="Arial"/>
                <a:cs typeface="Arial"/>
              </a:rPr>
              <a:t> </a:t>
            </a:r>
            <a:r>
              <a:rPr sz="2800" spc="-120" dirty="0">
                <a:latin typeface="Arial"/>
                <a:cs typeface="Arial"/>
              </a:rPr>
              <a:t>“Save”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Slide</a:t>
            </a:r>
            <a:r>
              <a:rPr spc="-40" dirty="0"/>
              <a:t> </a:t>
            </a:r>
            <a:r>
              <a:rPr spc="-5" dirty="0"/>
              <a:t>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338</Words>
  <Application>Microsoft Macintosh PowerPoint</Application>
  <PresentationFormat>On-screen Show (4:3)</PresentationFormat>
  <Paragraphs>81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Agenda</vt:lpstr>
      <vt:lpstr>Background Info</vt:lpstr>
      <vt:lpstr>Academic Alert Process</vt:lpstr>
      <vt:lpstr>PowerPoint Presentation</vt:lpstr>
      <vt:lpstr>Expectations</vt:lpstr>
      <vt:lpstr>Comment Parameters</vt:lpstr>
      <vt:lpstr>Alerts Between Surveys</vt:lpstr>
      <vt:lpstr>Alerts Between Surveys</vt:lpstr>
      <vt:lpstr>Tips &amp; Tricks</vt:lpstr>
      <vt:lpstr>Academic Alert: Training, Resources, and Support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Starfish Retention Solutions Client Pitch</dc:title>
  <dc:creator>David Yaskin</dc:creator>
  <cp:lastModifiedBy>Stacey M Davis</cp:lastModifiedBy>
  <cp:revision>1</cp:revision>
  <dcterms:created xsi:type="dcterms:W3CDTF">2018-10-15T18:21:11Z</dcterms:created>
  <dcterms:modified xsi:type="dcterms:W3CDTF">2018-10-15T18:59:29Z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2018-10-15T00:00:00Z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2018-10-15T00:00:00Z</vt:filetime>
  </property>
</Properties>
</file>