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010400" cy="92964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developing is the FAN-CT fingerspelling and numeral comprehension test – we added this test because fingerspelling and numbers and very important in the STEM fields – in classroom where students and teachers are communicating about science, engineering technology change fast, new words show up everyday – teachers rely on fingerspelling a lot to transfer information from highly technical fields to students – Fingerspelling is often the weak skill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number two is a Production test. Similar to test one, we are looking at ability to understand semantics and phonology – in this task the test taker will see an action and product the sign which names the action. Responses are Recorded by video and scored using a computer vision algorithm together with a rater. BUT we are partner with the college of engineering, Dr. SAHIN to add an automatic computer recognition Software to score responses. Automatically without rater.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a 3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party system to manage data for faculty and staff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track of ongoing progress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objectives/roadmap for language proficiency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&amp; reflect on language learning both inside and outside the classroom setting.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 a 3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party system to manage data for faculty and staff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track of ongoing progress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objectives/roadmap for language proficiency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&amp; reflect on language learning both inside and outside the classroom setting.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wrap="square"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In the classroom in group options for communication in a more realistic setting.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New tools developed specifically for L2 sign assessment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New tools developed specifically for L2 sign assessment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Test, Comprehension test, with 2 subparts picture matching and sign matching – this test identifies ability to use phonological cues to match semantic associations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Test, Comprehension test, with 2 subparts picture matching and sign matching – this test identifies ability to use phonological cues to match semantic associations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5135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3355848"/>
            <a:ext cx="10769700" cy="167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SzPct val="100000"/>
              <a:buFont typeface="Corbel"/>
              <a:buNone/>
              <a:defRPr sz="47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914400" y="1828800"/>
            <a:ext cx="10769700" cy="149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900" cy="2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520795" y="6476999"/>
            <a:ext cx="7343700" cy="2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600" cy="2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4"/>
            <a:ext cx="12192000" cy="4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Shape 33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99" marR="0" lvl="6" indent="-144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99" marR="0" lvl="7" indent="-1410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00000" marR="0" lvl="8" indent="-150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91425" tIns="45700" rIns="91425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12192000" cy="45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2192000" cy="143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125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SzPct val="100000"/>
              <a:buFont typeface="Corbel"/>
              <a:buNone/>
              <a:defRPr sz="4500" b="1" i="0" u="none" strike="noStrike" cap="non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1775191"/>
            <a:ext cx="10972800" cy="46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0" y="6476999"/>
            <a:ext cx="2844900" cy="2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520795" y="6476999"/>
            <a:ext cx="7343700" cy="2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600" cy="2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kccl@rit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prncp@ri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188975" y="280500"/>
            <a:ext cx="5826600" cy="70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NCCL: Sign Language Lab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27775" y="1929125"/>
            <a:ext cx="10987800" cy="401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2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400" b="1">
                <a:solidFill>
                  <a:srgbClr val="000000"/>
                </a:solidFill>
              </a:rPr>
              <a:t>NTID Center on Cognition &amp; Language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ASL ASSESSMENT PROJECT</a:t>
            </a:r>
          </a:p>
          <a:p>
            <a:pPr lvl="0" algn="ctr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i="1"/>
              <a:t>FUNDED BY THE NTID OFFICE OF THE PRESIDENT</a:t>
            </a:r>
            <a:r>
              <a:rPr lang="en-US"/>
              <a:t>	</a:t>
            </a:r>
            <a:r>
              <a:rPr lang="en-US"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2016 – 2019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rPr>
              <a:t>PETER HAUSER PHD – DIRECTOR </a:t>
            </a:r>
            <a:r>
              <a:rPr lang="en-US" sz="2000">
                <a:solidFill>
                  <a:srgbClr val="8D4120"/>
                </a:solidFill>
              </a:rPr>
              <a:t>OF </a:t>
            </a:r>
            <a:r>
              <a:rPr lang="en-US" sz="2000" b="0" i="0" u="none" strike="noStrike" cap="none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rPr>
              <a:t>CENTER ON COGNITION AND LANGUAGE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000" b="0" i="0" u="none" strike="noStrike" cap="none">
                <a:solidFill>
                  <a:srgbClr val="8D4120"/>
                </a:solidFill>
                <a:latin typeface="Calibri"/>
                <a:ea typeface="Calibri"/>
                <a:cs typeface="Calibri"/>
                <a:sym typeface="Calibri"/>
              </a:rPr>
              <a:t>KIM KURZ PHD – DIRECTOR OF SIGN LANGUAGE LABORATORY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000">
                <a:solidFill>
                  <a:srgbClr val="8D4120"/>
                </a:solidFill>
              </a:rPr>
              <a:t>CORRINE OCCHINO PHD – RESEARCH ASSISTANT PROFESSOR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2000">
                <a:solidFill>
                  <a:srgbClr val="8D4120"/>
                </a:solidFill>
              </a:rPr>
              <a:t>SUSAN RIZZO - RESEARCH PROGRAM COORDINATOR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Shape 50" descr="NTI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75" y="280525"/>
            <a:ext cx="4725775" cy="7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07900" y="286600"/>
            <a:ext cx="12192000" cy="112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ASL: 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Fingerspelling &amp; Num</a:t>
            </a: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ral Comprehension </a:t>
            </a:r>
            <a:r>
              <a:rPr lang="en-US"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</a:t>
            </a:r>
            <a:r>
              <a:rPr lang="en-US" sz="41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162" name="Shape 162"/>
          <p:cNvSpPr txBox="1"/>
          <p:nvPr/>
        </p:nvSpPr>
        <p:spPr>
          <a:xfrm>
            <a:off x="5430036" y="6251195"/>
            <a:ext cx="1820400" cy="5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265664"/>
            <a:ext cx="3184192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7559094" y="6254798"/>
            <a:ext cx="33330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  <p:grpSp>
        <p:nvGrpSpPr>
          <p:cNvPr id="165" name="Shape 165"/>
          <p:cNvGrpSpPr/>
          <p:nvPr/>
        </p:nvGrpSpPr>
        <p:grpSpPr>
          <a:xfrm>
            <a:off x="1818123" y="2019429"/>
            <a:ext cx="8769937" cy="2458525"/>
            <a:chOff x="179109" y="4010374"/>
            <a:chExt cx="7758260" cy="2084379"/>
          </a:xfrm>
        </p:grpSpPr>
        <p:sp>
          <p:nvSpPr>
            <p:cNvPr id="166" name="Shape 166"/>
            <p:cNvSpPr/>
            <p:nvPr/>
          </p:nvSpPr>
          <p:spPr>
            <a:xfrm>
              <a:off x="179109" y="4010374"/>
              <a:ext cx="7758260" cy="2084379"/>
            </a:xfrm>
            <a:prstGeom prst="rect">
              <a:avLst/>
            </a:prstGeom>
            <a:solidFill>
              <a:schemeClr val="accent1"/>
            </a:solidFill>
            <a:ln w="15875" cap="flat" cmpd="sng">
              <a:solidFill>
                <a:srgbClr val="A65F0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" name="Shape 16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6976" y="4115631"/>
              <a:ext cx="7355784" cy="18623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Shape 168"/>
          <p:cNvSpPr/>
          <p:nvPr/>
        </p:nvSpPr>
        <p:spPr>
          <a:xfrm>
            <a:off x="1923619" y="4675858"/>
            <a:ext cx="2083800" cy="656100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1967</a:t>
            </a:r>
          </a:p>
        </p:txBody>
      </p:sp>
      <p:sp>
        <p:nvSpPr>
          <p:cNvPr id="169" name="Shape 169"/>
          <p:cNvSpPr/>
          <p:nvPr/>
        </p:nvSpPr>
        <p:spPr>
          <a:xfrm>
            <a:off x="4117337" y="4675876"/>
            <a:ext cx="2083800" cy="656100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1993</a:t>
            </a:r>
          </a:p>
        </p:txBody>
      </p:sp>
      <p:sp>
        <p:nvSpPr>
          <p:cNvPr id="170" name="Shape 170"/>
          <p:cNvSpPr/>
          <p:nvPr/>
        </p:nvSpPr>
        <p:spPr>
          <a:xfrm>
            <a:off x="6311064" y="4675874"/>
            <a:ext cx="2083800" cy="656100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1976</a:t>
            </a:r>
          </a:p>
        </p:txBody>
      </p:sp>
      <p:sp>
        <p:nvSpPr>
          <p:cNvPr id="171" name="Shape 171"/>
          <p:cNvSpPr/>
          <p:nvPr/>
        </p:nvSpPr>
        <p:spPr>
          <a:xfrm>
            <a:off x="8504783" y="4675861"/>
            <a:ext cx="2083800" cy="656100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104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ASL-VET (Verb Expression Test )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179" name="Shape 179"/>
          <p:cNvSpPr txBox="1"/>
          <p:nvPr/>
        </p:nvSpPr>
        <p:spPr>
          <a:xfrm>
            <a:off x="5430036" y="6327395"/>
            <a:ext cx="1820400" cy="5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341864"/>
            <a:ext cx="3184192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7559094" y="6330998"/>
            <a:ext cx="33330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  <p:sp>
        <p:nvSpPr>
          <p:cNvPr id="182" name="Shape 182"/>
          <p:cNvSpPr/>
          <p:nvPr/>
        </p:nvSpPr>
        <p:spPr>
          <a:xfrm>
            <a:off x="1097275" y="1742750"/>
            <a:ext cx="9794700" cy="4481100"/>
          </a:xfrm>
          <a:prstGeom prst="rect">
            <a:avLst/>
          </a:prstGeom>
          <a:solidFill>
            <a:srgbClr val="FFC000"/>
          </a:solidFill>
          <a:ln w="15875" cap="flat" cmpd="sng">
            <a:solidFill>
              <a:srgbClr val="8D895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9671" y="3218950"/>
            <a:ext cx="3563050" cy="284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4825" y="1843019"/>
            <a:ext cx="6099609" cy="1284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752300" cy="106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ASL- SRT-L2 (Sentence Repetition)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192" name="Shape 192"/>
          <p:cNvSpPr txBox="1"/>
          <p:nvPr/>
        </p:nvSpPr>
        <p:spPr>
          <a:xfrm>
            <a:off x="5430036" y="6403595"/>
            <a:ext cx="1820439" cy="534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0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7559094" y="6407198"/>
            <a:ext cx="3332877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  <p:sp>
        <p:nvSpPr>
          <p:cNvPr id="195" name="Shape 195"/>
          <p:cNvSpPr/>
          <p:nvPr/>
        </p:nvSpPr>
        <p:spPr>
          <a:xfrm>
            <a:off x="349650" y="1752175"/>
            <a:ext cx="11492700" cy="3815400"/>
          </a:xfrm>
          <a:prstGeom prst="rect">
            <a:avLst/>
          </a:prstGeom>
          <a:solidFill>
            <a:srgbClr val="FFC7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800" y="2877076"/>
            <a:ext cx="10882699" cy="23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118500" y="2044200"/>
            <a:ext cx="98253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Watch the signed sentence. When the sentence is finished, sign the sentence back </a:t>
            </a:r>
            <a:r>
              <a:rPr lang="en-US" i="1"/>
              <a:t>exactly</a:t>
            </a:r>
            <a:r>
              <a:rPr lang="en-US"/>
              <a:t> as you saw it signed to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890600" cy="10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 Language Dossier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205" name="Shape 205"/>
          <p:cNvSpPr txBox="1"/>
          <p:nvPr/>
        </p:nvSpPr>
        <p:spPr>
          <a:xfrm>
            <a:off x="5430036" y="6403595"/>
            <a:ext cx="1820439" cy="534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0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7559094" y="6407198"/>
            <a:ext cx="3332877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9412" y="1737360"/>
            <a:ext cx="8320333" cy="44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3030050" y="1575625"/>
            <a:ext cx="6110700" cy="469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890600" cy="10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Tracking Your Skills</a:t>
            </a:r>
            <a:endParaRPr lang="en-US" sz="4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217" name="Shape 217"/>
          <p:cNvSpPr txBox="1"/>
          <p:nvPr/>
        </p:nvSpPr>
        <p:spPr>
          <a:xfrm>
            <a:off x="5430036" y="6403595"/>
            <a:ext cx="1820400" cy="5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2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7559094" y="6407198"/>
            <a:ext cx="33330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100" y="1610600"/>
            <a:ext cx="5961799" cy="466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968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FFFFFF"/>
                </a:solidFill>
              </a:rPr>
              <a:t>THANK YOU!</a:t>
            </a:r>
          </a:p>
          <a:p>
            <a:pPr lvl="0" algn="ctr">
              <a:spcBef>
                <a:spcPts val="0"/>
              </a:spcBef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For </a:t>
            </a:r>
            <a:r>
              <a:rPr lang="en-US" dirty="0">
                <a:solidFill>
                  <a:srgbClr val="FFFFFF"/>
                </a:solidFill>
              </a:rPr>
              <a:t>more information, contact the NCCL ASL Assessment Team:</a:t>
            </a:r>
          </a:p>
          <a:p>
            <a:pPr lvl="0" algn="ctr" rtl="0"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Corrine Occhino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cokccl@rit.edu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-or-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Susan Rizzo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sprncp@rit.edu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14375" y="286600"/>
            <a:ext cx="11021700" cy="9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r>
              <a:rPr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NCCL Sign Language Assessment Team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58" name="Shape 58"/>
          <p:cNvSpPr txBox="1"/>
          <p:nvPr/>
        </p:nvSpPr>
        <p:spPr>
          <a:xfrm>
            <a:off x="1061512" y="4830481"/>
            <a:ext cx="10058400" cy="128107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5430036" y="6403595"/>
            <a:ext cx="1820439" cy="534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0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7559094" y="6407198"/>
            <a:ext cx="3332877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  <p:grpSp>
        <p:nvGrpSpPr>
          <p:cNvPr id="62" name="Shape 62"/>
          <p:cNvGrpSpPr/>
          <p:nvPr/>
        </p:nvGrpSpPr>
        <p:grpSpPr>
          <a:xfrm>
            <a:off x="6144969" y="4158272"/>
            <a:ext cx="3893365" cy="1979700"/>
            <a:chOff x="4469132" y="5724570"/>
            <a:chExt cx="4094400" cy="1979700"/>
          </a:xfrm>
        </p:grpSpPr>
        <p:sp>
          <p:nvSpPr>
            <p:cNvPr id="63" name="Shape 63"/>
            <p:cNvSpPr/>
            <p:nvPr/>
          </p:nvSpPr>
          <p:spPr>
            <a:xfrm>
              <a:off x="4469132" y="5724570"/>
              <a:ext cx="4094400" cy="1979700"/>
            </a:xfrm>
            <a:prstGeom prst="rect">
              <a:avLst/>
            </a:prstGeom>
            <a:solidFill>
              <a:schemeClr val="accent5"/>
            </a:solidFill>
            <a:ln w="15875" cap="flat" cmpd="sng">
              <a:solidFill>
                <a:srgbClr val="8D895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6047459" y="6119248"/>
              <a:ext cx="2371200" cy="12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Director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Sign Language Laboratory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Kim Kurz PhD</a:t>
              </a:r>
            </a:p>
          </p:txBody>
        </p:sp>
      </p:grpSp>
      <p:grpSp>
        <p:nvGrpSpPr>
          <p:cNvPr id="65" name="Shape 65"/>
          <p:cNvGrpSpPr/>
          <p:nvPr/>
        </p:nvGrpSpPr>
        <p:grpSpPr>
          <a:xfrm>
            <a:off x="2171096" y="4163717"/>
            <a:ext cx="3843072" cy="1979629"/>
            <a:chOff x="6550609" y="3921396"/>
            <a:chExt cx="3843072" cy="1979629"/>
          </a:xfrm>
        </p:grpSpPr>
        <p:grpSp>
          <p:nvGrpSpPr>
            <p:cNvPr id="66" name="Shape 66"/>
            <p:cNvGrpSpPr/>
            <p:nvPr/>
          </p:nvGrpSpPr>
          <p:grpSpPr>
            <a:xfrm>
              <a:off x="6550609" y="3921396"/>
              <a:ext cx="3843072" cy="1979629"/>
              <a:chOff x="1271451" y="4205032"/>
              <a:chExt cx="4158585" cy="1979629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1271451" y="4205032"/>
                <a:ext cx="4158585" cy="1979629"/>
              </a:xfrm>
              <a:prstGeom prst="rect">
                <a:avLst/>
              </a:prstGeom>
              <a:solidFill>
                <a:schemeClr val="accent5"/>
              </a:solidFill>
              <a:ln w="15875" cap="flat" cmpd="sng">
                <a:solidFill>
                  <a:srgbClr val="8D895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2922643" y="4595366"/>
                <a:ext cx="2429400" cy="1293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Director 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Center on Cognition and Language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Peter Hauser PhD</a:t>
                </a:r>
                <a:br>
                  <a:rPr lang="en-US" sz="18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endParaRPr lang="en-US" sz="1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69" name="Shape 6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67214" y="3981332"/>
              <a:ext cx="1236616" cy="18538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Shape 70"/>
          <p:cNvGrpSpPr/>
          <p:nvPr/>
        </p:nvGrpSpPr>
        <p:grpSpPr>
          <a:xfrm>
            <a:off x="2120564" y="1990162"/>
            <a:ext cx="3893436" cy="1979629"/>
            <a:chOff x="166139" y="1923825"/>
            <a:chExt cx="3893436" cy="1979629"/>
          </a:xfrm>
        </p:grpSpPr>
        <p:grpSp>
          <p:nvGrpSpPr>
            <p:cNvPr id="71" name="Shape 71"/>
            <p:cNvGrpSpPr/>
            <p:nvPr/>
          </p:nvGrpSpPr>
          <p:grpSpPr>
            <a:xfrm>
              <a:off x="166139" y="1923825"/>
              <a:ext cx="3893436" cy="1979629"/>
              <a:chOff x="1271451" y="4205032"/>
              <a:chExt cx="4094475" cy="1979629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1271451" y="4205032"/>
                <a:ext cx="4094475" cy="1979629"/>
              </a:xfrm>
              <a:prstGeom prst="rect">
                <a:avLst/>
              </a:prstGeom>
              <a:solidFill>
                <a:schemeClr val="accent5"/>
              </a:solidFill>
              <a:ln w="15875" cap="flat" cmpd="sng">
                <a:solidFill>
                  <a:srgbClr val="8D895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2843947" y="4587470"/>
                <a:ext cx="2395200" cy="1293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Research 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Assistant Professor 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Corrine Occhino PhD</a:t>
                </a:r>
              </a:p>
            </p:txBody>
          </p:sp>
        </p:grpSp>
        <p:pic>
          <p:nvPicPr>
            <p:cNvPr id="74" name="Shape 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2175" y="1969863"/>
              <a:ext cx="1273725" cy="1831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Shape 75"/>
          <p:cNvGrpSpPr/>
          <p:nvPr/>
        </p:nvGrpSpPr>
        <p:grpSpPr>
          <a:xfrm>
            <a:off x="6144969" y="1990135"/>
            <a:ext cx="3893365" cy="1979700"/>
            <a:chOff x="4469132" y="5724570"/>
            <a:chExt cx="4094400" cy="1979700"/>
          </a:xfrm>
        </p:grpSpPr>
        <p:sp>
          <p:nvSpPr>
            <p:cNvPr id="76" name="Shape 76"/>
            <p:cNvSpPr/>
            <p:nvPr/>
          </p:nvSpPr>
          <p:spPr>
            <a:xfrm>
              <a:off x="4469132" y="5724570"/>
              <a:ext cx="4094400" cy="1979700"/>
            </a:xfrm>
            <a:prstGeom prst="rect">
              <a:avLst/>
            </a:prstGeom>
            <a:solidFill>
              <a:schemeClr val="accent5"/>
            </a:solidFill>
            <a:ln w="15875" cap="flat" cmpd="sng">
              <a:solidFill>
                <a:srgbClr val="8D895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6015595" y="6107010"/>
              <a:ext cx="2403000" cy="129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Research Program Coordinator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Susan Rizzo MA;MS</a:t>
              </a:r>
            </a:p>
          </p:txBody>
        </p:sp>
      </p:grpSp>
      <p:pic>
        <p:nvPicPr>
          <p:cNvPr id="78" name="Shape 78" descr="rizzosusan_environmental2_892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7098" y="2060875"/>
            <a:ext cx="1221193" cy="18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kurz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7100" y="4232237"/>
            <a:ext cx="1221200" cy="18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944325" y="1544400"/>
            <a:ext cx="10670700" cy="27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Helvetica Neue"/>
              <a:buNone/>
            </a:pPr>
            <a:r>
              <a:rPr lang="en-US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POLICY</a:t>
            </a:r>
            <a:r>
              <a:rPr lang="en-US"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Helvetica Neue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NTID FACULTY SIGN LANGUAGE SKILLS</a:t>
            </a:r>
            <a:r>
              <a:rPr lang="en-US" sz="32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ASSESSED USING ONE MEASURE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600" cy="2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</a:t>
            </a:fld>
            <a:endParaRPr lang="en-US" sz="1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5430036" y="6403595"/>
            <a:ext cx="1820400" cy="5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2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7559094" y="6407198"/>
            <a:ext cx="33330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1066800" y="2034275"/>
            <a:ext cx="10670700" cy="27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Helvetica Neue"/>
              <a:buNone/>
            </a:pPr>
            <a:r>
              <a:rPr lang="en-US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GOALS</a:t>
            </a:r>
            <a:r>
              <a:rPr lang="en-US"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Helvetica Neue"/>
              <a:buNone/>
            </a:pP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➔"/>
            </a:pPr>
            <a:r>
              <a:rPr lang="en-US" sz="32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</a:t>
            </a:r>
            <a:r>
              <a:rPr lang="en-US" sz="3200" b="0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r>
              <a:rPr lang="en-US" sz="32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ASL PROFICIENCY TESTS </a:t>
            </a:r>
            <a:r>
              <a:rPr lang="en-US" sz="3200" b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ASSESSING SIGN LANGUAGE SKILLS AT NTID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endParaRPr sz="3200" b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Helvetica Neue"/>
              <a:buChar char="➔"/>
            </a:pPr>
            <a:r>
              <a:rPr lang="en-US" sz="3200" b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BATTERY OF ASSESSMENTS TO TRACK DEVELOPMENT &amp; MONITOR SKILL IMPROVEMENT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0939195" y="6476999"/>
            <a:ext cx="978600" cy="2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 lang="en-US" sz="1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5430036" y="6403595"/>
            <a:ext cx="1820400" cy="5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2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7559094" y="6407198"/>
            <a:ext cx="33330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15950" y="286600"/>
            <a:ext cx="11313900" cy="101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Currently Available Assessment Options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6958" lvl="1" indent="-514858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Helvetica Neue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Classroom Sign Language Assessment (CSLA)</a:t>
            </a:r>
          </a:p>
          <a:p>
            <a:pPr marL="806958" lvl="1" indent="-514858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Helvetica Neue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Communication Observation Tool (GCOT)</a:t>
            </a:r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08" name="Shape 108"/>
          <p:cNvSpPr txBox="1"/>
          <p:nvPr/>
        </p:nvSpPr>
        <p:spPr>
          <a:xfrm>
            <a:off x="5430036" y="6403595"/>
            <a:ext cx="1820439" cy="534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0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559094" y="6407198"/>
            <a:ext cx="3332877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15950" y="286600"/>
            <a:ext cx="11313900" cy="101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ASL-L2 Assessments at NTID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6958" lvl="1" indent="-514858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Helvetica Neue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 Comprehension Test (ASL-CT) (Hauser et al. 2016)</a:t>
            </a:r>
          </a:p>
          <a:p>
            <a:pPr marL="806958" lvl="1" indent="-514858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Helvetica Neue"/>
              <a:buAutoNum type="arabicPeriod"/>
            </a:pPr>
            <a:r>
              <a:rPr lang="en-US" sz="24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 Discrimination Test (ASL-DT) (Bochner et al. 2015)</a:t>
            </a:r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119" name="Shape 119"/>
          <p:cNvSpPr txBox="1"/>
          <p:nvPr/>
        </p:nvSpPr>
        <p:spPr>
          <a:xfrm>
            <a:off x="5430036" y="6403595"/>
            <a:ext cx="1820400" cy="5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2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7559094" y="6407198"/>
            <a:ext cx="33330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715950" y="286600"/>
            <a:ext cx="11313900" cy="101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Project: Assessment Development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6958" lvl="1" indent="-514858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Helvetica Neue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 Online Vocabulary Exam (ASL-OVE)</a:t>
            </a:r>
          </a:p>
          <a:p>
            <a:pPr marL="806958" lvl="1" indent="-514858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Helvetica Neue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 Fingerspelling &amp; Numeral Comprehension (ASL-FAN)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9300" lvl="1" indent="-457200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en-US" sz="240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 Verb Expression Test (ASL-VET) </a:t>
            </a:r>
          </a:p>
          <a:p>
            <a:pPr marL="806958" lvl="1" indent="-514858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Helvetica Neue"/>
              <a:buAutoNum type="arabicPeriod" startAt="3"/>
            </a:pPr>
            <a:r>
              <a:rPr lang="en-US" sz="240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 Sentence Repetition Test for Second Language Signers (ASL-SRT-L2)</a:t>
            </a:r>
          </a:p>
          <a:p>
            <a:pPr marL="91440" marR="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130" name="Shape 130"/>
          <p:cNvSpPr txBox="1"/>
          <p:nvPr/>
        </p:nvSpPr>
        <p:spPr>
          <a:xfrm>
            <a:off x="5430036" y="6403595"/>
            <a:ext cx="1820400" cy="5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2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7559094" y="6407198"/>
            <a:ext cx="33330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066800" y="343126"/>
            <a:ext cx="10058400" cy="93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ASL-OVE (Online Vocabulary Exam)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140" name="Shape 140"/>
          <p:cNvSpPr txBox="1"/>
          <p:nvPr/>
        </p:nvSpPr>
        <p:spPr>
          <a:xfrm>
            <a:off x="5430036" y="6403595"/>
            <a:ext cx="1820439" cy="534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0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7559094" y="6407198"/>
            <a:ext cx="3332877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5800" y="1544925"/>
            <a:ext cx="6805327" cy="47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066800" y="343126"/>
            <a:ext cx="10058400" cy="93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Helvetica Neue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ASL-OVE (Online Vocabulary Exam)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151" name="Shape 151"/>
          <p:cNvSpPr txBox="1"/>
          <p:nvPr/>
        </p:nvSpPr>
        <p:spPr>
          <a:xfrm>
            <a:off x="5430036" y="6403595"/>
            <a:ext cx="1820400" cy="5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NCCL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275" y="6418064"/>
            <a:ext cx="3184192" cy="43949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7559094" y="6407198"/>
            <a:ext cx="33330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 Language Lab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8700" y="1541200"/>
            <a:ext cx="7172375" cy="48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l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669</Words>
  <Application>Microsoft Office PowerPoint</Application>
  <PresentationFormat>Widescreen</PresentationFormat>
  <Paragraphs>142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Helvetica Neue</vt:lpstr>
      <vt:lpstr>Corbel</vt:lpstr>
      <vt:lpstr>Georgia</vt:lpstr>
      <vt:lpstr>Noto Sans Symbols</vt:lpstr>
      <vt:lpstr>Calibri</vt:lpstr>
      <vt:lpstr>Module</vt:lpstr>
      <vt:lpstr>NCCL: Sign Language Lab</vt:lpstr>
      <vt:lpstr>NCCL Sign Language Assessment Team</vt:lpstr>
      <vt:lpstr>CURRENT POLICY:   NTID FACULTY SIGN LANGUAGE SKILLS ASSESSED USING ONE MEASURE</vt:lpstr>
      <vt:lpstr>CURRENT GOALS:   DEVELOP NEW ASL PROFICIENCY TESTS FOR ASSESSING SIGN LANGUAGE SKILLS AT NTID  CREATE A BATTERY OF ASSESSMENTS TO TRACK DEVELOPMENT &amp; MONITOR SKILL IMPROVEMENT</vt:lpstr>
      <vt:lpstr>Currently Available Assessment Options</vt:lpstr>
      <vt:lpstr>New ASL-L2 Assessments at NTID</vt:lpstr>
      <vt:lpstr>Current Project: Assessment Development</vt:lpstr>
      <vt:lpstr>ASL-OVE (Online Vocabulary Exam)</vt:lpstr>
      <vt:lpstr>ASL-OVE (Online Vocabulary Exam)</vt:lpstr>
      <vt:lpstr>ASL: Fingerspelling &amp; Numeral Comprehension Test </vt:lpstr>
      <vt:lpstr>ASL-VET (Verb Expression Test )</vt:lpstr>
      <vt:lpstr>ASL- SRT-L2 (Sentence Repetition)</vt:lpstr>
      <vt:lpstr>Creating a Language Dossier</vt:lpstr>
      <vt:lpstr>Tracking Your Skills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NCCL: Sign Language Lab</dc:title>
  <cp:lastModifiedBy>Corrine Occhino</cp:lastModifiedBy>
  <cp:revision>3</cp:revision>
  <dcterms:modified xsi:type="dcterms:W3CDTF">2017-10-30T17:13:49Z</dcterms:modified>
</cp:coreProperties>
</file>