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6C5E-64A1-4BB7-8EA0-BBFE6B7BEBD4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B7A-E647-46C6-923A-A2F67FE278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20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6C5E-64A1-4BB7-8EA0-BBFE6B7BEBD4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B7A-E647-46C6-923A-A2F67FE2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2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6C5E-64A1-4BB7-8EA0-BBFE6B7BEBD4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B7A-E647-46C6-923A-A2F67FE2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3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6C5E-64A1-4BB7-8EA0-BBFE6B7BEBD4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B7A-E647-46C6-923A-A2F67FE2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6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6C5E-64A1-4BB7-8EA0-BBFE6B7BEBD4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B7A-E647-46C6-923A-A2F67FE278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55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6C5E-64A1-4BB7-8EA0-BBFE6B7BEBD4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B7A-E647-46C6-923A-A2F67FE2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0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6C5E-64A1-4BB7-8EA0-BBFE6B7BEBD4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B7A-E647-46C6-923A-A2F67FE2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0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6C5E-64A1-4BB7-8EA0-BBFE6B7BEBD4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B7A-E647-46C6-923A-A2F67FE2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9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6C5E-64A1-4BB7-8EA0-BBFE6B7BEBD4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B7A-E647-46C6-923A-A2F67FE2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7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9B6C5E-64A1-4BB7-8EA0-BBFE6B7BEBD4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861B7A-E647-46C6-923A-A2F67FE2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4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6C5E-64A1-4BB7-8EA0-BBFE6B7BEBD4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1B7A-E647-46C6-923A-A2F67FE278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5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9B6C5E-64A1-4BB7-8EA0-BBFE6B7BEBD4}" type="datetimeFigureOut">
              <a:rPr lang="en-US" smtClean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E861B7A-E647-46C6-923A-A2F67FE278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74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Classroom Management:  </a:t>
            </a:r>
            <a:br>
              <a:rPr lang="en-US" b="1" dirty="0" smtClean="0"/>
            </a:br>
            <a:r>
              <a:rPr lang="en-US" b="1" dirty="0" smtClean="0"/>
              <a:t>Dos and Don’ts for Faculty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Dr. Heath Boice-Pardee</a:t>
            </a:r>
          </a:p>
          <a:p>
            <a:r>
              <a:rPr lang="en-US" b="1" dirty="0" smtClean="0"/>
              <a:t>Associate vice president for student affairs</a:t>
            </a:r>
          </a:p>
          <a:p>
            <a:r>
              <a:rPr lang="en-US" b="1" dirty="0" smtClean="0"/>
              <a:t>Distinguished lecturer, college of applied science and technology</a:t>
            </a:r>
            <a:endParaRPr lang="en-US" b="1" dirty="0"/>
          </a:p>
        </p:txBody>
      </p:sp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25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Defining Disruptive Behavior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8497" y="1961726"/>
            <a:ext cx="9986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is your “Disruptive Barometer?”</a:t>
            </a:r>
          </a:p>
          <a:p>
            <a:pPr algn="ctr"/>
            <a:endParaRPr lang="en-US" b="1" dirty="0" smtClean="0"/>
          </a:p>
          <a:p>
            <a:pPr algn="ctr"/>
            <a:r>
              <a:rPr lang="en-US" sz="3600" b="1" dirty="0" smtClean="0"/>
              <a:t>Something else?</a:t>
            </a:r>
            <a:endParaRPr lang="en-US" sz="3600" b="1" dirty="0"/>
          </a:p>
        </p:txBody>
      </p:sp>
      <p:pic>
        <p:nvPicPr>
          <p:cNvPr id="2050" name="Picture 2" descr="Image result for me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06" y="3449696"/>
            <a:ext cx="2591788" cy="25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question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93" y="4057069"/>
            <a:ext cx="712214" cy="13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2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Managing Disruptive Behavior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8497" y="1961726"/>
            <a:ext cx="9986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So what can/should you do?</a:t>
            </a:r>
            <a:endParaRPr lang="en-US" sz="3600" b="1" dirty="0"/>
          </a:p>
        </p:txBody>
      </p:sp>
      <p:pic>
        <p:nvPicPr>
          <p:cNvPr id="3" name="Picture 2" descr="Image result for me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90" y="2906571"/>
            <a:ext cx="3153251" cy="315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7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Managing Disruptive Behavior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67624" y="2271611"/>
            <a:ext cx="99868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Establish expectations during the first class.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No Texting </a:t>
            </a:r>
            <a:r>
              <a:rPr lang="en-US" sz="3200" dirty="0" smtClean="0"/>
              <a:t>Zone</a:t>
            </a:r>
            <a:endParaRPr lang="en-US" sz="3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Laptops </a:t>
            </a:r>
            <a:r>
              <a:rPr lang="en-US" sz="3200" dirty="0" smtClean="0"/>
              <a:t>Closed</a:t>
            </a:r>
            <a:endParaRPr lang="en-US" sz="3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Late = </a:t>
            </a:r>
            <a:r>
              <a:rPr lang="en-US" sz="3200" dirty="0" smtClean="0"/>
              <a:t>absence</a:t>
            </a:r>
            <a:endParaRPr lang="en-US" sz="3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Respect each </a:t>
            </a:r>
            <a:r>
              <a:rPr lang="en-US" sz="3200" dirty="0" smtClean="0"/>
              <a:t>other</a:t>
            </a:r>
            <a:endParaRPr lang="en-US" sz="3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Differing opinions are good…but….</a:t>
            </a:r>
            <a:endParaRPr lang="en-US" sz="3200" dirty="0"/>
          </a:p>
        </p:txBody>
      </p:sp>
      <p:pic>
        <p:nvPicPr>
          <p:cNvPr id="3" name="Picture 2" descr="Image result for me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01" y="2957143"/>
            <a:ext cx="2592650" cy="25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Managing Disruptive Behavior:  Specifics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76720" y="1989027"/>
            <a:ext cx="86828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Managing chit-chatters...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If you can, stand near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Make sure they see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Stop teaching.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Try to give them a signal before calling them 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Ask them to stop.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" y="3180522"/>
            <a:ext cx="3021495" cy="20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9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Managing Disruptive Behavior:  Specifics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8784" y="2002674"/>
            <a:ext cx="74742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Managing Late Students...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Privately, after class, remind them of your expectations;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As them if there is a logistical reason for being late.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You may give them a pass the first time, but after, count an absence.</a:t>
            </a:r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6" y="2540673"/>
            <a:ext cx="2523576" cy="25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0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Managing Disruptive Behavior:  Specifics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76869" y="1881561"/>
            <a:ext cx="74742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Managing Sleeping Students...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Move near them, if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Ask the class to wake up sleeping neighbors.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Go up to them and touch them on the shoulder…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Discuss with them after class and remind them of your expectations.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Ask if there is a reason for them being so tired.</a:t>
            </a:r>
          </a:p>
          <a:p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8" y="3091237"/>
            <a:ext cx="3070131" cy="20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2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Managing Disruptive Behavior:  Specifics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16086" y="1881561"/>
            <a:ext cx="747422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Managing Texting Students...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Move near them, if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Get their attention and tell them to stop.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Discuss with them after class and remind them of your expectations.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If they say it was an emergency, ask if you can help (remind them that true emergencies are rare).</a:t>
            </a:r>
          </a:p>
          <a:p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7" y="2984747"/>
            <a:ext cx="3024080" cy="201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25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Managing Disruptive Behavior:  Specifics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4756" y="1760567"/>
            <a:ext cx="840785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Managing Rude Students...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Remember your barometer… rude is subjective (some think over-participation is rude!)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Address the student, but then move on- don’t let them take over your class.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Ignore if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Tell them that you will discuss with them after class.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Remind them of your expectations.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Ask them if there is something bothering them and offer support.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Telling the student to leave should be a last resort.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8" y="2548807"/>
            <a:ext cx="3048000" cy="20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66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79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Managing Disruptive Behavior:  Specifics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92226" y="1797958"/>
            <a:ext cx="74742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Managing Dangerous Students...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Remember your barometer… dangerous can be subjective.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Is it an outburst that you can manage, or something more?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Threats.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Physical aggression.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Other students backing away.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Student storming 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Keep your safety in mind!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8" y="2548807"/>
            <a:ext cx="3048000" cy="20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57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Managing Disruptive Behavior:  Specifics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3934" y="1784302"/>
            <a:ext cx="74742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Remember: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You are responsible for facilitating a positive learning environment.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Remain calm.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Never show signs of anger.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Never engage in active physical contact.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Contact Public Safety ONLY in dangerous situations.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Discuss all unusual classroom situations with your supervisor</a:t>
            </a:r>
            <a:r>
              <a:rPr lang="en-US" sz="2800" b="1" dirty="0" smtClean="0"/>
              <a:t>.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7" y="2609175"/>
            <a:ext cx="3679963" cy="2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0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12646" y="2070912"/>
            <a:ext cx="99868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Defining Disruptive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Managing Disruptive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Understanding your Personal Barometer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Identifying and Addressing Specific Disruptive Behaviors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Managing Dangerous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Dos and Don’ts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90978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Classroom Management:  </a:t>
            </a:r>
            <a:br>
              <a:rPr lang="en-US" b="1" dirty="0" smtClean="0"/>
            </a:br>
            <a:r>
              <a:rPr lang="en-US" b="1" dirty="0" smtClean="0"/>
              <a:t>Dos and Don’ts for Faculty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Dr. Heath Boice-Pardee</a:t>
            </a:r>
          </a:p>
          <a:p>
            <a:r>
              <a:rPr lang="en-US" dirty="0" smtClean="0"/>
              <a:t>Associate vice president for student affairs</a:t>
            </a:r>
          </a:p>
          <a:p>
            <a:r>
              <a:rPr lang="en-US" dirty="0" smtClean="0"/>
              <a:t>Distinguished lecturer, college of applied science and technology</a:t>
            </a:r>
            <a:endParaRPr lang="en-US" dirty="0"/>
          </a:p>
        </p:txBody>
      </p:sp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5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Defining Disruptive Behavior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8497" y="2234686"/>
            <a:ext cx="9986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 behavior that distracts from teaching and learning.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" y="3180522"/>
            <a:ext cx="3021495" cy="2014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85" y="3175578"/>
            <a:ext cx="3024080" cy="2019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15" y="3174460"/>
            <a:ext cx="3070131" cy="20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8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Defining Disruptive Behavior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8497" y="2234686"/>
            <a:ext cx="9986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is your “Disruptive Barometer?”</a:t>
            </a:r>
            <a:endParaRPr lang="en-US" sz="3200" b="1" dirty="0"/>
          </a:p>
        </p:txBody>
      </p:sp>
      <p:pic>
        <p:nvPicPr>
          <p:cNvPr id="3" name="Picture 2" descr="Image result for me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90" y="2940829"/>
            <a:ext cx="3153251" cy="315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7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Defining Disruptive Behavior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8497" y="1961726"/>
            <a:ext cx="9986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is your “Disruptive Barometer?”</a:t>
            </a:r>
          </a:p>
          <a:p>
            <a:pPr algn="ctr"/>
            <a:endParaRPr lang="en-US" b="1" dirty="0" smtClean="0"/>
          </a:p>
          <a:p>
            <a:pPr algn="ctr"/>
            <a:r>
              <a:rPr lang="en-US" sz="3600" b="1" dirty="0" smtClean="0"/>
              <a:t>Classroom chit-chat.</a:t>
            </a:r>
            <a:endParaRPr lang="en-US" sz="3600" b="1" dirty="0"/>
          </a:p>
        </p:txBody>
      </p:sp>
      <p:pic>
        <p:nvPicPr>
          <p:cNvPr id="2050" name="Picture 2" descr="Image result for me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06" y="3449696"/>
            <a:ext cx="2591788" cy="25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question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93" y="4057069"/>
            <a:ext cx="712214" cy="13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0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Defining Disruptive Behavior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8497" y="1961726"/>
            <a:ext cx="9986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is your “Disruptive Barometer?”</a:t>
            </a:r>
          </a:p>
          <a:p>
            <a:pPr algn="ctr"/>
            <a:endParaRPr lang="en-US" b="1" dirty="0" smtClean="0"/>
          </a:p>
          <a:p>
            <a:pPr algn="ctr"/>
            <a:r>
              <a:rPr lang="en-US" sz="3600" b="1" dirty="0" smtClean="0"/>
              <a:t>Late students.</a:t>
            </a:r>
            <a:endParaRPr lang="en-US" sz="3600" b="1" dirty="0"/>
          </a:p>
        </p:txBody>
      </p:sp>
      <p:pic>
        <p:nvPicPr>
          <p:cNvPr id="2050" name="Picture 2" descr="Image result for me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06" y="3449696"/>
            <a:ext cx="2591788" cy="25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question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93" y="4057069"/>
            <a:ext cx="712214" cy="13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7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Defining Disruptive Behavior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8497" y="1961726"/>
            <a:ext cx="9986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is your “Disruptive Barometer?”</a:t>
            </a:r>
          </a:p>
          <a:p>
            <a:pPr algn="ctr"/>
            <a:endParaRPr lang="en-US" b="1" dirty="0" smtClean="0"/>
          </a:p>
          <a:p>
            <a:pPr algn="ctr"/>
            <a:r>
              <a:rPr lang="en-US" sz="3600" b="1" dirty="0" smtClean="0"/>
              <a:t>Students who are sleeping.</a:t>
            </a:r>
            <a:endParaRPr lang="en-US" sz="3600" b="1" dirty="0"/>
          </a:p>
        </p:txBody>
      </p:sp>
      <p:pic>
        <p:nvPicPr>
          <p:cNvPr id="2050" name="Picture 2" descr="Image result for me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06" y="3449696"/>
            <a:ext cx="2591788" cy="25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question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93" y="4057069"/>
            <a:ext cx="712214" cy="13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0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Defining Disruptive Behavior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8497" y="1961726"/>
            <a:ext cx="9986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is your “Disruptive Barometer?”</a:t>
            </a:r>
          </a:p>
          <a:p>
            <a:pPr algn="ctr"/>
            <a:endParaRPr lang="en-US" b="1" dirty="0" smtClean="0"/>
          </a:p>
          <a:p>
            <a:pPr algn="ctr"/>
            <a:r>
              <a:rPr lang="en-US" sz="3600" b="1" dirty="0" smtClean="0"/>
              <a:t>Students who text.</a:t>
            </a:r>
            <a:endParaRPr lang="en-US" sz="3600" b="1" dirty="0"/>
          </a:p>
        </p:txBody>
      </p:sp>
      <p:pic>
        <p:nvPicPr>
          <p:cNvPr id="2050" name="Picture 2" descr="Image result for me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06" y="3449696"/>
            <a:ext cx="2591788" cy="25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question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93" y="4057069"/>
            <a:ext cx="712214" cy="13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0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tudentaffairs/atc/sites/rit.edu.studentaffairs.atc/files/images/OrangeBar_P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209676"/>
            <a:ext cx="10058400" cy="671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Defining Disruptive Behavior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8497" y="1961726"/>
            <a:ext cx="9986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is your “Disruptive Barometer?”</a:t>
            </a:r>
          </a:p>
          <a:p>
            <a:pPr algn="ctr"/>
            <a:endParaRPr lang="en-US" b="1" dirty="0" smtClean="0"/>
          </a:p>
          <a:p>
            <a:pPr algn="ctr"/>
            <a:r>
              <a:rPr lang="en-US" sz="3600" b="1" dirty="0" smtClean="0"/>
              <a:t>Students who are rude.</a:t>
            </a:r>
            <a:endParaRPr lang="en-US" sz="3600" b="1" dirty="0"/>
          </a:p>
        </p:txBody>
      </p:sp>
      <p:pic>
        <p:nvPicPr>
          <p:cNvPr id="2050" name="Picture 2" descr="Image result for me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06" y="3449696"/>
            <a:ext cx="2591788" cy="25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question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93" y="4057069"/>
            <a:ext cx="712214" cy="13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677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546</TotalTime>
  <Words>600</Words>
  <Application>Microsoft Macintosh PowerPoint</Application>
  <PresentationFormat>Widescreen</PresentationFormat>
  <Paragraphs>105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Arial</vt:lpstr>
      <vt:lpstr>Retrospect</vt:lpstr>
      <vt:lpstr>Classroom Management:   Dos and Don’ts for Faculty</vt:lpstr>
      <vt:lpstr>Overview</vt:lpstr>
      <vt:lpstr>Defining Disruptive Behavior</vt:lpstr>
      <vt:lpstr>Defining Disruptive Behavior</vt:lpstr>
      <vt:lpstr>Defining Disruptive Behavior</vt:lpstr>
      <vt:lpstr>Defining Disruptive Behavior</vt:lpstr>
      <vt:lpstr>Defining Disruptive Behavior</vt:lpstr>
      <vt:lpstr>Defining Disruptive Behavior</vt:lpstr>
      <vt:lpstr>Defining Disruptive Behavior</vt:lpstr>
      <vt:lpstr>Defining Disruptive Behavior</vt:lpstr>
      <vt:lpstr>Managing Disruptive Behavior</vt:lpstr>
      <vt:lpstr>Managing Disruptive Behavior</vt:lpstr>
      <vt:lpstr>Managing Disruptive Behavior:  Specifics</vt:lpstr>
      <vt:lpstr>Managing Disruptive Behavior:  Specifics</vt:lpstr>
      <vt:lpstr>Managing Disruptive Behavior:  Specifics</vt:lpstr>
      <vt:lpstr>Managing Disruptive Behavior:  Specifics</vt:lpstr>
      <vt:lpstr>Managing Disruptive Behavior:  Specifics</vt:lpstr>
      <vt:lpstr>Managing Disruptive Behavior:  Specifics</vt:lpstr>
      <vt:lpstr>Managing Disruptive Behavior:  Specifics</vt:lpstr>
      <vt:lpstr>Classroom Management:   Dos and Don’ts for Faculty</vt:lpstr>
    </vt:vector>
  </TitlesOfParts>
  <Company>Rochester Institute of Technology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Management:   Dos and Don’ts for Faculty</dc:title>
  <dc:creator>Heath Boice-Pardee</dc:creator>
  <cp:lastModifiedBy>Stacey M Davis</cp:lastModifiedBy>
  <cp:revision>16</cp:revision>
  <dcterms:created xsi:type="dcterms:W3CDTF">2017-09-18T19:23:38Z</dcterms:created>
  <dcterms:modified xsi:type="dcterms:W3CDTF">2017-11-07T22:57:02Z</dcterms:modified>
</cp:coreProperties>
</file>