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259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694"/>
  </p:normalViewPr>
  <p:slideViewPr>
    <p:cSldViewPr snapToGrid="0" snapToObjects="1">
      <p:cViewPr varScale="1">
        <p:scale>
          <a:sx n="54" d="100"/>
          <a:sy n="54" d="100"/>
        </p:scale>
        <p:origin x="208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5FDBE-3B21-CE45-8914-F6EED16A73BF}" type="datetimeFigureOut">
              <a:rPr lang="en-US" smtClean="0"/>
              <a:t>12/4/17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0FBA5-0E5F-FA48-B209-5549C86D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53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Proponents of this theory believe that discovery learning:</a:t>
            </a:r>
          </a:p>
          <a:p>
            <a:r>
              <a:rPr lang="en-US" dirty="0" smtClean="0">
                <a:effectLst/>
              </a:rPr>
              <a:t>encourages active engagement</a:t>
            </a:r>
          </a:p>
          <a:p>
            <a:r>
              <a:rPr lang="en-US" dirty="0" smtClean="0">
                <a:effectLst/>
              </a:rPr>
              <a:t>promotes motivation</a:t>
            </a:r>
          </a:p>
          <a:p>
            <a:r>
              <a:rPr lang="en-US" dirty="0" smtClean="0">
                <a:effectLst/>
              </a:rPr>
              <a:t>promotes autonomy, responsibility, independence</a:t>
            </a:r>
          </a:p>
          <a:p>
            <a:r>
              <a:rPr lang="en-US" dirty="0" smtClean="0">
                <a:effectLst/>
              </a:rPr>
              <a:t>develops creativity and problem solving skills.</a:t>
            </a:r>
          </a:p>
          <a:p>
            <a:r>
              <a:rPr lang="en-US" dirty="0" smtClean="0">
                <a:effectLst/>
              </a:rPr>
              <a:t>tailors learning experiences</a:t>
            </a: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Critics believe that discovery learning:</a:t>
            </a:r>
          </a:p>
          <a:p>
            <a:r>
              <a:rPr lang="en-US" dirty="0" smtClean="0">
                <a:effectLst/>
              </a:rPr>
              <a:t>creates cognitive overload</a:t>
            </a:r>
          </a:p>
          <a:p>
            <a:r>
              <a:rPr lang="en-US" dirty="0" smtClean="0">
                <a:effectLst/>
              </a:rPr>
              <a:t>may result in potential misconceptions</a:t>
            </a:r>
          </a:p>
          <a:p>
            <a:r>
              <a:rPr lang="en-US" dirty="0" smtClean="0">
                <a:effectLst/>
              </a:rPr>
              <a:t>makes it difficult for teachers to detect problems and misconceptions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FBA5-0E5F-FA48-B209-5549C86DC3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7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9DB2-BC65-2B47-A74C-F0D6F97A0BB5}" type="datetimeFigureOut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F13F-E137-2741-A2F9-5F847C907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15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9DB2-BC65-2B47-A74C-F0D6F97A0BB5}" type="datetimeFigureOut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F13F-E137-2741-A2F9-5F847C907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9DB2-BC65-2B47-A74C-F0D6F97A0BB5}" type="datetimeFigureOut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F13F-E137-2741-A2F9-5F847C907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1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9DB2-BC65-2B47-A74C-F0D6F97A0BB5}" type="datetimeFigureOut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F13F-E137-2741-A2F9-5F847C907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6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9DB2-BC65-2B47-A74C-F0D6F97A0BB5}" type="datetimeFigureOut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F13F-E137-2741-A2F9-5F847C907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6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9DB2-BC65-2B47-A74C-F0D6F97A0BB5}" type="datetimeFigureOut">
              <a:rPr lang="en-US" smtClean="0"/>
              <a:t>12/4/17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F13F-E137-2741-A2F9-5F847C907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6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9DB2-BC65-2B47-A74C-F0D6F97A0BB5}" type="datetimeFigureOut">
              <a:rPr lang="en-US" smtClean="0"/>
              <a:t>12/4/17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F13F-E137-2741-A2F9-5F847C907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9DB2-BC65-2B47-A74C-F0D6F97A0BB5}" type="datetimeFigureOut">
              <a:rPr lang="en-US" smtClean="0"/>
              <a:t>12/4/17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F13F-E137-2741-A2F9-5F847C907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89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9DB2-BC65-2B47-A74C-F0D6F97A0BB5}" type="datetimeFigureOut">
              <a:rPr lang="en-US" smtClean="0"/>
              <a:t>12/4/17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F13F-E137-2741-A2F9-5F847C907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9DB2-BC65-2B47-A74C-F0D6F97A0BB5}" type="datetimeFigureOut">
              <a:rPr lang="en-US" smtClean="0"/>
              <a:t>12/4/17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F13F-E137-2741-A2F9-5F847C907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9DB2-BC65-2B47-A74C-F0D6F97A0BB5}" type="datetimeFigureOut">
              <a:rPr lang="en-US" smtClean="0"/>
              <a:t>12/4/17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F13F-E137-2741-A2F9-5F847C907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28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E9DB2-BC65-2B47-A74C-F0D6F97A0BB5}" type="datetimeFigureOut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6F13F-E137-2741-A2F9-5F847C907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5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850729">
            <a:off x="2693232" y="2306585"/>
            <a:ext cx="9144000" cy="2387600"/>
          </a:xfrm>
        </p:spPr>
        <p:txBody>
          <a:bodyPr/>
          <a:lstStyle/>
          <a:p>
            <a:r>
              <a:rPr lang="en-US" dirty="0" smtClean="0"/>
              <a:t>Guided Discovery </a:t>
            </a:r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5318" y="5202238"/>
            <a:ext cx="5056682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Chris </a:t>
            </a:r>
            <a:r>
              <a:rPr lang="en-US" dirty="0" err="1" smtClean="0"/>
              <a:t>Kurz</a:t>
            </a:r>
            <a:endParaRPr lang="en-US" dirty="0" smtClean="0"/>
          </a:p>
          <a:p>
            <a:r>
              <a:rPr lang="en-US" dirty="0" smtClean="0"/>
              <a:t>Monday, December 4, 2017</a:t>
            </a:r>
          </a:p>
          <a:p>
            <a:r>
              <a:rPr lang="en-US" dirty="0" smtClean="0"/>
              <a:t>12:30 </a:t>
            </a:r>
            <a:r>
              <a:rPr lang="mr-IN" dirty="0" smtClean="0"/>
              <a:t>–</a:t>
            </a:r>
            <a:r>
              <a:rPr lang="en-US" dirty="0" smtClean="0"/>
              <a:t> 1:00pm</a:t>
            </a:r>
          </a:p>
          <a:p>
            <a:r>
              <a:rPr lang="en-US" dirty="0" smtClean="0"/>
              <a:t>SDC 1300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8376">
            <a:off x="-1056392" y="1203355"/>
            <a:ext cx="87884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9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effectLst/>
              </a:rPr>
              <a:t>Discovery Learning is a method of inquiry-based instructio</a:t>
            </a:r>
            <a:r>
              <a:rPr lang="en-US" sz="4400" dirty="0" smtClean="0"/>
              <a:t>n.</a:t>
            </a:r>
            <a:endParaRPr lang="en-US" sz="4400" dirty="0"/>
          </a:p>
          <a:p>
            <a:endParaRPr lang="en-US" sz="4400" dirty="0" smtClean="0"/>
          </a:p>
          <a:p>
            <a:r>
              <a:rPr lang="en-US" sz="4400" dirty="0" smtClean="0"/>
              <a:t>It </a:t>
            </a:r>
            <a:r>
              <a:rPr lang="en-US" sz="4400" dirty="0" smtClean="0">
                <a:effectLst/>
              </a:rPr>
              <a:t>is best for learners to discover facts and relationships for themselves.</a:t>
            </a:r>
          </a:p>
        </p:txBody>
      </p:sp>
    </p:spTree>
    <p:extLst>
      <p:ext uri="{BB962C8B-B14F-4D97-AF65-F5344CB8AC3E}">
        <p14:creationId xmlns:p14="http://schemas.microsoft.com/office/powerpoint/2010/main" val="171604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9862" y="604993"/>
            <a:ext cx="11692328" cy="1325563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b="1" dirty="0" smtClean="0">
                <a:effectLst/>
                <a:latin typeface="Times New Roman" charset="0"/>
                <a:ea typeface="Times New Roman" charset="0"/>
              </a:rPr>
              <a:t>Do </a:t>
            </a:r>
            <a:br>
              <a:rPr lang="en-US" b="1" dirty="0" smtClean="0">
                <a:effectLst/>
                <a:latin typeface="Times New Roman" charset="0"/>
                <a:ea typeface="Times New Roman" charset="0"/>
              </a:rPr>
            </a:br>
            <a:r>
              <a:rPr lang="en-US" b="1" dirty="0" smtClean="0">
                <a:effectLst/>
                <a:latin typeface="Times New Roman" charset="0"/>
                <a:ea typeface="Times New Roman" charset="0"/>
              </a:rPr>
              <a:t>Diameter and Circumference </a:t>
            </a:r>
            <a:br>
              <a:rPr lang="en-US" b="1" dirty="0" smtClean="0">
                <a:effectLst/>
                <a:latin typeface="Times New Roman" charset="0"/>
                <a:ea typeface="Times New Roman" charset="0"/>
              </a:rPr>
            </a:br>
            <a:r>
              <a:rPr lang="en-US" b="1" dirty="0" smtClean="0">
                <a:effectLst/>
                <a:latin typeface="Times New Roman" charset="0"/>
                <a:ea typeface="Times New Roman" charset="0"/>
              </a:rPr>
              <a:t>Have A Relationship?</a:t>
            </a:r>
            <a:r>
              <a:rPr lang="en-US" dirty="0" smtClean="0">
                <a:effectLst/>
                <a:latin typeface="Times New Roman" charset="0"/>
                <a:ea typeface="Times New Roman" charset="0"/>
              </a:rPr>
              <a:t/>
            </a:r>
            <a:br>
              <a:rPr lang="en-US" dirty="0" smtClean="0">
                <a:effectLst/>
                <a:latin typeface="Times New Roman" charset="0"/>
                <a:ea typeface="Times New Roman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226" y="1930556"/>
            <a:ext cx="10515600" cy="4351338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</a:rPr>
              <a:t>Measure the circumference and diameter of your item.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3200" dirty="0" smtClean="0">
              <a:effectLst/>
              <a:latin typeface="Times New Roman" charset="0"/>
              <a:ea typeface="Times New Roman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</a:rPr>
              <a:t>How can you increase the accuracy of the measurement?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3200" dirty="0" smtClean="0">
              <a:effectLst/>
              <a:latin typeface="Times New Roman" charset="0"/>
              <a:ea typeface="Times New Roman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</a:rPr>
              <a:t>What is the relationship value between circumference and diameter? Explain how you found the value.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3200" dirty="0" smtClean="0">
              <a:effectLst/>
              <a:latin typeface="Times New Roman" charset="0"/>
              <a:ea typeface="Times New Roman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</a:rPr>
              <a:t>Write an equation that best describes the relationship between circumference and diameter.</a:t>
            </a:r>
            <a:endParaRPr lang="en-US" sz="3200" b="1" dirty="0">
              <a:latin typeface="Times New Roman" charset="0"/>
              <a:ea typeface="Times New Roman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3200" b="1" dirty="0"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30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Discovery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Learning - Induction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11169316" cy="448627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0000CC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Students </a:t>
            </a:r>
            <a:r>
              <a:rPr lang="en-US" sz="3600" dirty="0">
                <a:solidFill>
                  <a:srgbClr val="0000CC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engage in experiences and experiments from which they derive their own knowledge and meaning.</a:t>
            </a:r>
          </a:p>
          <a:p>
            <a:pPr eaLnBrk="1" hangingPunct="1">
              <a:lnSpc>
                <a:spcPct val="90000"/>
              </a:lnSpc>
            </a:pPr>
            <a:endParaRPr lang="en-US" sz="3600" dirty="0">
              <a:solidFill>
                <a:srgbClr val="0000CC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solidFill>
                  <a:srgbClr val="0000CC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Discovering knowledge takes longer than simply receiving it</a:t>
            </a:r>
            <a:r>
              <a:rPr lang="en-US" sz="3600" dirty="0" smtClean="0">
                <a:solidFill>
                  <a:srgbClr val="0000CC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3600" dirty="0" smtClean="0">
              <a:solidFill>
                <a:srgbClr val="0000CC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600" dirty="0" smtClean="0"/>
              <a:t>Models: guided discovery, problem-based learning, simulation-based learning, case-based learning, incidental learning, among others.</a:t>
            </a:r>
            <a:endParaRPr lang="en-US" sz="3600" dirty="0">
              <a:solidFill>
                <a:srgbClr val="0000CC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55562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194</Words>
  <Application>Microsoft Macintosh PowerPoint</Application>
  <PresentationFormat>Widescreen</PresentationFormat>
  <Paragraphs>35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Calibri</vt:lpstr>
      <vt:lpstr>Calibri Light</vt:lpstr>
      <vt:lpstr>Mangal</vt:lpstr>
      <vt:lpstr>ＭＳ Ｐゴシック</vt:lpstr>
      <vt:lpstr>Times New Roman</vt:lpstr>
      <vt:lpstr>Arial</vt:lpstr>
      <vt:lpstr>Office Theme</vt:lpstr>
      <vt:lpstr>Guided Discovery Learning</vt:lpstr>
      <vt:lpstr>Discovery Learning</vt:lpstr>
      <vt:lpstr>Do  Diameter and Circumference  Have A Relationship? </vt:lpstr>
      <vt:lpstr>Discovery Learning - Induction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Discovery Learning</dc:title>
  <dc:creator>Microsoft Office User</dc:creator>
  <cp:lastModifiedBy>Microsoft Office User</cp:lastModifiedBy>
  <cp:revision>3</cp:revision>
  <dcterms:created xsi:type="dcterms:W3CDTF">2017-11-30T02:06:04Z</dcterms:created>
  <dcterms:modified xsi:type="dcterms:W3CDTF">2017-12-04T17:21:18Z</dcterms:modified>
</cp:coreProperties>
</file>