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3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8" r:id="rId2"/>
    <p:sldId id="287" r:id="rId3"/>
    <p:sldId id="258" r:id="rId4"/>
    <p:sldId id="259" r:id="rId5"/>
    <p:sldId id="281" r:id="rId6"/>
    <p:sldId id="282" r:id="rId7"/>
    <p:sldId id="283" r:id="rId8"/>
    <p:sldId id="284" r:id="rId9"/>
    <p:sldId id="288" r:id="rId10"/>
    <p:sldId id="289" r:id="rId11"/>
    <p:sldId id="290" r:id="rId12"/>
    <p:sldId id="285" r:id="rId13"/>
    <p:sldId id="291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5" autoAdjust="0"/>
    <p:restoredTop sz="52083" autoAdjust="0"/>
  </p:normalViewPr>
  <p:slideViewPr>
    <p:cSldViewPr snapToGrid="0" snapToObjects="1">
      <p:cViewPr varScale="1">
        <p:scale>
          <a:sx n="45" d="100"/>
          <a:sy n="45" d="100"/>
        </p:scale>
        <p:origin x="2376" y="1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19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A4B397-2EC6-46E2-B274-E04F6AF3539F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261959D5-793C-43FA-A0A9-B9D0AF3A7FF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Information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2.0</a:t>
          </a:r>
        </a:p>
      </dgm:t>
    </dgm:pt>
    <dgm:pt modelId="{E37C4E20-AD1B-44A2-97CC-98788D372D35}" type="parTrans" cxnId="{26F5ECD4-A4AB-466F-974C-DBF061CB0251}">
      <dgm:prSet/>
      <dgm:spPr/>
    </dgm:pt>
    <dgm:pt modelId="{24C5BA21-658B-41B8-8B04-EA7117540C8A}" type="sibTrans" cxnId="{26F5ECD4-A4AB-466F-974C-DBF061CB0251}">
      <dgm:prSet/>
      <dgm:spPr/>
    </dgm:pt>
    <dgm:pt modelId="{5A544746-0402-44E2-813D-067D2A21420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Library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2.0</a:t>
          </a:r>
        </a:p>
      </dgm:t>
    </dgm:pt>
    <dgm:pt modelId="{707409CA-149C-4A65-8E5A-876D9174C260}" type="parTrans" cxnId="{DA0F84F6-F571-41BD-BBEA-6DD0621DB1C2}">
      <dgm:prSet/>
      <dgm:spPr/>
    </dgm:pt>
    <dgm:pt modelId="{403A736B-EB23-4C49-9C6C-E578FBD1CC0E}" type="sibTrans" cxnId="{DA0F84F6-F571-41BD-BBEA-6DD0621DB1C2}">
      <dgm:prSet/>
      <dgm:spPr/>
    </dgm:pt>
    <dgm:pt modelId="{6BA87BEB-9EB7-4FC8-9735-3384B800811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User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2.0</a:t>
          </a:r>
        </a:p>
      </dgm:t>
    </dgm:pt>
    <dgm:pt modelId="{17D703A2-58C3-47DA-AAE6-94CD7571B831}" type="parTrans" cxnId="{8178E6F4-08DE-4E2F-B079-37507BAA2F54}">
      <dgm:prSet/>
      <dgm:spPr/>
    </dgm:pt>
    <dgm:pt modelId="{EBD405E1-70A8-49D7-80E9-AD6B63A48820}" type="sibTrans" cxnId="{8178E6F4-08DE-4E2F-B079-37507BAA2F54}">
      <dgm:prSet/>
      <dgm:spPr/>
      <dgm:t>
        <a:bodyPr/>
        <a:lstStyle/>
        <a:p>
          <a:endParaRPr lang="en-US"/>
        </a:p>
      </dgm:t>
    </dgm:pt>
    <dgm:pt modelId="{DD76B839-DAC5-4F16-99AB-8FECE53AE5D4}" type="pres">
      <dgm:prSet presAssocID="{85A4B397-2EC6-46E2-B274-E04F6AF3539F}" presName="cycle" presStyleCnt="0">
        <dgm:presLayoutVars>
          <dgm:dir/>
          <dgm:resizeHandles val="exact"/>
        </dgm:presLayoutVars>
      </dgm:prSet>
      <dgm:spPr/>
    </dgm:pt>
    <dgm:pt modelId="{A4FED688-39C7-4CF5-BECA-4957E9FEAE6E}" type="pres">
      <dgm:prSet presAssocID="{261959D5-793C-43FA-A0A9-B9D0AF3A7FFD}" presName="dummy" presStyleCnt="0"/>
      <dgm:spPr/>
    </dgm:pt>
    <dgm:pt modelId="{9812520A-BA73-42B7-BD78-1F9E8FAC88E2}" type="pres">
      <dgm:prSet presAssocID="{261959D5-793C-43FA-A0A9-B9D0AF3A7FFD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D8A17A-ABEF-4B0E-A106-7C32A7C8D499}" type="pres">
      <dgm:prSet presAssocID="{24C5BA21-658B-41B8-8B04-EA7117540C8A}" presName="sibTrans" presStyleLbl="node1" presStyleIdx="0" presStyleCnt="3"/>
      <dgm:spPr/>
    </dgm:pt>
    <dgm:pt modelId="{83015621-6AAD-4270-A2B7-D29AFE0827EA}" type="pres">
      <dgm:prSet presAssocID="{5A544746-0402-44E2-813D-067D2A214206}" presName="dummy" presStyleCnt="0"/>
      <dgm:spPr/>
    </dgm:pt>
    <dgm:pt modelId="{1E7BA370-A449-4DDF-8254-90AE90A9CAB8}" type="pres">
      <dgm:prSet presAssocID="{5A544746-0402-44E2-813D-067D2A214206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4F2317-4653-416D-9DE9-3FA42D3CF622}" type="pres">
      <dgm:prSet presAssocID="{403A736B-EB23-4C49-9C6C-E578FBD1CC0E}" presName="sibTrans" presStyleLbl="node1" presStyleIdx="1" presStyleCnt="3"/>
      <dgm:spPr/>
    </dgm:pt>
    <dgm:pt modelId="{FBFFFC92-9893-4C04-82F7-A68F0013B703}" type="pres">
      <dgm:prSet presAssocID="{6BA87BEB-9EB7-4FC8-9735-3384B8008116}" presName="dummy" presStyleCnt="0"/>
      <dgm:spPr/>
    </dgm:pt>
    <dgm:pt modelId="{892E4193-B49E-4FA9-BAC8-0B04364B28F0}" type="pres">
      <dgm:prSet presAssocID="{6BA87BEB-9EB7-4FC8-9735-3384B8008116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5A79B6-555E-4535-A8DB-2D34ACDC23C8}" type="pres">
      <dgm:prSet presAssocID="{EBD405E1-70A8-49D7-80E9-AD6B63A48820}" presName="sibTrans" presStyleLbl="node1" presStyleIdx="2" presStyleCnt="3" custLinFactNeighborX="211" custLinFactNeighborY="6270"/>
      <dgm:spPr/>
      <dgm:t>
        <a:bodyPr/>
        <a:lstStyle/>
        <a:p>
          <a:endParaRPr lang="en-US"/>
        </a:p>
      </dgm:t>
    </dgm:pt>
  </dgm:ptLst>
  <dgm:cxnLst>
    <dgm:cxn modelId="{82F69B9C-38DE-4C36-B3B9-A65B9BE37DAE}" type="presOf" srcId="{5A544746-0402-44E2-813D-067D2A214206}" destId="{1E7BA370-A449-4DDF-8254-90AE90A9CAB8}" srcOrd="0" destOrd="0" presId="urn:microsoft.com/office/officeart/2005/8/layout/cycle1"/>
    <dgm:cxn modelId="{8178E6F4-08DE-4E2F-B079-37507BAA2F54}" srcId="{85A4B397-2EC6-46E2-B274-E04F6AF3539F}" destId="{6BA87BEB-9EB7-4FC8-9735-3384B8008116}" srcOrd="2" destOrd="0" parTransId="{17D703A2-58C3-47DA-AAE6-94CD7571B831}" sibTransId="{EBD405E1-70A8-49D7-80E9-AD6B63A48820}"/>
    <dgm:cxn modelId="{69D27F0A-C893-45D0-A83F-6A7C9F022727}" type="presOf" srcId="{403A736B-EB23-4C49-9C6C-E578FBD1CC0E}" destId="{214F2317-4653-416D-9DE9-3FA42D3CF622}" srcOrd="0" destOrd="0" presId="urn:microsoft.com/office/officeart/2005/8/layout/cycle1"/>
    <dgm:cxn modelId="{DA0F84F6-F571-41BD-BBEA-6DD0621DB1C2}" srcId="{85A4B397-2EC6-46E2-B274-E04F6AF3539F}" destId="{5A544746-0402-44E2-813D-067D2A214206}" srcOrd="1" destOrd="0" parTransId="{707409CA-149C-4A65-8E5A-876D9174C260}" sibTransId="{403A736B-EB23-4C49-9C6C-E578FBD1CC0E}"/>
    <dgm:cxn modelId="{BDA727D1-35A2-454D-B22E-8CD14522DB12}" type="presOf" srcId="{85A4B397-2EC6-46E2-B274-E04F6AF3539F}" destId="{DD76B839-DAC5-4F16-99AB-8FECE53AE5D4}" srcOrd="0" destOrd="0" presId="urn:microsoft.com/office/officeart/2005/8/layout/cycle1"/>
    <dgm:cxn modelId="{8CD7DDA6-10EC-452D-A8F9-E3129815C12F}" type="presOf" srcId="{EBD405E1-70A8-49D7-80E9-AD6B63A48820}" destId="{665A79B6-555E-4535-A8DB-2D34ACDC23C8}" srcOrd="0" destOrd="0" presId="urn:microsoft.com/office/officeart/2005/8/layout/cycle1"/>
    <dgm:cxn modelId="{221B3422-8CFE-4048-B84C-60B2B8AED74E}" type="presOf" srcId="{6BA87BEB-9EB7-4FC8-9735-3384B8008116}" destId="{892E4193-B49E-4FA9-BAC8-0B04364B28F0}" srcOrd="0" destOrd="0" presId="urn:microsoft.com/office/officeart/2005/8/layout/cycle1"/>
    <dgm:cxn modelId="{66AE1D4C-9D0B-47AC-BED1-40ADE3D3B5EE}" type="presOf" srcId="{24C5BA21-658B-41B8-8B04-EA7117540C8A}" destId="{98D8A17A-ABEF-4B0E-A106-7C32A7C8D499}" srcOrd="0" destOrd="0" presId="urn:microsoft.com/office/officeart/2005/8/layout/cycle1"/>
    <dgm:cxn modelId="{26F5ECD4-A4AB-466F-974C-DBF061CB0251}" srcId="{85A4B397-2EC6-46E2-B274-E04F6AF3539F}" destId="{261959D5-793C-43FA-A0A9-B9D0AF3A7FFD}" srcOrd="0" destOrd="0" parTransId="{E37C4E20-AD1B-44A2-97CC-98788D372D35}" sibTransId="{24C5BA21-658B-41B8-8B04-EA7117540C8A}"/>
    <dgm:cxn modelId="{81DEA95E-32A8-4912-A1BE-264228779C00}" type="presOf" srcId="{261959D5-793C-43FA-A0A9-B9D0AF3A7FFD}" destId="{9812520A-BA73-42B7-BD78-1F9E8FAC88E2}" srcOrd="0" destOrd="0" presId="urn:microsoft.com/office/officeart/2005/8/layout/cycle1"/>
    <dgm:cxn modelId="{5BC5E0C9-848A-4243-99DF-F234F6FF4CE5}" type="presParOf" srcId="{DD76B839-DAC5-4F16-99AB-8FECE53AE5D4}" destId="{A4FED688-39C7-4CF5-BECA-4957E9FEAE6E}" srcOrd="0" destOrd="0" presId="urn:microsoft.com/office/officeart/2005/8/layout/cycle1"/>
    <dgm:cxn modelId="{D58DD641-2215-4CEA-A66D-68C20B6A11DC}" type="presParOf" srcId="{DD76B839-DAC5-4F16-99AB-8FECE53AE5D4}" destId="{9812520A-BA73-42B7-BD78-1F9E8FAC88E2}" srcOrd="1" destOrd="0" presId="urn:microsoft.com/office/officeart/2005/8/layout/cycle1"/>
    <dgm:cxn modelId="{ECCC7007-4F26-4B17-9ECB-A3C379B7B144}" type="presParOf" srcId="{DD76B839-DAC5-4F16-99AB-8FECE53AE5D4}" destId="{98D8A17A-ABEF-4B0E-A106-7C32A7C8D499}" srcOrd="2" destOrd="0" presId="urn:microsoft.com/office/officeart/2005/8/layout/cycle1"/>
    <dgm:cxn modelId="{F2D36469-146F-4015-8580-6672CDB4D73B}" type="presParOf" srcId="{DD76B839-DAC5-4F16-99AB-8FECE53AE5D4}" destId="{83015621-6AAD-4270-A2B7-D29AFE0827EA}" srcOrd="3" destOrd="0" presId="urn:microsoft.com/office/officeart/2005/8/layout/cycle1"/>
    <dgm:cxn modelId="{8FDB7C2F-54C0-430B-A264-918E50EA78D0}" type="presParOf" srcId="{DD76B839-DAC5-4F16-99AB-8FECE53AE5D4}" destId="{1E7BA370-A449-4DDF-8254-90AE90A9CAB8}" srcOrd="4" destOrd="0" presId="urn:microsoft.com/office/officeart/2005/8/layout/cycle1"/>
    <dgm:cxn modelId="{B8638F48-E742-4C7A-A7FC-94DCE325FD2C}" type="presParOf" srcId="{DD76B839-DAC5-4F16-99AB-8FECE53AE5D4}" destId="{214F2317-4653-416D-9DE9-3FA42D3CF622}" srcOrd="5" destOrd="0" presId="urn:microsoft.com/office/officeart/2005/8/layout/cycle1"/>
    <dgm:cxn modelId="{8ECE71CA-6922-4D4E-8AE7-4102A3340220}" type="presParOf" srcId="{DD76B839-DAC5-4F16-99AB-8FECE53AE5D4}" destId="{FBFFFC92-9893-4C04-82F7-A68F0013B703}" srcOrd="6" destOrd="0" presId="urn:microsoft.com/office/officeart/2005/8/layout/cycle1"/>
    <dgm:cxn modelId="{3BD460E6-3796-487A-AF1C-A44D68897DFF}" type="presParOf" srcId="{DD76B839-DAC5-4F16-99AB-8FECE53AE5D4}" destId="{892E4193-B49E-4FA9-BAC8-0B04364B28F0}" srcOrd="7" destOrd="0" presId="urn:microsoft.com/office/officeart/2005/8/layout/cycle1"/>
    <dgm:cxn modelId="{F3EC1DF1-2D47-4EA4-AA5C-C9A794D0FB94}" type="presParOf" srcId="{DD76B839-DAC5-4F16-99AB-8FECE53AE5D4}" destId="{665A79B6-555E-4535-A8DB-2D34ACDC23C8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2520A-BA73-42B7-BD78-1F9E8FAC88E2}">
      <dsp:nvSpPr>
        <dsp:cNvPr id="0" name=""/>
        <dsp:cNvSpPr/>
      </dsp:nvSpPr>
      <dsp:spPr>
        <a:xfrm>
          <a:off x="3398664" y="277726"/>
          <a:ext cx="1423168" cy="1423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Information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2.0</a:t>
          </a:r>
        </a:p>
      </dsp:txBody>
      <dsp:txXfrm>
        <a:off x="3398664" y="277726"/>
        <a:ext cx="1423168" cy="1423168"/>
      </dsp:txXfrm>
    </dsp:sp>
    <dsp:sp modelId="{98D8A17A-ABEF-4B0E-A106-7C32A7C8D499}">
      <dsp:nvSpPr>
        <dsp:cNvPr id="0" name=""/>
        <dsp:cNvSpPr/>
      </dsp:nvSpPr>
      <dsp:spPr>
        <a:xfrm>
          <a:off x="1233447" y="-1612"/>
          <a:ext cx="3362405" cy="3362405"/>
        </a:xfrm>
        <a:prstGeom prst="circularArrow">
          <a:avLst>
            <a:gd name="adj1" fmla="val 8254"/>
            <a:gd name="adj2" fmla="val 576551"/>
            <a:gd name="adj3" fmla="val 2961867"/>
            <a:gd name="adj4" fmla="val 53055"/>
            <a:gd name="adj5" fmla="val 962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7BA370-A449-4DDF-8254-90AE90A9CAB8}">
      <dsp:nvSpPr>
        <dsp:cNvPr id="0" name=""/>
        <dsp:cNvSpPr/>
      </dsp:nvSpPr>
      <dsp:spPr>
        <a:xfrm>
          <a:off x="2203065" y="2348564"/>
          <a:ext cx="1423168" cy="1423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Library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2.0</a:t>
          </a:r>
        </a:p>
      </dsp:txBody>
      <dsp:txXfrm>
        <a:off x="2203065" y="2348564"/>
        <a:ext cx="1423168" cy="1423168"/>
      </dsp:txXfrm>
    </dsp:sp>
    <dsp:sp modelId="{214F2317-4653-416D-9DE9-3FA42D3CF622}">
      <dsp:nvSpPr>
        <dsp:cNvPr id="0" name=""/>
        <dsp:cNvSpPr/>
      </dsp:nvSpPr>
      <dsp:spPr>
        <a:xfrm>
          <a:off x="1233447" y="-1612"/>
          <a:ext cx="3362405" cy="3362405"/>
        </a:xfrm>
        <a:prstGeom prst="circularArrow">
          <a:avLst>
            <a:gd name="adj1" fmla="val 8254"/>
            <a:gd name="adj2" fmla="val 576551"/>
            <a:gd name="adj3" fmla="val 10170394"/>
            <a:gd name="adj4" fmla="val 7261582"/>
            <a:gd name="adj5" fmla="val 962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2E4193-B49E-4FA9-BAC8-0B04364B28F0}">
      <dsp:nvSpPr>
        <dsp:cNvPr id="0" name=""/>
        <dsp:cNvSpPr/>
      </dsp:nvSpPr>
      <dsp:spPr>
        <a:xfrm>
          <a:off x="1007466" y="277726"/>
          <a:ext cx="1423168" cy="1423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User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2.0</a:t>
          </a:r>
        </a:p>
      </dsp:txBody>
      <dsp:txXfrm>
        <a:off x="1007466" y="277726"/>
        <a:ext cx="1423168" cy="1423168"/>
      </dsp:txXfrm>
    </dsp:sp>
    <dsp:sp modelId="{665A79B6-555E-4535-A8DB-2D34ACDC23C8}">
      <dsp:nvSpPr>
        <dsp:cNvPr id="0" name=""/>
        <dsp:cNvSpPr/>
      </dsp:nvSpPr>
      <dsp:spPr>
        <a:xfrm>
          <a:off x="1240541" y="209210"/>
          <a:ext cx="3362405" cy="3362405"/>
        </a:xfrm>
        <a:prstGeom prst="circularArrow">
          <a:avLst>
            <a:gd name="adj1" fmla="val 8254"/>
            <a:gd name="adj2" fmla="val 576551"/>
            <a:gd name="adj3" fmla="val 16854864"/>
            <a:gd name="adj4" fmla="val 14968584"/>
            <a:gd name="adj5" fmla="val 962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E179D-91D4-49E3-B9E9-6289149B4E13}" type="datetimeFigureOut">
              <a:rPr lang="en-US" smtClean="0"/>
              <a:t>3/21/17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3702E-C316-42B4-9FBC-E44F40426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44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8698C-3D32-4C20-AE37-B104CA4BE29B}" type="datetimeFigureOut">
              <a:rPr lang="en-US" smtClean="0"/>
              <a:t>3/21/17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70BC2-6276-4833-A9A6-86EA57EE1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73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70BC2-6276-4833-A9A6-86EA57EE17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83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Miner, J. &amp; Alexander, R. (2010). </a:t>
            </a:r>
            <a:r>
              <a:rPr lang="en-US" dirty="0" err="1" smtClean="0"/>
              <a:t>LibGuides</a:t>
            </a:r>
            <a:r>
              <a:rPr lang="en-US" dirty="0" smtClean="0"/>
              <a:t> in Political Science: A Gateway to Information Literacy and Improved Student Research. </a:t>
            </a:r>
            <a:r>
              <a:rPr lang="en-US" i="1" dirty="0" smtClean="0"/>
              <a:t>Journal of Information Literacy</a:t>
            </a:r>
            <a:r>
              <a:rPr lang="en-US" i="0" dirty="0" smtClean="0"/>
              <a:t>,</a:t>
            </a:r>
            <a:r>
              <a:rPr lang="en-US" i="0" baseline="0" dirty="0" smtClean="0"/>
              <a:t> </a:t>
            </a:r>
            <a:r>
              <a:rPr lang="en-US" i="1" baseline="0" smtClean="0"/>
              <a:t>4</a:t>
            </a:r>
            <a:r>
              <a:rPr lang="en-US" i="0" baseline="0" smtClean="0"/>
              <a:t>(1), 40.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70BC2-6276-4833-A9A6-86EA57EE17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71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70BC2-6276-4833-A9A6-86EA57EE17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53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70BC2-6276-4833-A9A6-86EA57EE17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58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Always best to invite the librarian to show the students the </a:t>
            </a:r>
            <a:r>
              <a:rPr lang="en-US" dirty="0" err="1" smtClean="0"/>
              <a:t>InfoGuide</a:t>
            </a:r>
            <a:r>
              <a:rPr lang="en-US" dirty="0" smtClean="0"/>
              <a:t> and to connect with the librarian so they can contact her</a:t>
            </a:r>
            <a:r>
              <a:rPr lang="en-US" baseline="0" dirty="0" smtClean="0"/>
              <a:t> when they need assistance. Face to face contact helps with relieving anxiety about meeting a librarian.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70BC2-6276-4833-A9A6-86EA57EE178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407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3425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03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2738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3588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078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798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518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238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2B24CA-A454-48A0-954C-0174AA70FFE5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8867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r>
              <a:rPr lang="en-US" baseline="0" dirty="0" smtClean="0"/>
              <a:t> are 2.0 consumers and expect 2.0 technology services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70BC2-6276-4833-A9A6-86EA57EE17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4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3425" indent="-282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300" indent="-225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738" indent="-225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3588" indent="-225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07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79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051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623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145F53-EDB9-4F9B-895B-A659E42DCDA7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858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Go to the library home page http://library.rit.edu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and click on either Meet Your</a:t>
            </a:r>
            <a:r>
              <a:rPr lang="en-US" altLang="en-US" baseline="0" dirty="0" smtClean="0"/>
              <a:t> Librarian or </a:t>
            </a:r>
            <a:r>
              <a:rPr lang="en-US" altLang="en-US" baseline="0" dirty="0" err="1" smtClean="0"/>
              <a:t>InfoGuides</a:t>
            </a:r>
            <a:r>
              <a:rPr lang="en-US" altLang="en-US" baseline="0" dirty="0" smtClean="0"/>
              <a:t>. </a:t>
            </a:r>
            <a:endParaRPr lang="en-US" altLang="en-US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3425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03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2738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3588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078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798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518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238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38DB01-388F-4740-B78B-6E27A36C873C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3237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Find different colleges and</a:t>
            </a:r>
            <a:r>
              <a:rPr lang="en-US" baseline="0" dirty="0" smtClean="0"/>
              <a:t> guides</a:t>
            </a:r>
            <a:r>
              <a:rPr lang="en-US" dirty="0" smtClean="0"/>
              <a:t>.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70BC2-6276-4833-A9A6-86EA57EE17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96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get statistics reports. 15,295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views for 41 guides this past year (2016). Most popular guides are: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Noodlebib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(1554), Critical Reading &amp; Writing (1228), Interpreter Resources (1222), Diversity in the Deaf Community (850), Deaf Technologies (833), Audism &amp; Deaf-Gain (789), MSSE (715), Deaf Artists (597),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Zotero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(581), and RIT/NTID Deaf Studies Archive (570).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24B02-9718-4F51-82EC-AD2A785E05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55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70BC2-6276-4833-A9A6-86EA57EE17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84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461963" algn="l"/>
              </a:tabLst>
            </a:pPr>
            <a:r>
              <a:rPr lang="en-US" sz="1200" baseline="0" dirty="0" smtClean="0"/>
              <a:t>One shot library instruction – students don’t retain the information and</a:t>
            </a:r>
            <a:r>
              <a:rPr lang="en-US" sz="1200" dirty="0" smtClean="0"/>
              <a:t> they like a one-stop-shop for online library resources and services (Wahl, Avery, and Henry, 2013)</a:t>
            </a:r>
            <a:r>
              <a:rPr lang="en-US" sz="1200" baseline="0" dirty="0" smtClean="0"/>
              <a:t>. </a:t>
            </a:r>
          </a:p>
          <a:p>
            <a:pPr>
              <a:tabLst>
                <a:tab pos="461963" algn="l"/>
              </a:tabLst>
            </a:pPr>
            <a:r>
              <a:rPr lang="en-US" sz="1200" baseline="0" dirty="0" smtClean="0"/>
              <a:t>When the midterm or final paper is due, they have an</a:t>
            </a:r>
            <a:r>
              <a:rPr lang="en-US" sz="1200" dirty="0" smtClean="0"/>
              <a:t> </a:t>
            </a:r>
            <a:r>
              <a:rPr lang="en-US" sz="1200" baseline="0" dirty="0" smtClean="0"/>
              <a:t>online guide for academic</a:t>
            </a:r>
            <a:r>
              <a:rPr lang="en-US" sz="1200" dirty="0" smtClean="0"/>
              <a:t> help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70BC2-6276-4833-A9A6-86EA57EE17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90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learn how to use Boolean operators and keywords for topics rather than writing a sentence when looking for material—more specific for</a:t>
            </a:r>
            <a:r>
              <a:rPr lang="en-US" baseline="0" dirty="0" smtClean="0"/>
              <a:t> assignments ….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Instruction on demand meeting students at their location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24B02-9718-4F51-82EC-AD2A785E055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5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6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6861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93280"/>
            <a:ext cx="6400800" cy="1152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091701" y="3554731"/>
            <a:ext cx="6961441" cy="4571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5802327"/>
            <a:ext cx="9144000" cy="10556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WC_icons_discovery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59" y="6029465"/>
            <a:ext cx="576194" cy="576194"/>
          </a:xfrm>
          <a:prstGeom prst="rect">
            <a:avLst/>
          </a:prstGeom>
        </p:spPr>
      </p:pic>
      <p:pic>
        <p:nvPicPr>
          <p:cNvPr id="10" name="Picture 9" descr="TWC_icons_technology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477" y="6029465"/>
            <a:ext cx="576194" cy="576194"/>
          </a:xfrm>
          <a:prstGeom prst="rect">
            <a:avLst/>
          </a:prstGeom>
        </p:spPr>
      </p:pic>
      <p:pic>
        <p:nvPicPr>
          <p:cNvPr id="11" name="Picture 10" descr="TWC_icons_knowledge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653" y="6029465"/>
            <a:ext cx="576194" cy="576194"/>
          </a:xfrm>
          <a:prstGeom prst="rect">
            <a:avLst/>
          </a:prstGeom>
        </p:spPr>
      </p:pic>
      <p:pic>
        <p:nvPicPr>
          <p:cNvPr id="12" name="Picture 11" descr="TWC_icons_community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245" y="6029465"/>
            <a:ext cx="576194" cy="576194"/>
          </a:xfrm>
          <a:prstGeom prst="rect">
            <a:avLst/>
          </a:prstGeom>
        </p:spPr>
      </p:pic>
      <p:pic>
        <p:nvPicPr>
          <p:cNvPr id="13" name="Picture 12" descr="wallace_center_logo_ppt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55" y="5893825"/>
            <a:ext cx="3453884" cy="789279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 flipV="1">
            <a:off x="1091700" y="1891468"/>
            <a:ext cx="6961441" cy="4571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0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0542" y="2075210"/>
            <a:ext cx="7217113" cy="38613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60BA0D-72D5-7F47-BE81-36CF88EB9DF2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B3E7F4-36B7-254C-99FD-52E8A713E8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3664"/>
            <a:ext cx="9144000" cy="55418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 userDrawn="1"/>
        </p:nvSpPr>
        <p:spPr>
          <a:xfrm rot="10800000">
            <a:off x="677823" y="389057"/>
            <a:ext cx="828797" cy="48906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2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60BA0D-72D5-7F47-BE81-36CF88EB9DF2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B3E7F4-36B7-254C-99FD-52E8A713E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1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3664"/>
            <a:ext cx="9144000" cy="55418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 userDrawn="1"/>
        </p:nvSpPr>
        <p:spPr>
          <a:xfrm rot="10800000">
            <a:off x="677823" y="389057"/>
            <a:ext cx="828797" cy="48906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flipV="1">
            <a:off x="1091700" y="1891468"/>
            <a:ext cx="6961441" cy="4571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1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217" y="2021940"/>
            <a:ext cx="7237763" cy="1581267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217" y="3706470"/>
            <a:ext cx="7237763" cy="1747962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13664"/>
            <a:ext cx="9144000" cy="55418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 userDrawn="1"/>
        </p:nvSpPr>
        <p:spPr>
          <a:xfrm rot="10800000">
            <a:off x="677823" y="389057"/>
            <a:ext cx="828797" cy="48906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7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542" y="740643"/>
            <a:ext cx="7217113" cy="9524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68721"/>
            <a:ext cx="4038600" cy="4129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68721"/>
            <a:ext cx="4038600" cy="4129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V="1">
            <a:off x="1091700" y="1695215"/>
            <a:ext cx="6961441" cy="4571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3664"/>
            <a:ext cx="9144000" cy="55418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 userDrawn="1"/>
        </p:nvSpPr>
        <p:spPr>
          <a:xfrm rot="10800000">
            <a:off x="677823" y="389057"/>
            <a:ext cx="828797" cy="48906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0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542" y="764541"/>
            <a:ext cx="7217113" cy="95247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40981"/>
            <a:ext cx="4040188" cy="6917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46297"/>
            <a:ext cx="4040188" cy="324187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40981"/>
            <a:ext cx="4041775" cy="6917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46297"/>
            <a:ext cx="4041775" cy="324187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1091700" y="1777885"/>
            <a:ext cx="6961441" cy="4571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3664"/>
            <a:ext cx="9144000" cy="55418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 userDrawn="1"/>
        </p:nvSpPr>
        <p:spPr>
          <a:xfrm rot="10800000">
            <a:off x="677823" y="389057"/>
            <a:ext cx="828797" cy="48906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7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13664"/>
            <a:ext cx="9144000" cy="55418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 userDrawn="1"/>
        </p:nvSpPr>
        <p:spPr>
          <a:xfrm rot="10800000">
            <a:off x="677823" y="389057"/>
            <a:ext cx="828797" cy="48906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V="1">
            <a:off x="1091700" y="1777885"/>
            <a:ext cx="6961441" cy="4571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2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664"/>
            <a:ext cx="9144000" cy="55418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 userDrawn="1"/>
        </p:nvSpPr>
        <p:spPr>
          <a:xfrm rot="10800000">
            <a:off x="677823" y="389057"/>
            <a:ext cx="828797" cy="48906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4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8225"/>
            <a:ext cx="3008313" cy="8053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98225"/>
            <a:ext cx="5111750" cy="51002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96450"/>
            <a:ext cx="3008313" cy="42020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3664"/>
            <a:ext cx="9144000" cy="55418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800000">
            <a:off x="677823" y="389057"/>
            <a:ext cx="828797" cy="48906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105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7815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0542" y="878124"/>
            <a:ext cx="7217113" cy="9524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542" y="2075209"/>
            <a:ext cx="7217113" cy="3939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 descr="Wallace_Center_Logo_Grey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701" y="6183709"/>
            <a:ext cx="2294461" cy="52500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1091700" y="6014510"/>
            <a:ext cx="6961442" cy="2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807924" y="6183709"/>
            <a:ext cx="2245218" cy="46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06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Myriad Pro"/>
          <a:ea typeface="+mj-ea"/>
          <a:cs typeface="Myriad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Myriad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Myriad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Myriad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Myriad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Myriad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hyperlink" Target="http://infoguides.rit.edu/" TargetMode="External"/><Relationship Id="rId5" Type="http://schemas.openxmlformats.org/officeDocument/2006/relationships/hyperlink" Target="http://infoguides.rit.edu/prf.php?account_id=43304" TargetMode="External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8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nfoguides.rit.edu/" TargetMode="External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rit.edu/research/meet-your-librarian" TargetMode="External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nfoguides.rit.edu/bce" TargetMode="External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microsoft.com/office/2007/relationships/hdphoto" Target="../media/hdphoto1.wdp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err="1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InfoGuides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93280"/>
            <a:ext cx="6400800" cy="194077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altLang="en-US" sz="2400" dirty="0" smtClean="0">
                <a:solidFill>
                  <a:prstClr val="black"/>
                </a:solidFill>
                <a:latin typeface="Lucida Sans" panose="020B0602030504020204" pitchFamily="34" charset="0"/>
                <a:ea typeface="ＭＳ Ｐゴシック" panose="020B0600070205080204" pitchFamily="34" charset="-128"/>
                <a:cs typeface="Lucida Sans" panose="020B0602030504020204" pitchFamily="34" charset="0"/>
              </a:rPr>
              <a:t>Joan Naturale, </a:t>
            </a:r>
            <a:r>
              <a:rPr lang="en-US" altLang="en-US" sz="2400" dirty="0">
                <a:solidFill>
                  <a:prstClr val="black"/>
                </a:solidFill>
                <a:latin typeface="Lucida Sans" panose="020B0602030504020204" pitchFamily="34" charset="0"/>
                <a:ea typeface="ＭＳ Ｐゴシック" panose="020B0600070205080204" pitchFamily="34" charset="-128"/>
                <a:cs typeface="Lucida Sans" panose="020B0602030504020204" pitchFamily="34" charset="0"/>
              </a:rPr>
              <a:t>Librarian/Liaison for </a:t>
            </a:r>
            <a:r>
              <a:rPr lang="en-US" altLang="en-US" sz="2400" dirty="0" smtClean="0">
                <a:solidFill>
                  <a:prstClr val="black"/>
                </a:solidFill>
                <a:latin typeface="Lucida Sans" panose="020B0602030504020204" pitchFamily="34" charset="0"/>
                <a:ea typeface="ＭＳ Ｐゴシック" panose="020B0600070205080204" pitchFamily="34" charset="-128"/>
                <a:cs typeface="Lucida Sans" panose="020B0602030504020204" pitchFamily="34" charset="0"/>
              </a:rPr>
              <a:t>NTID</a:t>
            </a:r>
          </a:p>
          <a:p>
            <a:pPr lvl="0">
              <a:defRPr/>
            </a:pPr>
            <a:r>
              <a:rPr lang="en-US" altLang="en-US" sz="2400" dirty="0" smtClean="0">
                <a:solidFill>
                  <a:prstClr val="black"/>
                </a:solidFill>
                <a:latin typeface="Lucida Sans" panose="020B0602030504020204" pitchFamily="34" charset="0"/>
                <a:ea typeface="ＭＳ Ｐゴシック" panose="020B0600070205080204" pitchFamily="34" charset="-128"/>
                <a:cs typeface="Lucida Sans" panose="020B0602030504020204" pitchFamily="34" charset="0"/>
              </a:rPr>
              <a:t>JXNWML@rit.edu</a:t>
            </a:r>
            <a:endParaRPr lang="en-US" altLang="en-US" sz="2400" dirty="0">
              <a:solidFill>
                <a:prstClr val="black"/>
              </a:solidFill>
              <a:latin typeface="Lucida Sans" panose="020B0602030504020204" pitchFamily="34" charset="0"/>
              <a:ea typeface="ＭＳ Ｐゴシック" panose="020B0600070205080204" pitchFamily="34" charset="-128"/>
              <a:cs typeface="Lucida Sans" panose="020B0602030504020204" pitchFamily="34" charset="0"/>
            </a:endParaRPr>
          </a:p>
          <a:p>
            <a:r>
              <a:rPr lang="en-US" dirty="0" smtClean="0"/>
              <a:t>2 February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4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Instructors’ View of </a:t>
            </a:r>
            <a:r>
              <a:rPr lang="en-US" dirty="0" err="1" smtClean="0"/>
              <a:t>InfoGuides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 </a:t>
            </a:r>
            <a:r>
              <a:rPr lang="en-ZA" dirty="0"/>
              <a:t>“</a:t>
            </a:r>
            <a:r>
              <a:rPr lang="en-ZA" i="1" dirty="0" err="1"/>
              <a:t>LibGuides</a:t>
            </a:r>
            <a:r>
              <a:rPr lang="en-ZA" i="1" dirty="0"/>
              <a:t> provide  a gateway for library research which </a:t>
            </a:r>
            <a:r>
              <a:rPr lang="en-ZA" i="1" dirty="0" smtClean="0"/>
              <a:t>	reduces student </a:t>
            </a:r>
            <a:r>
              <a:rPr lang="en-ZA" i="1" dirty="0"/>
              <a:t>apprehension”</a:t>
            </a:r>
            <a:r>
              <a:rPr lang="en-ZA" dirty="0"/>
              <a:t> (</a:t>
            </a:r>
            <a:r>
              <a:rPr lang="en-ZA" dirty="0" smtClean="0"/>
              <a:t>Miner, 2010).  </a:t>
            </a:r>
            <a:endParaRPr lang="en-US" dirty="0"/>
          </a:p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Like the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online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‘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subject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librarian presence’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Like the focus on specific topics and tools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 value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classroom teaching sessions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Support progression of information literacy skills </a:t>
            </a: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Links to  subject </a:t>
            </a:r>
            <a:r>
              <a:rPr lang="en-GB" dirty="0"/>
              <a:t>resources </a:t>
            </a:r>
            <a:r>
              <a:rPr lang="en-GB" dirty="0" smtClean="0"/>
              <a:t>and contextualized support</a:t>
            </a: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Collaborative opportunity to work with the librarian</a:t>
            </a: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Improved research competencies and written analysis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Note better quality research papers and citations</a:t>
            </a: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User friendly and easy to navigate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232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Librarians’ View of </a:t>
            </a:r>
            <a:r>
              <a:rPr lang="en-US" dirty="0" err="1" smtClean="0"/>
              <a:t>InfoGuides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6469"/>
            <a:ext cx="8058150" cy="352663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Easier to collaborate with faculty-</a:t>
            </a:r>
            <a:r>
              <a:rPr lang="en-US" dirty="0"/>
              <a:t>r</a:t>
            </a:r>
            <a:r>
              <a:rPr lang="en-US" dirty="0" smtClean="0"/>
              <a:t>einforce library instruction</a:t>
            </a:r>
          </a:p>
          <a:p>
            <a:r>
              <a:rPr lang="en-US" dirty="0" smtClean="0"/>
              <a:t>Clearer instructions for using library search tools</a:t>
            </a:r>
          </a:p>
          <a:p>
            <a:r>
              <a:rPr lang="en-US" dirty="0" smtClean="0"/>
              <a:t>Enhance student learning</a:t>
            </a:r>
          </a:p>
          <a:p>
            <a:r>
              <a:rPr lang="en-US" dirty="0" smtClean="0"/>
              <a:t>More contact with students re: research questions and citations</a:t>
            </a:r>
          </a:p>
          <a:p>
            <a:r>
              <a:rPr lang="en-US" dirty="0" smtClean="0"/>
              <a:t>More use of our library resources</a:t>
            </a:r>
          </a:p>
          <a:p>
            <a:r>
              <a:rPr lang="en-US" dirty="0" smtClean="0"/>
              <a:t>Students better understanding of peer-reviewed sources</a:t>
            </a:r>
          </a:p>
          <a:p>
            <a:r>
              <a:rPr lang="en-US" dirty="0" smtClean="0"/>
              <a:t>Students better search skills</a:t>
            </a:r>
          </a:p>
          <a:p>
            <a:r>
              <a:rPr lang="en-US" dirty="0" smtClean="0"/>
              <a:t>Can embed videos, pictures, media and widgets</a:t>
            </a:r>
          </a:p>
          <a:p>
            <a:r>
              <a:rPr lang="en-US" dirty="0" smtClean="0"/>
              <a:t>Integrates with MyCourses</a:t>
            </a:r>
          </a:p>
          <a:p>
            <a:r>
              <a:rPr lang="en-US" dirty="0" smtClean="0"/>
              <a:t>Librarian profile and contacts visible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10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>
          <a:xfrm>
            <a:off x="1190445" y="1099665"/>
            <a:ext cx="6447335" cy="52667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Arial" charset="0"/>
              </a:rPr>
              <a:t>				Conclusion</a:t>
            </a: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>
          <a:xfrm>
            <a:off x="862643" y="1943099"/>
            <a:ext cx="2794958" cy="3819345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  <a:defRPr/>
            </a:pPr>
            <a:endParaRPr lang="en-US" altLang="en-US" sz="1800" dirty="0">
              <a:latin typeface="Calibri" pitchFamily="34" charset="0"/>
              <a:cs typeface="Arial" charset="0"/>
            </a:endParaRPr>
          </a:p>
          <a:p>
            <a:pPr marL="0" indent="0">
              <a:buNone/>
              <a:defRPr/>
            </a:pP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InfoGuides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allow Librarians to connect </a:t>
            </a:r>
            <a:r>
              <a:rPr lang="en-US" alt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and communicate better with:</a:t>
            </a:r>
            <a:br>
              <a:rPr lang="en-US" alt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7194" indent="-207169">
              <a:buFont typeface="Arial" charset="0"/>
              <a:buChar char="•"/>
              <a:defRPr/>
            </a:pP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</a:p>
          <a:p>
            <a:pPr marL="407194" indent="-207169">
              <a:buFont typeface="Arial" charset="0"/>
              <a:buChar char="•"/>
              <a:defRPr/>
            </a:pP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Researchers &amp; Academics</a:t>
            </a:r>
          </a:p>
          <a:p>
            <a:pPr marL="407194" indent="-207169">
              <a:buFont typeface="Arial" charset="0"/>
              <a:buChar char="•"/>
              <a:defRPr/>
            </a:pP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Colleges/Faculties</a:t>
            </a:r>
          </a:p>
          <a:p>
            <a:pPr marL="407194" indent="-207169">
              <a:buFont typeface="Arial" charset="0"/>
              <a:buChar char="•"/>
              <a:defRPr/>
            </a:pPr>
            <a:r>
              <a:rPr lang="en-US" alt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Departments</a:t>
            </a:r>
            <a:br>
              <a:rPr lang="en-US" alt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Savvy Community!</a:t>
            </a:r>
          </a:p>
          <a:p>
            <a:pPr marL="0" indent="0">
              <a:buNone/>
              <a:defRPr/>
            </a:pPr>
            <a:r>
              <a:rPr lang="en-US" alt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 research experience</a:t>
            </a:r>
          </a:p>
          <a:p>
            <a:pPr marL="0" indent="0">
              <a:buNone/>
              <a:defRPr/>
            </a:pPr>
            <a:r>
              <a:rPr lang="en-US" alt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 research skills</a:t>
            </a:r>
            <a:br>
              <a:rPr lang="en-US" alt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en-US" altLang="en-US" sz="1800" dirty="0">
              <a:latin typeface="Calibri" pitchFamily="34" charset="0"/>
              <a:cs typeface="Arial" charset="0"/>
            </a:endParaRPr>
          </a:p>
        </p:txBody>
      </p:sp>
      <p:pic>
        <p:nvPicPr>
          <p:cNvPr id="19460" name="Picture 4" descr="6a0147e1c40e79970b015391887973970b-800wi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622" y="2085975"/>
            <a:ext cx="3471863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own Arrow Callout 5"/>
          <p:cNvSpPr/>
          <p:nvPr/>
        </p:nvSpPr>
        <p:spPr>
          <a:xfrm rot="2615490">
            <a:off x="5962014" y="1971905"/>
            <a:ext cx="1428750" cy="1287829"/>
          </a:xfrm>
          <a:prstGeom prst="downArrowCallou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1" hangingPunct="1">
              <a:defRPr/>
            </a:pPr>
            <a:r>
              <a:rPr lang="en-ZA" sz="2100" b="1" spc="113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Librarian</a:t>
            </a:r>
          </a:p>
        </p:txBody>
      </p:sp>
      <p:sp>
        <p:nvSpPr>
          <p:cNvPr id="9" name="Oval 8"/>
          <p:cNvSpPr/>
          <p:nvPr/>
        </p:nvSpPr>
        <p:spPr>
          <a:xfrm>
            <a:off x="4686301" y="2471738"/>
            <a:ext cx="950119" cy="742950"/>
          </a:xfrm>
          <a:prstGeom prst="ellipse">
            <a:avLst/>
          </a:prstGeom>
          <a:solidFill>
            <a:srgbClr val="2D6C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ZA" sz="1050" dirty="0"/>
              <a:t>Students</a:t>
            </a:r>
          </a:p>
        </p:txBody>
      </p:sp>
      <p:sp>
        <p:nvSpPr>
          <p:cNvPr id="10" name="Oval 9"/>
          <p:cNvSpPr/>
          <p:nvPr/>
        </p:nvSpPr>
        <p:spPr>
          <a:xfrm>
            <a:off x="3893344" y="3371850"/>
            <a:ext cx="1143000" cy="685800"/>
          </a:xfrm>
          <a:prstGeom prst="ellipse">
            <a:avLst/>
          </a:prstGeom>
          <a:solidFill>
            <a:srgbClr val="2D6C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ZA" sz="900" dirty="0"/>
              <a:t>Researchers &amp;</a:t>
            </a:r>
          </a:p>
          <a:p>
            <a:pPr algn="ctr" eaLnBrk="1" hangingPunct="1">
              <a:defRPr/>
            </a:pPr>
            <a:r>
              <a:rPr lang="en-ZA" sz="900" dirty="0"/>
              <a:t>Academics</a:t>
            </a:r>
          </a:p>
        </p:txBody>
      </p:sp>
      <p:sp>
        <p:nvSpPr>
          <p:cNvPr id="11" name="Oval 10"/>
          <p:cNvSpPr/>
          <p:nvPr/>
        </p:nvSpPr>
        <p:spPr>
          <a:xfrm>
            <a:off x="4972050" y="3771900"/>
            <a:ext cx="1600200" cy="1200150"/>
          </a:xfrm>
          <a:prstGeom prst="ellipse">
            <a:avLst/>
          </a:prstGeom>
          <a:solidFill>
            <a:srgbClr val="2D6C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ZA" sz="1050" dirty="0"/>
              <a:t>Colleges/Faculties</a:t>
            </a:r>
          </a:p>
        </p:txBody>
      </p:sp>
      <p:grpSp>
        <p:nvGrpSpPr>
          <p:cNvPr id="19465" name="Group 17"/>
          <p:cNvGrpSpPr>
            <a:grpSpLocks/>
          </p:cNvGrpSpPr>
          <p:nvPr/>
        </p:nvGrpSpPr>
        <p:grpSpPr bwMode="auto">
          <a:xfrm rot="-2675171">
            <a:off x="3646886" y="4329112"/>
            <a:ext cx="1507331" cy="1519238"/>
            <a:chOff x="1752600" y="4724400"/>
            <a:chExt cx="2009501" cy="2025250"/>
          </a:xfrm>
        </p:grpSpPr>
        <p:grpSp>
          <p:nvGrpSpPr>
            <p:cNvPr id="19466" name="Group 15"/>
            <p:cNvGrpSpPr>
              <a:grpSpLocks/>
            </p:cNvGrpSpPr>
            <p:nvPr/>
          </p:nvGrpSpPr>
          <p:grpSpPr bwMode="auto">
            <a:xfrm>
              <a:off x="1752600" y="4724400"/>
              <a:ext cx="2009501" cy="2025250"/>
              <a:chOff x="701583" y="4554848"/>
              <a:chExt cx="2009501" cy="2025250"/>
            </a:xfrm>
          </p:grpSpPr>
          <p:sp>
            <p:nvSpPr>
              <p:cNvPr id="13" name="Plaque 12"/>
              <p:cNvSpPr/>
              <p:nvPr/>
            </p:nvSpPr>
            <p:spPr>
              <a:xfrm rot="20879174">
                <a:off x="702394" y="4552887"/>
                <a:ext cx="2006326" cy="1969699"/>
              </a:xfrm>
              <a:prstGeom prst="plaque">
                <a:avLst>
                  <a:gd name="adj" fmla="val 46495"/>
                </a:avLst>
              </a:prstGeom>
              <a:solidFill>
                <a:srgbClr val="2D6C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ZA" sz="1350"/>
              </a:p>
            </p:txBody>
          </p:sp>
          <p:sp>
            <p:nvSpPr>
              <p:cNvPr id="15" name="Plaque 14"/>
              <p:cNvSpPr/>
              <p:nvPr/>
            </p:nvSpPr>
            <p:spPr>
              <a:xfrm rot="18296588">
                <a:off x="685694" y="4563050"/>
                <a:ext cx="2006204" cy="1969818"/>
              </a:xfrm>
              <a:prstGeom prst="plaque">
                <a:avLst>
                  <a:gd name="adj" fmla="val 46495"/>
                </a:avLst>
              </a:prstGeom>
              <a:solidFill>
                <a:srgbClr val="2D6C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ZA" sz="1350"/>
              </a:p>
            </p:txBody>
          </p:sp>
        </p:grpSp>
        <p:sp>
          <p:nvSpPr>
            <p:cNvPr id="19467" name="Rectangle 16"/>
            <p:cNvSpPr>
              <a:spLocks noChangeArrowheads="1"/>
            </p:cNvSpPr>
            <p:nvPr/>
          </p:nvSpPr>
          <p:spPr bwMode="auto">
            <a:xfrm>
              <a:off x="2099971" y="5556771"/>
              <a:ext cx="1276244" cy="338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ZA" altLang="en-US" sz="1050">
                  <a:solidFill>
                    <a:srgbClr val="FFFFFF"/>
                  </a:solidFill>
                  <a:latin typeface="Arial" panose="020B0604020202020204" pitchFamily="34" charset="0"/>
                </a:rPr>
                <a:t>Departments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358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I want an </a:t>
            </a:r>
            <a:r>
              <a:rPr lang="en-US" dirty="0" err="1" smtClean="0"/>
              <a:t>InfoGuide</a:t>
            </a:r>
            <a:r>
              <a:rPr lang="en-US" dirty="0" smtClean="0"/>
              <a:t>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Name of your course </a:t>
            </a:r>
          </a:p>
          <a:p>
            <a:r>
              <a:rPr lang="en-US" dirty="0" smtClean="0"/>
              <a:t>Topics</a:t>
            </a:r>
          </a:p>
          <a:p>
            <a:r>
              <a:rPr lang="en-US" dirty="0" smtClean="0"/>
              <a:t>Syllabus</a:t>
            </a:r>
          </a:p>
          <a:p>
            <a:r>
              <a:rPr lang="en-US" dirty="0"/>
              <a:t>Student population characteristics </a:t>
            </a:r>
            <a:endParaRPr lang="en-US" dirty="0" smtClean="0"/>
          </a:p>
          <a:p>
            <a:r>
              <a:rPr lang="en-US" dirty="0" smtClean="0"/>
              <a:t>Search tools you want students to use</a:t>
            </a:r>
          </a:p>
          <a:p>
            <a:r>
              <a:rPr lang="en-US" dirty="0"/>
              <a:t>A</a:t>
            </a:r>
            <a:r>
              <a:rPr lang="en-US" dirty="0" smtClean="0"/>
              <a:t>t least 2 weeks’ notice</a:t>
            </a:r>
          </a:p>
          <a:p>
            <a:r>
              <a:rPr lang="en-US" dirty="0" smtClean="0"/>
              <a:t>Best to combine with librarian visit to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597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Lucida Sans" panose="020B0602030504020204" pitchFamily="34" charset="0"/>
                <a:ea typeface="ＭＳ Ｐゴシック" panose="020B0600070205080204" pitchFamily="34" charset="-128"/>
                <a:cs typeface="Lucida Sans" panose="020B0602030504020204" pitchFamily="34" charset="0"/>
              </a:rPr>
              <a:t>Questions / Comments?</a:t>
            </a:r>
          </a:p>
        </p:txBody>
      </p:sp>
      <p:sp>
        <p:nvSpPr>
          <p:cNvPr id="111619" name="Content Placeholder 2"/>
          <p:cNvSpPr>
            <a:spLocks noGrp="1"/>
          </p:cNvSpPr>
          <p:nvPr>
            <p:ph idx="1"/>
          </p:nvPr>
        </p:nvSpPr>
        <p:spPr>
          <a:xfrm>
            <a:off x="732417" y="2073968"/>
            <a:ext cx="7535283" cy="3939301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  <a:defRPr/>
            </a:pPr>
            <a:endParaRPr lang="en-US" altLang="en-US" dirty="0">
              <a:latin typeface="Lucida Sans" panose="020B0602030504020204" pitchFamily="34" charset="0"/>
              <a:ea typeface="ＭＳ Ｐゴシック" panose="020B0600070205080204" pitchFamily="34" charset="-128"/>
              <a:cs typeface="Lucida Sans" panose="020B0602030504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latin typeface="Lucida Sans" panose="020B0602030504020204" pitchFamily="34" charset="0"/>
                <a:ea typeface="ＭＳ Ｐゴシック" panose="020B0600070205080204" pitchFamily="34" charset="-128"/>
                <a:cs typeface="Lucida Sans" panose="020B0602030504020204" pitchFamily="34" charset="0"/>
              </a:rPr>
              <a:t>	</a:t>
            </a:r>
            <a:r>
              <a:rPr lang="en-US" altLang="en-US" dirty="0" smtClean="0">
                <a:latin typeface="Lucida Sans" panose="020B0602030504020204" pitchFamily="34" charset="0"/>
                <a:ea typeface="ＭＳ Ｐゴシック" panose="020B0600070205080204" pitchFamily="34" charset="-128"/>
                <a:cs typeface="Lucida Sans" panose="020B0602030504020204" pitchFamily="34" charset="0"/>
              </a:rPr>
              <a:t>			</a:t>
            </a:r>
            <a:r>
              <a:rPr lang="en-US" altLang="en-US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InfoGuide</a:t>
            </a:r>
            <a:r>
              <a:rPr lang="en-US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Resources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 </a:t>
            </a:r>
            <a:r>
              <a:rPr lang="en-US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		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infoguides.rit.edu/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r>
              <a:rPr lang="en-US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		NTID </a:t>
            </a:r>
            <a:r>
              <a:rPr lang="en-US" altLang="en-US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InfoGuides</a:t>
            </a:r>
            <a:endParaRPr lang="en-US" altLang="en-US" sz="2800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hlinkClick r:id="rId5"/>
              </a:rPr>
              <a:t>  http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hlinkClick r:id="rId5"/>
              </a:rPr>
              <a:t>://</a:t>
            </a:r>
            <a:r>
              <a:rPr lang="en-US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hlinkClick r:id="rId5"/>
              </a:rPr>
              <a:t>infoguides.rit.edu/prf.php?account_id=43304</a:t>
            </a:r>
            <a:endParaRPr lang="en-US" altLang="en-US" sz="2400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US" altLang="en-US" sz="2400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Can send you the PowerPoint- just send me an email</a:t>
            </a:r>
            <a:br>
              <a:rPr lang="en-US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					JXNWML@rit.edu</a:t>
            </a: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en-US" dirty="0" smtClean="0">
                <a:latin typeface="Lucida Sans" panose="020B0602030504020204" pitchFamily="34" charset="0"/>
                <a:ea typeface="ＭＳ Ｐゴシック" panose="020B0600070205080204" pitchFamily="34" charset="-128"/>
                <a:cs typeface="Lucida Sans" panose="020B0602030504020204" pitchFamily="34" charset="0"/>
              </a:rPr>
              <a:t>    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dirty="0" smtClean="0"/>
              <a:t>			Web 2.0 Landscape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99978689"/>
              </p:ext>
            </p:extLst>
          </p:nvPr>
        </p:nvGraphicFramePr>
        <p:xfrm>
          <a:off x="1657350" y="1771650"/>
          <a:ext cx="5829300" cy="37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9982" name="Text Box 46"/>
          <p:cNvSpPr txBox="1">
            <a:spLocks noChangeArrowheads="1"/>
          </p:cNvSpPr>
          <p:nvPr/>
        </p:nvSpPr>
        <p:spPr bwMode="auto">
          <a:xfrm>
            <a:off x="4000500" y="3200400"/>
            <a:ext cx="1293944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1350" dirty="0"/>
              <a:t>Participatory</a:t>
            </a:r>
          </a:p>
          <a:p>
            <a:pPr eaLnBrk="1" hangingPunct="1">
              <a:buFontTx/>
              <a:buChar char="•"/>
            </a:pPr>
            <a:r>
              <a:rPr lang="en-US" altLang="en-US" sz="1350" dirty="0"/>
              <a:t>User-oriented</a:t>
            </a:r>
          </a:p>
          <a:p>
            <a:pPr eaLnBrk="1" hangingPunct="1">
              <a:buFontTx/>
              <a:buChar char="•"/>
            </a:pPr>
            <a:r>
              <a:rPr lang="en-US" altLang="en-US" sz="1350" dirty="0"/>
              <a:t>Creative</a:t>
            </a:r>
          </a:p>
          <a:p>
            <a:pPr eaLnBrk="1" hangingPunct="1">
              <a:buFontTx/>
              <a:buChar char="•"/>
            </a:pPr>
            <a:r>
              <a:rPr lang="en-US" altLang="en-US" sz="1350" dirty="0"/>
              <a:t>Integrated</a:t>
            </a:r>
          </a:p>
        </p:txBody>
      </p:sp>
      <p:sp>
        <p:nvSpPr>
          <p:cNvPr id="39984" name="Text Box 48"/>
          <p:cNvSpPr txBox="1">
            <a:spLocks noChangeArrowheads="1"/>
          </p:cNvSpPr>
          <p:nvPr/>
        </p:nvSpPr>
        <p:spPr bwMode="auto">
          <a:xfrm>
            <a:off x="6172201" y="3028951"/>
            <a:ext cx="150256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1350"/>
              <a:t>Digital </a:t>
            </a:r>
          </a:p>
          <a:p>
            <a:pPr eaLnBrk="1" hangingPunct="1">
              <a:buFontTx/>
              <a:buChar char="•"/>
            </a:pPr>
            <a:r>
              <a:rPr lang="en-US" altLang="en-US" sz="1350"/>
              <a:t>Collaborative</a:t>
            </a:r>
          </a:p>
          <a:p>
            <a:pPr eaLnBrk="1" hangingPunct="1">
              <a:buFontTx/>
              <a:buChar char="•"/>
            </a:pPr>
            <a:r>
              <a:rPr lang="en-US" altLang="en-US" sz="1350"/>
              <a:t>Open </a:t>
            </a:r>
          </a:p>
          <a:p>
            <a:pPr eaLnBrk="1" hangingPunct="1">
              <a:buFontTx/>
              <a:buChar char="•"/>
            </a:pPr>
            <a:r>
              <a:rPr lang="en-US" altLang="en-US" sz="1350"/>
              <a:t>Platform-neutral</a:t>
            </a:r>
          </a:p>
        </p:txBody>
      </p:sp>
      <p:sp>
        <p:nvSpPr>
          <p:cNvPr id="39986" name="Text Box 50"/>
          <p:cNvSpPr txBox="1">
            <a:spLocks noChangeArrowheads="1"/>
          </p:cNvSpPr>
          <p:nvPr/>
        </p:nvSpPr>
        <p:spPr bwMode="auto">
          <a:xfrm>
            <a:off x="1371600" y="2800351"/>
            <a:ext cx="1757363" cy="1131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1350"/>
              <a:t>Mobile Technology</a:t>
            </a:r>
          </a:p>
          <a:p>
            <a:pPr eaLnBrk="1" hangingPunct="1">
              <a:buFontTx/>
              <a:buChar char="•"/>
            </a:pPr>
            <a:r>
              <a:rPr lang="en-US" altLang="en-US" sz="1350"/>
              <a:t>Instant Feedback</a:t>
            </a:r>
          </a:p>
          <a:p>
            <a:pPr eaLnBrk="1" hangingPunct="1">
              <a:buFontTx/>
              <a:buChar char="•"/>
            </a:pPr>
            <a:r>
              <a:rPr lang="en-US" altLang="en-US" sz="1350"/>
              <a:t>Social Networking</a:t>
            </a:r>
          </a:p>
          <a:p>
            <a:pPr eaLnBrk="1" hangingPunct="1">
              <a:buFontTx/>
              <a:buChar char="•"/>
            </a:pPr>
            <a:endParaRPr lang="en-US" altLang="en-US" sz="1350"/>
          </a:p>
          <a:p>
            <a:pPr eaLnBrk="1" hangingPunct="1"/>
            <a:endParaRPr lang="en-US" altLang="en-US" sz="1350"/>
          </a:p>
        </p:txBody>
      </p:sp>
      <p:sp>
        <p:nvSpPr>
          <p:cNvPr id="39987" name="Text Box 51"/>
          <p:cNvSpPr txBox="1">
            <a:spLocks noChangeArrowheads="1"/>
          </p:cNvSpPr>
          <p:nvPr/>
        </p:nvSpPr>
        <p:spPr bwMode="auto">
          <a:xfrm>
            <a:off x="4914900" y="4901804"/>
            <a:ext cx="1943100" cy="1131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1350"/>
              <a:t>Mobile</a:t>
            </a:r>
          </a:p>
          <a:p>
            <a:pPr eaLnBrk="1" hangingPunct="1">
              <a:buFontTx/>
              <a:buChar char="•"/>
            </a:pPr>
            <a:r>
              <a:rPr lang="en-US" altLang="en-US" sz="1350"/>
              <a:t>Embedded</a:t>
            </a:r>
          </a:p>
          <a:p>
            <a:pPr eaLnBrk="1" hangingPunct="1">
              <a:buFontTx/>
              <a:buChar char="•"/>
            </a:pPr>
            <a:r>
              <a:rPr lang="en-US" altLang="en-US" sz="1350"/>
              <a:t>Scalable</a:t>
            </a:r>
          </a:p>
          <a:p>
            <a:pPr eaLnBrk="1" hangingPunct="1">
              <a:buFontTx/>
              <a:buChar char="•"/>
            </a:pPr>
            <a:endParaRPr lang="en-US" altLang="en-US" sz="1350"/>
          </a:p>
          <a:p>
            <a:pPr eaLnBrk="1" hangingPunct="1"/>
            <a:endParaRPr lang="en-US" altLang="en-US" sz="1350"/>
          </a:p>
        </p:txBody>
      </p:sp>
    </p:spTree>
    <p:extLst>
      <p:ext uri="{BB962C8B-B14F-4D97-AF65-F5344CB8AC3E}">
        <p14:creationId xmlns:p14="http://schemas.microsoft.com/office/powerpoint/2010/main" val="213900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9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9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9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82" grpId="0" animBg="1"/>
      <p:bldP spid="39984" grpId="0"/>
      <p:bldP spid="39986" grpId="0"/>
      <p:bldP spid="399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57200" y="984504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latin typeface="Lucida Sans" panose="020B0602030504020204" pitchFamily="34" charset="0"/>
                <a:ea typeface="ＭＳ Ｐゴシック" panose="020B0600070205080204" pitchFamily="34" charset="-128"/>
                <a:cs typeface="Lucida Sans" panose="020B0602030504020204" pitchFamily="34" charset="0"/>
              </a:rPr>
              <a:t> 		What are </a:t>
            </a:r>
            <a:r>
              <a:rPr lang="en-US" altLang="en-US" dirty="0" err="1" smtClean="0">
                <a:latin typeface="Lucida Sans" panose="020B0602030504020204" pitchFamily="34" charset="0"/>
                <a:ea typeface="ＭＳ Ｐゴシック" panose="020B0600070205080204" pitchFamily="34" charset="-128"/>
                <a:cs typeface="Lucida Sans" panose="020B0602030504020204" pitchFamily="34" charset="0"/>
              </a:rPr>
              <a:t>InfoGuides</a:t>
            </a:r>
            <a:r>
              <a:rPr lang="en-US" altLang="en-US" dirty="0" smtClean="0">
                <a:latin typeface="Lucida Sans" panose="020B0602030504020204" pitchFamily="34" charset="0"/>
                <a:ea typeface="ＭＳ Ｐゴシック" panose="020B0600070205080204" pitchFamily="34" charset="-128"/>
                <a:cs typeface="Lucida Sans" panose="020B0602030504020204" pitchFamily="34" charset="0"/>
              </a:rPr>
              <a:t>?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457199" y="2460626"/>
            <a:ext cx="8353425" cy="2269869"/>
          </a:xfrm>
        </p:spPr>
        <p:txBody>
          <a:bodyPr/>
          <a:lstStyle/>
          <a:p>
            <a:pPr eaLnBrk="1" hangingPunct="1"/>
            <a:endParaRPr lang="en-US" altLang="en-US" dirty="0">
              <a:latin typeface="Lucida Sans" panose="020B0602030504020204" pitchFamily="34" charset="0"/>
              <a:ea typeface="ＭＳ Ｐゴシック" panose="020B0600070205080204" pitchFamily="34" charset="-128"/>
              <a:cs typeface="Lucida Sans" panose="020B0602030504020204" pitchFamily="34" charset="0"/>
            </a:endParaRPr>
          </a:p>
          <a:p>
            <a:pPr eaLnBrk="1" hangingPunct="1"/>
            <a:endParaRPr lang="en-US" altLang="en-US" dirty="0" smtClean="0">
              <a:latin typeface="Lucida Sans" panose="020B0602030504020204" pitchFamily="34" charset="0"/>
              <a:ea typeface="ＭＳ Ｐゴシック" panose="020B0600070205080204" pitchFamily="34" charset="-128"/>
              <a:cs typeface="Lucida Sans" panose="020B0602030504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dirty="0" smtClean="0">
              <a:latin typeface="Lucida Sans" panose="020B0602030504020204" pitchFamily="34" charset="0"/>
              <a:ea typeface="ＭＳ Ｐゴシック" panose="020B0600070205080204" pitchFamily="34" charset="-128"/>
              <a:cs typeface="Lucida Sans" panose="020B06020305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8136" y="2127504"/>
            <a:ext cx="74395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Renamed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LibGuides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2400" b="1" dirty="0" err="1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InfoGuides</a:t>
            </a:r>
            <a:r>
              <a:rPr lang="en-US" sz="24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Use the </a:t>
            </a: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latest </a:t>
            </a:r>
            <a:r>
              <a:rPr lang="en-ZA" altLang="en-US" sz="2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 2.0 technologies </a:t>
            </a:r>
            <a:r>
              <a:rPr lang="en-ZA" altLang="en-US" sz="24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altLang="en-US" sz="24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and customize user-friendly</a:t>
            </a: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subject specific and general research guides </a:t>
            </a:r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(CMS)</a:t>
            </a:r>
            <a:b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ffer </a:t>
            </a: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ZA" altLang="en-US" sz="2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one-stop-shop of information </a:t>
            </a: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assist </a:t>
            </a:r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 the </a:t>
            </a:r>
            <a:r>
              <a:rPr lang="en-ZA" altLang="en-US" sz="2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teaching, learning and research </a:t>
            </a:r>
            <a:r>
              <a:rPr lang="en-ZA" altLang="en-US" sz="2400" dirty="0">
                <a:solidFill>
                  <a:schemeClr val="accent6"/>
                </a:solidFill>
                <a:latin typeface="Arial" charset="0"/>
                <a:cs typeface="Arial" charset="0"/>
              </a:rPr>
              <a:t>processes</a:t>
            </a:r>
            <a:endParaRPr lang="en-US" sz="2400" dirty="0">
              <a:solidFill>
                <a:schemeClr val="accent6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latin typeface="Lucida Sans" panose="020B0602030504020204" pitchFamily="34" charset="0"/>
                <a:ea typeface="ＭＳ Ｐゴシック" panose="020B0600070205080204" pitchFamily="34" charset="-128"/>
                <a:cs typeface="Lucida Sans" panose="020B0602030504020204" pitchFamily="34" charset="0"/>
              </a:rPr>
              <a:t>  Where are </a:t>
            </a:r>
            <a:r>
              <a:rPr lang="en-US" altLang="en-US" dirty="0" err="1" smtClean="0">
                <a:solidFill>
                  <a:schemeClr val="accent6">
                    <a:lumMod val="75000"/>
                  </a:schemeClr>
                </a:solidFill>
                <a:latin typeface="Lucida Sans" panose="020B0602030504020204" pitchFamily="34" charset="0"/>
                <a:ea typeface="ＭＳ Ｐゴシック" panose="020B0600070205080204" pitchFamily="34" charset="-128"/>
                <a:cs typeface="Lucida Sans" panose="020B0602030504020204" pitchFamily="34" charset="0"/>
              </a:rPr>
              <a:t>InfoGuides</a:t>
            </a:r>
            <a:r>
              <a:rPr lang="en-US" altLang="en-US" dirty="0" smtClean="0">
                <a:latin typeface="Lucida Sans" panose="020B0602030504020204" pitchFamily="34" charset="0"/>
                <a:ea typeface="ＭＳ Ｐゴシック" panose="020B0600070205080204" pitchFamily="34" charset="-128"/>
                <a:cs typeface="Lucida Sans" panose="020B0602030504020204" pitchFamily="34" charset="0"/>
              </a:rPr>
              <a:t>?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697523" y="2074863"/>
            <a:ext cx="5763241" cy="3940175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7209247" y="5530406"/>
            <a:ext cx="978408" cy="484632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102" y="650216"/>
            <a:ext cx="7912894" cy="5143500"/>
          </a:xfrm>
          <a:prstGeom prst="rect">
            <a:avLst/>
          </a:prstGeom>
        </p:spPr>
      </p:pic>
      <p:sp>
        <p:nvSpPr>
          <p:cNvPr id="2" name="Left Arrow 1"/>
          <p:cNvSpPr/>
          <p:nvPr/>
        </p:nvSpPr>
        <p:spPr>
          <a:xfrm>
            <a:off x="2553419" y="4174409"/>
            <a:ext cx="978408" cy="484632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60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49070"/>
            <a:ext cx="6905625" cy="51516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91350" y="1600200"/>
            <a:ext cx="1981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what the 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InfoGuide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page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looks like from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"/>
              </a:rPr>
              <a:t>“Meet Your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"/>
              </a:rPr>
              <a:t>Librarian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 page.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There are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9 class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24 subject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InfoGuides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shown today (a few guides are ‘hidden’ because the class is not taught this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semester).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4829175" y="1714500"/>
            <a:ext cx="363474" cy="73380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Down Arrow 6"/>
          <p:cNvSpPr/>
          <p:nvPr/>
        </p:nvSpPr>
        <p:spPr>
          <a:xfrm>
            <a:off x="514350" y="3829050"/>
            <a:ext cx="363474" cy="73380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ounded Rectangle 7"/>
          <p:cNvSpPr/>
          <p:nvPr/>
        </p:nvSpPr>
        <p:spPr>
          <a:xfrm>
            <a:off x="266700" y="2876550"/>
            <a:ext cx="1209675" cy="58102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22248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160" y="2455069"/>
            <a:ext cx="8879681" cy="33575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r>
              <a:rPr lang="en-US" dirty="0" err="1" smtClean="0"/>
              <a:t>InfoGuide</a:t>
            </a:r>
            <a:r>
              <a:rPr lang="en-US" dirty="0" smtClean="0"/>
              <a:t>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328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Shot Library Instruction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656" y="2474853"/>
            <a:ext cx="475297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4619" y="4865298"/>
            <a:ext cx="809157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research sources, students want an online one-stop shop at time of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Wahl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Avery,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Henry (2013).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Studying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distance students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Methods,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action.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Journal of Library &amp; Information Services in Distance Learning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228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Students’ View of </a:t>
            </a:r>
            <a:r>
              <a:rPr lang="en-US" dirty="0" err="1" smtClean="0"/>
              <a:t>InfoGuides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>
                <a:solidFill>
                  <a:schemeClr val="tx1"/>
                </a:solidFill>
              </a:rPr>
              <a:t>W</a:t>
            </a:r>
            <a:r>
              <a:rPr lang="en-GB" dirty="0" smtClean="0">
                <a:solidFill>
                  <a:schemeClr val="tx1"/>
                </a:solidFill>
              </a:rPr>
              <a:t>ant </a:t>
            </a:r>
            <a:r>
              <a:rPr lang="en-GB" dirty="0">
                <a:solidFill>
                  <a:schemeClr val="tx1"/>
                </a:solidFill>
              </a:rPr>
              <a:t>their library </a:t>
            </a:r>
            <a:r>
              <a:rPr lang="en-GB" dirty="0" smtClean="0">
                <a:solidFill>
                  <a:schemeClr val="tx1"/>
                </a:solidFill>
              </a:rPr>
              <a:t>information: 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to </a:t>
            </a:r>
            <a:r>
              <a:rPr lang="en-GB" dirty="0">
                <a:solidFill>
                  <a:schemeClr val="tx1"/>
                </a:solidFill>
              </a:rPr>
              <a:t>be subject related </a:t>
            </a:r>
            <a:r>
              <a:rPr lang="en-GB" dirty="0" smtClean="0">
                <a:solidFill>
                  <a:schemeClr val="tx1"/>
                </a:solidFill>
              </a:rPr>
              <a:t>	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a</a:t>
            </a:r>
            <a:r>
              <a:rPr lang="en-GB" dirty="0" smtClean="0">
                <a:solidFill>
                  <a:schemeClr val="tx1"/>
                </a:solidFill>
              </a:rPr>
              <a:t>ll in one place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d</a:t>
            </a:r>
            <a:r>
              <a:rPr lang="en-GB" dirty="0" smtClean="0">
                <a:solidFill>
                  <a:schemeClr val="tx1"/>
                </a:solidFill>
              </a:rPr>
              <a:t>elivered to them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Can access </a:t>
            </a:r>
            <a:r>
              <a:rPr lang="en-GB" dirty="0">
                <a:solidFill>
                  <a:schemeClr val="tx1"/>
                </a:solidFill>
              </a:rPr>
              <a:t>support </a:t>
            </a:r>
            <a:r>
              <a:rPr lang="en-GB" dirty="0" smtClean="0">
                <a:solidFill>
                  <a:schemeClr val="tx1"/>
                </a:solidFill>
              </a:rPr>
              <a:t>and communicate: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at point of need 24/7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wherever </a:t>
            </a:r>
            <a:r>
              <a:rPr lang="en-GB" dirty="0">
                <a:solidFill>
                  <a:schemeClr val="tx1"/>
                </a:solidFill>
              </a:rPr>
              <a:t>they are </a:t>
            </a:r>
            <a:r>
              <a:rPr lang="en-GB" dirty="0" smtClean="0">
                <a:solidFill>
                  <a:schemeClr val="tx1"/>
                </a:solidFill>
              </a:rPr>
              <a:t>studying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Can use handheld devices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Understand better how to search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tools more effectively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Make resources more visible with interactive guide</a:t>
            </a: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0000" l="6299" r="8976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976" y="2414316"/>
            <a:ext cx="1026819" cy="12528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9682" y="2224582"/>
            <a:ext cx="1771650" cy="249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7678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TWC_PPTTemplate</Template>
  <TotalTime>1218</TotalTime>
  <Words>496</Words>
  <Application>Microsoft Macintosh PowerPoint</Application>
  <PresentationFormat>On-screen Show (4:3)</PresentationFormat>
  <Paragraphs>131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Lucida Sans</vt:lpstr>
      <vt:lpstr>ＭＳ Ｐゴシック</vt:lpstr>
      <vt:lpstr>Myriad Pro</vt:lpstr>
      <vt:lpstr>Wingdings 2</vt:lpstr>
      <vt:lpstr>Office Theme</vt:lpstr>
      <vt:lpstr>InfoGuides</vt:lpstr>
      <vt:lpstr>   Web 2.0 Landscape</vt:lpstr>
      <vt:lpstr>   What are InfoGuides?</vt:lpstr>
      <vt:lpstr>  Where are InfoGuides?</vt:lpstr>
      <vt:lpstr>PowerPoint Presentation</vt:lpstr>
      <vt:lpstr>PowerPoint Presentation</vt:lpstr>
      <vt:lpstr>  InfoGuide Example</vt:lpstr>
      <vt:lpstr>One Shot Library Instruction</vt:lpstr>
      <vt:lpstr> Students’ View of InfoGuides</vt:lpstr>
      <vt:lpstr>Instructors’ View of InfoGuides</vt:lpstr>
      <vt:lpstr>Librarians’ View of InfoGuides</vt:lpstr>
      <vt:lpstr>    Conclusion</vt:lpstr>
      <vt:lpstr>  I want an InfoGuide!!</vt:lpstr>
      <vt:lpstr>Questions / Comments?</vt:lpstr>
    </vt:vector>
  </TitlesOfParts>
  <Company>Rochester Institute of Technology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Linette Koren</dc:creator>
  <cp:lastModifiedBy>Microsoft Office User</cp:lastModifiedBy>
  <cp:revision>62</cp:revision>
  <cp:lastPrinted>2017-02-03T16:50:16Z</cp:lastPrinted>
  <dcterms:created xsi:type="dcterms:W3CDTF">2015-04-20T20:10:52Z</dcterms:created>
  <dcterms:modified xsi:type="dcterms:W3CDTF">2017-03-21T15:26:29Z</dcterms:modified>
</cp:coreProperties>
</file>