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</p:sldMasterIdLst>
  <p:notesMasterIdLst>
    <p:notesMasterId r:id="rId32"/>
  </p:notesMasterIdLst>
  <p:handoutMasterIdLst>
    <p:handoutMasterId r:id="rId33"/>
  </p:handoutMasterIdLst>
  <p:sldIdLst>
    <p:sldId id="256" r:id="rId2"/>
    <p:sldId id="284" r:id="rId3"/>
    <p:sldId id="274" r:id="rId4"/>
    <p:sldId id="275" r:id="rId5"/>
    <p:sldId id="277" r:id="rId6"/>
    <p:sldId id="279" r:id="rId7"/>
    <p:sldId id="294" r:id="rId8"/>
    <p:sldId id="295" r:id="rId9"/>
    <p:sldId id="285" r:id="rId10"/>
    <p:sldId id="272" r:id="rId11"/>
    <p:sldId id="291" r:id="rId12"/>
    <p:sldId id="296" r:id="rId13"/>
    <p:sldId id="292" r:id="rId14"/>
    <p:sldId id="290" r:id="rId15"/>
    <p:sldId id="288" r:id="rId16"/>
    <p:sldId id="289" r:id="rId17"/>
    <p:sldId id="293" r:id="rId18"/>
    <p:sldId id="287" r:id="rId19"/>
    <p:sldId id="280" r:id="rId20"/>
    <p:sldId id="281" r:id="rId21"/>
    <p:sldId id="286" r:id="rId22"/>
    <p:sldId id="258" r:id="rId23"/>
    <p:sldId id="267" r:id="rId24"/>
    <p:sldId id="264" r:id="rId25"/>
    <p:sldId id="265" r:id="rId26"/>
    <p:sldId id="266" r:id="rId27"/>
    <p:sldId id="268" r:id="rId28"/>
    <p:sldId id="269" r:id="rId29"/>
    <p:sldId id="270" r:id="rId30"/>
    <p:sldId id="263" r:id="rId31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0E3563-C2AF-044A-8D9B-13463D2643B3}">
          <p14:sldIdLst>
            <p14:sldId id="256"/>
            <p14:sldId id="284"/>
            <p14:sldId id="274"/>
            <p14:sldId id="275"/>
            <p14:sldId id="277"/>
            <p14:sldId id="279"/>
            <p14:sldId id="294"/>
            <p14:sldId id="295"/>
            <p14:sldId id="285"/>
            <p14:sldId id="272"/>
            <p14:sldId id="291"/>
            <p14:sldId id="296"/>
            <p14:sldId id="292"/>
            <p14:sldId id="290"/>
            <p14:sldId id="288"/>
            <p14:sldId id="289"/>
            <p14:sldId id="293"/>
            <p14:sldId id="287"/>
            <p14:sldId id="280"/>
            <p14:sldId id="281"/>
            <p14:sldId id="286"/>
            <p14:sldId id="258"/>
            <p14:sldId id="267"/>
            <p14:sldId id="264"/>
            <p14:sldId id="265"/>
            <p14:sldId id="266"/>
            <p14:sldId id="268"/>
            <p14:sldId id="269"/>
            <p14:sldId id="270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F2A"/>
    <a:srgbClr val="E56618"/>
    <a:srgbClr val="6869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452" autoAdjust="0"/>
    <p:restoredTop sz="89443"/>
  </p:normalViewPr>
  <p:slideViewPr>
    <p:cSldViewPr snapToGrid="0" snapToObjects="1">
      <p:cViewPr varScale="1">
        <p:scale>
          <a:sx n="118" d="100"/>
          <a:sy n="118" d="100"/>
        </p:scale>
        <p:origin x="930" y="11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37" d="100"/>
          <a:sy n="137" d="100"/>
        </p:scale>
        <p:origin x="3536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rcps1\Desktop\Desktop%201.21.2019\2017.2018%20Students%20by%20Colleg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rrcps1\Desktop\Desktop%201.21.2019\2017.2018%20Students%20by%20Colleg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hjhcw\Desktop\Copy%20of%20SBCT%20Five%20Year%20Report%20YE%202014%20to%202018%20with%20Percen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NTID </a:t>
            </a:r>
            <a:r>
              <a:rPr lang="en-US" dirty="0">
                <a:solidFill>
                  <a:schemeClr val="tx1"/>
                </a:solidFill>
              </a:rPr>
              <a:t>Students Served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2017-2018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Sheet1!$D$14</c:f>
              <c:strCache>
                <c:ptCount val="1"/>
                <c:pt idx="0">
                  <c:v>% Total Enrollment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Sheet1!$B$15:$B$39</c:f>
              <c:strCache>
                <c:ptCount val="1"/>
                <c:pt idx="0">
                  <c:v>NTID</c:v>
                </c:pt>
              </c:strCache>
              <c:extLst/>
            </c:strRef>
          </c:cat>
          <c:val>
            <c:numRef>
              <c:f>Sheet1!$D$15:$D$39</c:f>
              <c:numCache>
                <c:formatCode>0.0%</c:formatCode>
                <c:ptCount val="1"/>
                <c:pt idx="0">
                  <c:v>0.05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D993-419D-B60C-5DCBF7296577}"/>
            </c:ext>
          </c:extLst>
        </c:ser>
        <c:ser>
          <c:idx val="3"/>
          <c:order val="3"/>
          <c:tx>
            <c:strRef>
              <c:f>Sheet1!$F$14</c:f>
              <c:strCache>
                <c:ptCount val="1"/>
                <c:pt idx="0">
                  <c:v>% of Students Served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Sheet1!$B$15:$B$39</c:f>
              <c:strCache>
                <c:ptCount val="1"/>
                <c:pt idx="0">
                  <c:v>NTID</c:v>
                </c:pt>
              </c:strCache>
              <c:extLst/>
            </c:strRef>
          </c:cat>
          <c:val>
            <c:numRef>
              <c:f>Sheet1!$F$15:$F$39</c:f>
              <c:numCache>
                <c:formatCode>0.0%</c:formatCode>
                <c:ptCount val="1"/>
                <c:pt idx="0">
                  <c:v>6.9000000000000006E-2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D993-419D-B60C-5DCBF72965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4956400"/>
        <c:axId val="36689428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Sheet1!$C$14</c15:sqref>
                        </c15:formulaRef>
                      </c:ext>
                    </c:extLst>
                    <c:strCache>
                      <c:ptCount val="1"/>
                      <c:pt idx="0">
                        <c:v>Enroll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Sheet1!$B$15:$B$39</c15:sqref>
                        </c15:formulaRef>
                      </c:ext>
                    </c:extLst>
                    <c:strCache>
                      <c:ptCount val="1"/>
                      <c:pt idx="0">
                        <c:v>NTID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Sheet1!$C$15:$C$39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643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993-419D-B60C-5DCBF729657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Sheet1!$E$14</c15:sqref>
                        </c15:formulaRef>
                      </c:ext>
                    </c:extLst>
                    <c:strCache>
                      <c:ptCount val="1"/>
                      <c:pt idx="0">
                        <c:v>Served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Sheet1!$B$15:$B$39</c15:sqref>
                        </c15:formulaRef>
                      </c:ext>
                    </c:extLst>
                    <c:strCache>
                      <c:ptCount val="1"/>
                      <c:pt idx="0">
                        <c:v>NTID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Sheet1!$E$15:$E$39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993-419D-B60C-5DCBF7296577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Sheet1!$G$14</c15:sqref>
                        </c15:formulaRef>
                      </c:ext>
                    </c:extLst>
                    <c:strCache>
                      <c:ptCount val="1"/>
                      <c:pt idx="0">
                        <c:v>% of college Served</c:v>
                      </c:pt>
                    </c:strCache>
                  </c:strRef>
                </c:tx>
                <c:spPr>
                  <a:solidFill>
                    <a:schemeClr val="accent5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Sheet1!$B$15:$B$39</c15:sqref>
                        </c15:formulaRef>
                      </c:ext>
                    </c:extLst>
                    <c:strCache>
                      <c:ptCount val="1"/>
                      <c:pt idx="0">
                        <c:v>NTID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Sheet1!$G$15:$G$39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0.17599999999999999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D993-419D-B60C-5DCBF7296577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Sheet1!$H$14</c15:sqref>
                        </c15:formulaRef>
                      </c:ext>
                    </c:extLst>
                    <c:strCache>
                      <c:ptCount val="1"/>
                      <c:pt idx="0">
                        <c:v>Total Campus Served</c:v>
                      </c:pt>
                    </c:strCache>
                  </c:strRef>
                </c:tx>
                <c:spPr>
                  <a:solidFill>
                    <a:schemeClr val="accent6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Sheet1!$B$15:$B$39</c15:sqref>
                        </c15:formulaRef>
                      </c:ext>
                    </c:extLst>
                    <c:strCache>
                      <c:ptCount val="1"/>
                      <c:pt idx="0">
                        <c:v>NTID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Sheet1!$H$15:$H$39</c15:sqref>
                        </c15:formulaRef>
                      </c:ext>
                    </c:extLst>
                    <c:numCache>
                      <c:formatCode>0.0%</c:formatCode>
                      <c:ptCount val="1"/>
                      <c:pt idx="0">
                        <c:v>0.129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D993-419D-B60C-5DCBF7296577}"/>
                  </c:ext>
                </c:extLst>
              </c15:ser>
            </c15:filteredBarSeries>
          </c:ext>
        </c:extLst>
      </c:barChart>
      <c:catAx>
        <c:axId val="314956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894280"/>
        <c:crosses val="autoZero"/>
        <c:auto val="1"/>
        <c:lblAlgn val="ctr"/>
        <c:lblOffset val="100"/>
        <c:noMultiLvlLbl val="0"/>
      </c:catAx>
      <c:valAx>
        <c:axId val="3668942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495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NTID </a:t>
            </a:r>
            <a:r>
              <a:rPr lang="en-US" dirty="0">
                <a:solidFill>
                  <a:schemeClr val="tx1"/>
                </a:solidFill>
              </a:rPr>
              <a:t>Students Served</a:t>
            </a:r>
          </a:p>
          <a:p>
            <a:pPr>
              <a:defRPr>
                <a:solidFill>
                  <a:schemeClr val="tx1"/>
                </a:solidFill>
              </a:defRPr>
            </a:pPr>
            <a:r>
              <a:rPr lang="en-US" dirty="0">
                <a:solidFill>
                  <a:schemeClr val="tx1"/>
                </a:solidFill>
              </a:rPr>
              <a:t>2017-2018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4"/>
          <c:order val="4"/>
          <c:tx>
            <c:strRef>
              <c:f>Sheet1!$G$14</c:f>
              <c:strCache>
                <c:ptCount val="1"/>
                <c:pt idx="0">
                  <c:v>% of college Served</c:v>
                </c:pt>
              </c:strCache>
              <c:extLst xmlns:c15="http://schemas.microsoft.com/office/drawing/2012/chart"/>
            </c:strRef>
          </c:tx>
          <c:spPr>
            <a:solidFill>
              <a:srgbClr val="D95E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Sheet1!$B$15:$B$39</c:f>
              <c:strCache>
                <c:ptCount val="2"/>
                <c:pt idx="0">
                  <c:v>NTID</c:v>
                </c:pt>
                <c:pt idx="1">
                  <c:v>NTID</c:v>
                </c:pt>
              </c:strCache>
              <c:extLst/>
            </c:strRef>
          </c:cat>
          <c:val>
            <c:numRef>
              <c:f>Sheet1!$G$15:$G$39</c:f>
              <c:numCache>
                <c:formatCode>0.0%</c:formatCode>
                <c:ptCount val="2"/>
                <c:pt idx="0">
                  <c:v>0.17599999999999999</c:v>
                </c:pt>
                <c:pt idx="1">
                  <c:v>0.189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4-D993-419D-B60C-5DCBF7296577}"/>
            </c:ext>
          </c:extLst>
        </c:ser>
        <c:ser>
          <c:idx val="5"/>
          <c:order val="5"/>
          <c:tx>
            <c:strRef>
              <c:f>Sheet1!$H$14</c:f>
              <c:strCache>
                <c:ptCount val="1"/>
                <c:pt idx="0">
                  <c:v>Total Campus Served</c:v>
                </c:pt>
              </c:strCache>
              <c:extLst xmlns:c15="http://schemas.microsoft.com/office/drawing/2012/chart"/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5="http://schemas.microsoft.com/office/drawing/2012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Sheet1!$B$15:$B$39</c:f>
              <c:strCache>
                <c:ptCount val="2"/>
                <c:pt idx="0">
                  <c:v>NTID</c:v>
                </c:pt>
                <c:pt idx="1">
                  <c:v>NTID</c:v>
                </c:pt>
              </c:strCache>
              <c:extLst/>
            </c:strRef>
          </c:cat>
          <c:val>
            <c:numRef>
              <c:f>Sheet1!$H$15:$H$39</c:f>
              <c:numCache>
                <c:formatCode>0.0%</c:formatCode>
                <c:ptCount val="2"/>
                <c:pt idx="0">
                  <c:v>0.129</c:v>
                </c:pt>
                <c:pt idx="1">
                  <c:v>0.06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5-D993-419D-B60C-5DCBF729657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4358448"/>
        <c:axId val="366893888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Sheet1!$C$14</c15:sqref>
                        </c15:formulaRef>
                      </c:ext>
                    </c:extLst>
                    <c:strCache>
                      <c:ptCount val="1"/>
                      <c:pt idx="0">
                        <c:v>Enroll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Sheet1!$B$15:$B$39</c15:sqref>
                        </c15:formulaRef>
                      </c:ext>
                    </c:extLst>
                    <c:strCache>
                      <c:ptCount val="2"/>
                      <c:pt idx="0">
                        <c:v>NTID</c:v>
                      </c:pt>
                      <c:pt idx="1">
                        <c:v>NTID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Sheet1!$C$15:$C$39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643</c:v>
                      </c:pt>
                      <c:pt idx="1">
                        <c:v>37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D993-419D-B60C-5DCBF7296577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Sheet1!$D$14</c15:sqref>
                        </c15:formulaRef>
                      </c:ext>
                    </c:extLst>
                    <c:strCache>
                      <c:ptCount val="1"/>
                      <c:pt idx="0">
                        <c:v>% Total Enrollment</c:v>
                      </c:pt>
                    </c:strCache>
                  </c:strRef>
                </c:tx>
                <c:spPr>
                  <a:solidFill>
                    <a:schemeClr val="accent6">
                      <a:lumMod val="7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Sheet1!$B$15:$B$39</c15:sqref>
                        </c15:formulaRef>
                      </c:ext>
                    </c:extLst>
                    <c:strCache>
                      <c:ptCount val="2"/>
                      <c:pt idx="0">
                        <c:v>NTID</c:v>
                      </c:pt>
                      <c:pt idx="1">
                        <c:v>NTID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Sheet1!$D$15:$D$39</c15:sqref>
                        </c15:formulaRef>
                      </c:ext>
                    </c:extLst>
                    <c:numCache>
                      <c:formatCode>0.0%</c:formatCode>
                      <c:ptCount val="2"/>
                      <c:pt idx="0">
                        <c:v>0.05</c:v>
                      </c:pt>
                      <c:pt idx="1">
                        <c:v>1.2E-2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0-D993-419D-B60C-5DCBF7296577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Sheet1!$E$14</c15:sqref>
                        </c15:formulaRef>
                      </c:ext>
                    </c:extLst>
                    <c:strCache>
                      <c:ptCount val="1"/>
                      <c:pt idx="0">
                        <c:v>Served</c:v>
                      </c:pt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Sheet1!$B$15:$B$39</c15:sqref>
                        </c15:formulaRef>
                      </c:ext>
                    </c:extLst>
                    <c:strCache>
                      <c:ptCount val="2"/>
                      <c:pt idx="0">
                        <c:v>NTID</c:v>
                      </c:pt>
                      <c:pt idx="1">
                        <c:v>NTID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Sheet1!$E$15:$E$39</c15:sqref>
                        </c15:formulaRef>
                      </c:ext>
                    </c:extLst>
                    <c:numCache>
                      <c:formatCode>General</c:formatCode>
                      <c:ptCount val="2"/>
                      <c:pt idx="0">
                        <c:v>113</c:v>
                      </c:pt>
                      <c:pt idx="1">
                        <c:v>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3-D993-419D-B60C-5DCBF7296577}"/>
                  </c:ext>
                </c:extLst>
              </c15:ser>
            </c15:filteredBarSeries>
            <c15:filteredBa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Sheet1!$F$14</c15:sqref>
                        </c15:formulaRef>
                      </c:ext>
                    </c:extLst>
                    <c:strCache>
                      <c:ptCount val="1"/>
                      <c:pt idx="0">
                        <c:v>% of Students Served</c:v>
                      </c:pt>
                    </c:strCache>
                  </c:strRef>
                </c:tx>
                <c:spPr>
                  <a:solidFill>
                    <a:srgbClr val="FFC000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400" b="0" i="0" u="none" strike="noStrike" kern="1200" baseline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Sheet1!$B$15:$B$39</c15:sqref>
                        </c15:formulaRef>
                      </c:ext>
                    </c:extLst>
                    <c:strCache>
                      <c:ptCount val="2"/>
                      <c:pt idx="0">
                        <c:v>NTID</c:v>
                      </c:pt>
                      <c:pt idx="1">
                        <c:v>NTID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Sheet1!$F$15:$F$39</c15:sqref>
                        </c15:formulaRef>
                      </c:ext>
                    </c:extLst>
                    <c:numCache>
                      <c:formatCode>0.0%</c:formatCode>
                      <c:ptCount val="2"/>
                      <c:pt idx="0">
                        <c:v>6.9000000000000006E-2</c:v>
                      </c:pt>
                      <c:pt idx="1">
                        <c:v>3.9E-2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1-D993-419D-B60C-5DCBF7296577}"/>
                  </c:ext>
                </c:extLst>
              </c15:ser>
            </c15:filteredBarSeries>
          </c:ext>
        </c:extLst>
      </c:barChart>
      <c:catAx>
        <c:axId val="14435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893888"/>
        <c:crosses val="autoZero"/>
        <c:auto val="1"/>
        <c:lblAlgn val="ctr"/>
        <c:lblOffset val="100"/>
        <c:noMultiLvlLbl val="0"/>
      </c:catAx>
      <c:valAx>
        <c:axId val="36689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35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3121252390312765"/>
          <c:y val="0.92258152020473017"/>
          <c:w val="0.73757495219374469"/>
          <c:h val="7.741847979526986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r>
              <a:rPr lang="en-US" sz="1600" dirty="0" err="1">
                <a:solidFill>
                  <a:sysClr val="windowText" lastClr="000000"/>
                </a:solidFill>
                <a:latin typeface="Calibri" panose="020F0502020204030204" pitchFamily="34" charset="0"/>
              </a:rPr>
              <a:t>CaPS</a:t>
            </a:r>
            <a:r>
              <a:rPr lang="en-US" sz="1600" dirty="0">
                <a:solidFill>
                  <a:sysClr val="windowText" lastClr="000000"/>
                </a:solidFill>
                <a:latin typeface="Calibri" panose="020F0502020204030204" pitchFamily="34" charset="0"/>
              </a:rPr>
              <a:t> Campus Outreach Education and Mental Health Training Provided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ysClr val="windowText" lastClr="000000"/>
              </a:solidFill>
              <a:latin typeface="Calibri" panose="020F0502020204030204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CaPS Campus Outreach Education and Training Hours Provided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12-13</c:v>
                </c:pt>
                <c:pt idx="1">
                  <c:v>13-14</c:v>
                </c:pt>
                <c:pt idx="2">
                  <c:v>14-15</c:v>
                </c:pt>
                <c:pt idx="3">
                  <c:v>15-16</c:v>
                </c:pt>
                <c:pt idx="4">
                  <c:v>16-17</c:v>
                </c:pt>
                <c:pt idx="5">
                  <c:v>17-18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132</c:v>
                </c:pt>
                <c:pt idx="1">
                  <c:v>90</c:v>
                </c:pt>
                <c:pt idx="2">
                  <c:v>105</c:v>
                </c:pt>
                <c:pt idx="3">
                  <c:v>65</c:v>
                </c:pt>
                <c:pt idx="4">
                  <c:v>343</c:v>
                </c:pt>
                <c:pt idx="5">
                  <c:v>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FA-4A77-BF86-96065B0BB7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7"/>
        <c:overlap val="-27"/>
        <c:axId val="311403168"/>
        <c:axId val="311403560"/>
      </c:barChart>
      <c:catAx>
        <c:axId val="31140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1403560"/>
        <c:crosses val="autoZero"/>
        <c:auto val="1"/>
        <c:lblAlgn val="ctr"/>
        <c:lblOffset val="100"/>
        <c:noMultiLvlLbl val="0"/>
      </c:catAx>
      <c:valAx>
        <c:axId val="31140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pPr>
                <a:r>
                  <a:rPr lang="en-US" sz="1200">
                    <a:solidFill>
                      <a:sysClr val="windowText" lastClr="000000"/>
                    </a:solidFill>
                    <a:latin typeface="Calibri" panose="020F0502020204030204" pitchFamily="34" charset="0"/>
                  </a:rPr>
                  <a:t>Hours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ysClr val="windowText" lastClr="000000"/>
                  </a:solidFill>
                  <a:latin typeface="Calibri" panose="020F0502020204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Calibri" panose="020F0502020204030204" pitchFamily="34" charset="0"/>
                <a:ea typeface="+mn-ea"/>
                <a:cs typeface="+mn-cs"/>
              </a:defRPr>
            </a:pPr>
            <a:endParaRPr lang="en-US"/>
          </a:p>
        </c:txPr>
        <c:crossAx val="3114031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ysClr val="windowText" lastClr="000000"/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>
                <a:solidFill>
                  <a:schemeClr val="tx1"/>
                </a:solidFill>
              </a:rPr>
              <a:t>5 </a:t>
            </a:r>
            <a:r>
              <a:rPr lang="en-US" b="1" dirty="0">
                <a:solidFill>
                  <a:schemeClr val="tx1"/>
                </a:solidFill>
              </a:rPr>
              <a:t>year </a:t>
            </a:r>
            <a:r>
              <a:rPr lang="en-US" b="1" dirty="0" smtClean="0">
                <a:solidFill>
                  <a:schemeClr val="tx1"/>
                </a:solidFill>
              </a:rPr>
              <a:t>trend</a:t>
            </a:r>
            <a:endParaRPr lang="en-US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Sheet3!$A$2</c:f>
              <c:strCache>
                <c:ptCount val="1"/>
                <c:pt idx="0">
                  <c:v>Individual Students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Sheet3!$B$2:$F$2</c:f>
              <c:numCache>
                <c:formatCode>General</c:formatCode>
                <c:ptCount val="5"/>
                <c:pt idx="0">
                  <c:v>269</c:v>
                </c:pt>
                <c:pt idx="1">
                  <c:v>306</c:v>
                </c:pt>
                <c:pt idx="2">
                  <c:v>326</c:v>
                </c:pt>
                <c:pt idx="3">
                  <c:v>406</c:v>
                </c:pt>
                <c:pt idx="4">
                  <c:v>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B8-4F23-B46E-511E3C41C356}"/>
            </c:ext>
          </c:extLst>
        </c:ser>
        <c:ser>
          <c:idx val="1"/>
          <c:order val="1"/>
          <c:tx>
            <c:strRef>
              <c:f>Sheet3!$A$3</c:f>
              <c:strCache>
                <c:ptCount val="1"/>
                <c:pt idx="0">
                  <c:v>Total SBCT Cases</c:v>
                </c:pt>
              </c:strCache>
            </c:strRef>
          </c:tx>
          <c:spPr>
            <a:solidFill>
              <a:srgbClr val="EF6F2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Sheet3!$B$1:$F$1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Sheet3!$B$3:$F$3</c:f>
              <c:numCache>
                <c:formatCode>General</c:formatCode>
                <c:ptCount val="5"/>
                <c:pt idx="0">
                  <c:v>321</c:v>
                </c:pt>
                <c:pt idx="1">
                  <c:v>384</c:v>
                </c:pt>
                <c:pt idx="2">
                  <c:v>421</c:v>
                </c:pt>
                <c:pt idx="3">
                  <c:v>506</c:v>
                </c:pt>
                <c:pt idx="4">
                  <c:v>586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B8-4F23-B46E-511E3C41C3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66895456"/>
        <c:axId val="366895064"/>
      </c:barChart>
      <c:catAx>
        <c:axId val="366895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895064"/>
        <c:crosses val="autoZero"/>
        <c:auto val="1"/>
        <c:lblAlgn val="ctr"/>
        <c:lblOffset val="100"/>
        <c:noMultiLvlLbl val="0"/>
      </c:catAx>
      <c:valAx>
        <c:axId val="366895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6895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498604228239739E-2"/>
          <c:y val="4.968884450913004E-2"/>
          <c:w val="0.92752711467623994"/>
          <c:h val="0.83296626743450075"/>
        </c:manualLayout>
      </c:layout>
      <c:lineChart>
        <c:grouping val="standard"/>
        <c:varyColors val="0"/>
        <c:ser>
          <c:idx val="0"/>
          <c:order val="0"/>
          <c:tx>
            <c:strRef>
              <c:f>'[Chart in 2018 NASPA Presentation.ppt]Sheet1'!$B$1:$B$2</c:f>
              <c:strCache>
                <c:ptCount val="1"/>
                <c:pt idx="0">
                  <c:v>Fewer than 5 hours</c:v>
                </c:pt>
              </c:strCache>
            </c:strRef>
          </c:tx>
          <c:spPr>
            <a:ln w="38100">
              <a:solidFill>
                <a:srgbClr val="90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1615808495741327E-2"/>
                  <c:y val="-8.5328241988074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18.1%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32-4CBE-BE51-FF354265C0AE}"/>
                </c:ext>
              </c:extLst>
            </c:dLbl>
            <c:dLbl>
              <c:idx val="29"/>
              <c:layout>
                <c:manualLayout>
                  <c:x val="-2.4512344281472701E-2"/>
                  <c:y val="-5.175138715110849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40.7%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32-4CBE-BE51-FF354265C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2018 NASPA Presentation.ppt]Sheet1'!$A$3:$A$32</c:f>
              <c:numCache>
                <c:formatCode>General</c:formatCode>
                <c:ptCount val="30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</c:numCache>
            </c:numRef>
          </c:cat>
          <c:val>
            <c:numRef>
              <c:f>'[Chart in 2018 NASPA Presentation.ppt]Sheet1'!$B$3:$B$32</c:f>
              <c:numCache>
                <c:formatCode>0.0</c:formatCode>
                <c:ptCount val="30"/>
                <c:pt idx="0">
                  <c:v>18.100000000000001</c:v>
                </c:pt>
                <c:pt idx="1">
                  <c:v>20.7</c:v>
                </c:pt>
                <c:pt idx="2">
                  <c:v>20.7</c:v>
                </c:pt>
                <c:pt idx="3">
                  <c:v>20.3</c:v>
                </c:pt>
                <c:pt idx="4">
                  <c:v>20.8</c:v>
                </c:pt>
                <c:pt idx="5">
                  <c:v>20</c:v>
                </c:pt>
                <c:pt idx="6">
                  <c:v>21.3</c:v>
                </c:pt>
                <c:pt idx="7">
                  <c:v>21.5</c:v>
                </c:pt>
                <c:pt idx="8">
                  <c:v>21.3</c:v>
                </c:pt>
                <c:pt idx="9">
                  <c:v>21</c:v>
                </c:pt>
                <c:pt idx="10">
                  <c:v>21.5</c:v>
                </c:pt>
                <c:pt idx="11">
                  <c:v>20.7</c:v>
                </c:pt>
                <c:pt idx="12">
                  <c:v>21.4</c:v>
                </c:pt>
                <c:pt idx="13">
                  <c:v>21.6</c:v>
                </c:pt>
                <c:pt idx="14">
                  <c:v>22.3</c:v>
                </c:pt>
                <c:pt idx="15">
                  <c:v>24.3</c:v>
                </c:pt>
                <c:pt idx="16">
                  <c:v>24.2</c:v>
                </c:pt>
                <c:pt idx="17">
                  <c:v>24.1</c:v>
                </c:pt>
                <c:pt idx="18">
                  <c:v>25.9</c:v>
                </c:pt>
                <c:pt idx="19">
                  <c:v>26.2</c:v>
                </c:pt>
                <c:pt idx="20">
                  <c:v>26.6</c:v>
                </c:pt>
                <c:pt idx="21">
                  <c:v>27.8</c:v>
                </c:pt>
                <c:pt idx="22">
                  <c:v>28.9</c:v>
                </c:pt>
                <c:pt idx="23">
                  <c:v>30.2</c:v>
                </c:pt>
                <c:pt idx="24">
                  <c:v>32.6</c:v>
                </c:pt>
                <c:pt idx="25">
                  <c:v>33.9</c:v>
                </c:pt>
                <c:pt idx="26">
                  <c:v>36.299999999999997</c:v>
                </c:pt>
                <c:pt idx="27">
                  <c:v>38.799999999999997</c:v>
                </c:pt>
                <c:pt idx="28">
                  <c:v>39.799999999999997</c:v>
                </c:pt>
                <c:pt idx="29">
                  <c:v>40.700000000000003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32-4CBE-BE51-FF354265C0AE}"/>
            </c:ext>
          </c:extLst>
        </c:ser>
        <c:ser>
          <c:idx val="1"/>
          <c:order val="1"/>
          <c:tx>
            <c:strRef>
              <c:f>'[Chart in 2018 NASPA Presentation.ppt]Sheet1'!$C$1:$C$2</c:f>
              <c:strCache>
                <c:ptCount val="1"/>
                <c:pt idx="0">
                  <c:v>16 or more hours</c:v>
                </c:pt>
              </c:strCache>
            </c:strRef>
          </c:tx>
          <c:spPr>
            <a:ln w="38100">
              <a:solidFill>
                <a:srgbClr val="FF66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4512344281472699E-3"/>
                  <c:y val="-3.881354036333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37.9%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232-4CBE-BE51-FF354265C0AE}"/>
                </c:ext>
              </c:extLst>
            </c:dLbl>
            <c:dLbl>
              <c:idx val="29"/>
              <c:layout>
                <c:manualLayout>
                  <c:x val="-1.1709283698945659E-2"/>
                  <c:y val="6.197465852967974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2000" b="0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17.7%</a:t>
                    </a:r>
                  </a:p>
                </c:rich>
              </c:tx>
              <c:spPr>
                <a:noFill/>
                <a:ln w="25400">
                  <a:noFill/>
                </a:ln>
              </c:sp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A232-4CBE-BE51-FF354265C0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'[Chart in 2018 NASPA Presentation.ppt]Sheet1'!$A$3:$A$32</c:f>
              <c:numCache>
                <c:formatCode>General</c:formatCode>
                <c:ptCount val="30"/>
                <c:pt idx="0">
                  <c:v>1987</c:v>
                </c:pt>
                <c:pt idx="1">
                  <c:v>1988</c:v>
                </c:pt>
                <c:pt idx="2">
                  <c:v>1989</c:v>
                </c:pt>
                <c:pt idx="3">
                  <c:v>1990</c:v>
                </c:pt>
                <c:pt idx="4">
                  <c:v>1991</c:v>
                </c:pt>
                <c:pt idx="5">
                  <c:v>1992</c:v>
                </c:pt>
                <c:pt idx="6">
                  <c:v>1993</c:v>
                </c:pt>
                <c:pt idx="7">
                  <c:v>1994</c:v>
                </c:pt>
                <c:pt idx="8">
                  <c:v>1995</c:v>
                </c:pt>
                <c:pt idx="9">
                  <c:v>1996</c:v>
                </c:pt>
                <c:pt idx="10">
                  <c:v>1997</c:v>
                </c:pt>
                <c:pt idx="11">
                  <c:v>1998</c:v>
                </c:pt>
                <c:pt idx="12">
                  <c:v>1999</c:v>
                </c:pt>
                <c:pt idx="13">
                  <c:v>2000</c:v>
                </c:pt>
                <c:pt idx="14">
                  <c:v>2001</c:v>
                </c:pt>
                <c:pt idx="15">
                  <c:v>2002</c:v>
                </c:pt>
                <c:pt idx="16">
                  <c:v>2003</c:v>
                </c:pt>
                <c:pt idx="17">
                  <c:v>2004</c:v>
                </c:pt>
                <c:pt idx="18">
                  <c:v>2005</c:v>
                </c:pt>
                <c:pt idx="19">
                  <c:v>2006</c:v>
                </c:pt>
                <c:pt idx="20">
                  <c:v>2007</c:v>
                </c:pt>
                <c:pt idx="21">
                  <c:v>2008</c:v>
                </c:pt>
                <c:pt idx="22">
                  <c:v>2009</c:v>
                </c:pt>
                <c:pt idx="23">
                  <c:v>2010</c:v>
                </c:pt>
                <c:pt idx="24">
                  <c:v>2011</c:v>
                </c:pt>
                <c:pt idx="25">
                  <c:v>2012</c:v>
                </c:pt>
                <c:pt idx="26">
                  <c:v>2013</c:v>
                </c:pt>
                <c:pt idx="27">
                  <c:v>2014</c:v>
                </c:pt>
                <c:pt idx="28">
                  <c:v>2015</c:v>
                </c:pt>
                <c:pt idx="29">
                  <c:v>2016</c:v>
                </c:pt>
              </c:numCache>
            </c:numRef>
          </c:cat>
          <c:val>
            <c:numRef>
              <c:f>'[Chart in 2018 NASPA Presentation.ppt]Sheet1'!$C$3:$C$32</c:f>
              <c:numCache>
                <c:formatCode>0.0</c:formatCode>
                <c:ptCount val="30"/>
                <c:pt idx="0">
                  <c:v>37.9</c:v>
                </c:pt>
                <c:pt idx="1">
                  <c:v>36.200000000000003</c:v>
                </c:pt>
                <c:pt idx="2">
                  <c:v>37.5</c:v>
                </c:pt>
                <c:pt idx="3">
                  <c:v>35.799999999999997</c:v>
                </c:pt>
                <c:pt idx="4">
                  <c:v>35.6</c:v>
                </c:pt>
                <c:pt idx="5">
                  <c:v>35.4</c:v>
                </c:pt>
                <c:pt idx="6">
                  <c:v>33.200000000000003</c:v>
                </c:pt>
                <c:pt idx="7">
                  <c:v>33.700000000000003</c:v>
                </c:pt>
                <c:pt idx="8">
                  <c:v>35.6</c:v>
                </c:pt>
                <c:pt idx="9">
                  <c:v>34.5</c:v>
                </c:pt>
                <c:pt idx="10">
                  <c:v>33.9</c:v>
                </c:pt>
                <c:pt idx="11">
                  <c:v>35.1</c:v>
                </c:pt>
                <c:pt idx="12">
                  <c:v>35.299999999999997</c:v>
                </c:pt>
                <c:pt idx="13">
                  <c:v>35.200000000000003</c:v>
                </c:pt>
                <c:pt idx="14">
                  <c:v>32.200000000000003</c:v>
                </c:pt>
                <c:pt idx="15">
                  <c:v>31.8</c:v>
                </c:pt>
                <c:pt idx="16">
                  <c:v>31.8</c:v>
                </c:pt>
                <c:pt idx="17">
                  <c:v>31.2</c:v>
                </c:pt>
                <c:pt idx="18">
                  <c:v>29.8</c:v>
                </c:pt>
                <c:pt idx="19">
                  <c:v>28.6</c:v>
                </c:pt>
                <c:pt idx="20">
                  <c:v>28.1</c:v>
                </c:pt>
                <c:pt idx="21">
                  <c:v>26.9</c:v>
                </c:pt>
                <c:pt idx="22">
                  <c:v>26.3</c:v>
                </c:pt>
                <c:pt idx="23">
                  <c:v>25.3</c:v>
                </c:pt>
                <c:pt idx="24">
                  <c:v>22.9</c:v>
                </c:pt>
                <c:pt idx="25">
                  <c:v>22.5</c:v>
                </c:pt>
                <c:pt idx="26">
                  <c:v>20.100000000000001</c:v>
                </c:pt>
                <c:pt idx="27">
                  <c:v>18</c:v>
                </c:pt>
                <c:pt idx="28">
                  <c:v>17.2</c:v>
                </c:pt>
                <c:pt idx="29">
                  <c:v>17.7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32-4CBE-BE51-FF354265C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11404736"/>
        <c:axId val="370897608"/>
      </c:lineChart>
      <c:catAx>
        <c:axId val="311404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C0C0C0"/>
            </a:solidFill>
            <a:prstDash val="solid"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0897608"/>
        <c:crosses val="autoZero"/>
        <c:auto val="1"/>
        <c:lblAlgn val="ctr"/>
        <c:lblOffset val="100"/>
        <c:noMultiLvlLbl val="0"/>
      </c:catAx>
      <c:valAx>
        <c:axId val="37089760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" sourceLinked="0"/>
        <c:majorTickMark val="none"/>
        <c:minorTickMark val="none"/>
        <c:tickLblPos val="nextTo"/>
        <c:spPr>
          <a:ln w="6350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1404736"/>
        <c:crosses val="autoZero"/>
        <c:crossBetween val="between"/>
        <c:majorUnit val="5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0.11518</cdr:x>
      <cdr:y>0.50548</cdr:y>
    </cdr:from>
    <cdr:to>
      <cdr:x>0.54531</cdr:x>
      <cdr:y>0.65802</cdr:y>
    </cdr:to>
    <cdr:grpSp>
      <cdr:nvGrpSpPr>
        <cdr:cNvPr id="7" name="Group 3"/>
        <cdr:cNvGrpSpPr/>
      </cdr:nvGrpSpPr>
      <cdr:grpSpPr>
        <a:xfrm xmlns:a="http://schemas.openxmlformats.org/drawingml/2006/main">
          <a:off x="729254" y="1667147"/>
          <a:ext cx="2723339" cy="503099"/>
          <a:chOff x="5956655" y="5293277"/>
          <a:chExt cx="3646454" cy="832152"/>
        </a:xfrm>
      </cdr:grpSpPr>
      <cdr:cxnSp macro="">
        <cdr:nvCxnSpPr>
          <cdr:cNvPr id="5" name="Straight Connector 4"/>
          <cdr:cNvCxnSpPr/>
        </cdr:nvCxnSpPr>
        <cdr:spPr>
          <a:xfrm xmlns:a="http://schemas.openxmlformats.org/drawingml/2006/main">
            <a:off x="5956655" y="5554342"/>
            <a:ext cx="324000" cy="0"/>
          </a:xfrm>
          <a:prstGeom xmlns:a="http://schemas.openxmlformats.org/drawingml/2006/main" prst="line">
            <a:avLst/>
          </a:prstGeom>
          <a:ln xmlns:a="http://schemas.openxmlformats.org/drawingml/2006/main" w="41275">
            <a:solidFill>
              <a:srgbClr val="800000"/>
            </a:solidFill>
          </a:ln>
        </cdr:spPr>
        <cdr:style>
          <a:lnRef xmlns:a="http://schemas.openxmlformats.org/drawingml/2006/main" idx="3">
            <a:schemeClr val="accent4"/>
          </a:lnRef>
          <a:fillRef xmlns:a="http://schemas.openxmlformats.org/drawingml/2006/main" idx="0">
            <a:schemeClr val="accent4"/>
          </a:fillRef>
          <a:effectRef xmlns:a="http://schemas.openxmlformats.org/drawingml/2006/main" idx="2">
            <a:schemeClr val="accent4"/>
          </a:effectRef>
          <a:fontRef xmlns:a="http://schemas.openxmlformats.org/drawingml/2006/main" idx="minor">
            <a:schemeClr val="tx1"/>
          </a:fontRef>
        </cdr:style>
      </cdr:cxnSp>
      <cdr:sp macro="" textlink="">
        <cdr:nvSpPr>
          <cdr:cNvPr id="6" name="TextBox 1"/>
          <cdr:cNvSpPr txBox="1"/>
        </cdr:nvSpPr>
        <cdr:spPr>
          <a:xfrm xmlns:a="http://schemas.openxmlformats.org/drawingml/2006/main">
            <a:off x="6085101" y="5293277"/>
            <a:ext cx="3518008" cy="832152"/>
          </a:xfrm>
          <a:prstGeom xmlns:a="http://schemas.openxmlformats.org/drawingml/2006/main" prst="rect">
            <a:avLst/>
          </a:prstGeom>
        </cdr:spPr>
        <cdr:txBody>
          <a:bodyPr xmlns:a="http://schemas.openxmlformats.org/drawingml/2006/main" wrap="square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ctr"/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Fewer than 5 hours 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cdr:txBody>
      </cdr:sp>
    </cdr:grpSp>
  </cdr:relSizeAnchor>
  <cdr:relSizeAnchor xmlns:cdr="http://schemas.openxmlformats.org/drawingml/2006/chartDrawing">
    <cdr:from>
      <cdr:x>0.07668</cdr:x>
      <cdr:y>0.24989</cdr:y>
    </cdr:from>
    <cdr:to>
      <cdr:x>0.60718</cdr:x>
      <cdr:y>0.41127</cdr:y>
    </cdr:to>
    <cdr:sp macro="" textlink="">
      <cdr:nvSpPr>
        <cdr:cNvPr id="12" name="TextBox 1"/>
        <cdr:cNvSpPr txBox="1"/>
      </cdr:nvSpPr>
      <cdr:spPr>
        <a:xfrm xmlns:a="http://schemas.openxmlformats.org/drawingml/2006/main">
          <a:off x="461111" y="954981"/>
          <a:ext cx="3190182" cy="6167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800" b="1" dirty="0" smtClean="0">
              <a:latin typeface="Arial" panose="020B0604020202020204" pitchFamily="34" charset="0"/>
              <a:cs typeface="Arial" panose="020B0604020202020204" pitchFamily="34" charset="0"/>
            </a:rPr>
            <a:t>More than 16 hours </a:t>
          </a:r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0.11818</cdr:x>
      <cdr:y>0.2948</cdr:y>
    </cdr:from>
    <cdr:to>
      <cdr:x>0.15085</cdr:x>
      <cdr:y>0.2948</cdr:y>
    </cdr:to>
    <cdr:cxnSp macro="">
      <cdr:nvCxnSpPr>
        <cdr:cNvPr id="13" name="Straight Connector 12"/>
        <cdr:cNvCxnSpPr/>
      </cdr:nvCxnSpPr>
      <cdr:spPr>
        <a:xfrm xmlns:a="http://schemas.openxmlformats.org/drawingml/2006/main">
          <a:off x="710692" y="1126611"/>
          <a:ext cx="196462" cy="0"/>
        </a:xfrm>
        <a:prstGeom xmlns:a="http://schemas.openxmlformats.org/drawingml/2006/main" prst="line">
          <a:avLst/>
        </a:prstGeom>
        <a:ln xmlns:a="http://schemas.openxmlformats.org/drawingml/2006/main" w="41275">
          <a:solidFill>
            <a:srgbClr val="E56719"/>
          </a:solidFill>
        </a:ln>
      </cdr:spPr>
      <cdr:style>
        <a:lnRef xmlns:a="http://schemas.openxmlformats.org/drawingml/2006/main" idx="3">
          <a:schemeClr val="accent4"/>
        </a:lnRef>
        <a:fillRef xmlns:a="http://schemas.openxmlformats.org/drawingml/2006/main" idx="0">
          <a:schemeClr val="accent4"/>
        </a:fillRef>
        <a:effectRef xmlns:a="http://schemas.openxmlformats.org/drawingml/2006/main" idx="2">
          <a:schemeClr val="accent4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333BD0-7962-B04A-8E72-AD5168F631E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6B94C6-1659-0D42-8942-DAD6793A09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F9C6931-D0F6-AB40-9D7F-95567148A5C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E64BEA-E2E4-BF48-8CF7-45787CAA5A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39BBDE-4EF8-F14C-8AE0-73BF9B0C336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1F64436-003E-284C-9347-5BCE374565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386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36C18F2-6801-5147-A332-A6E1C7D69D18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DCF60EF-C37D-4D44-90AD-6140AB570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4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6C526-D972-4E79-9FAB-AAA2F6DF93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474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Mid year data  SBCT generally services between 2 and 3 % of RIT</a:t>
            </a:r>
            <a:r>
              <a:rPr lang="en-US" baseline="0" dirty="0" smtClean="0"/>
              <a:t>’s general population. Our mid=year data this year is about what we saw for total of 2016</a:t>
            </a:r>
            <a:endParaRPr lang="en-US" dirty="0" smtClean="0"/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322	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418	total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F60EF-C37D-4D44-90AD-6140AB57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4526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6C526-D972-4E79-9FAB-AAA2F6DF93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681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6C526-D972-4E79-9FAB-AAA2F6DF93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198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6C526-D972-4E79-9FAB-AAA2F6DF93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3125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NTID students make up 5% of the total undergraduate</a:t>
            </a:r>
            <a:r>
              <a:rPr lang="en-US" baseline="0" dirty="0" smtClean="0"/>
              <a:t> population </a:t>
            </a:r>
          </a:p>
          <a:p>
            <a:r>
              <a:rPr lang="en-US" baseline="0" dirty="0" smtClean="0"/>
              <a:t>NTID students make up 6.9% of the students served in </a:t>
            </a:r>
            <a:r>
              <a:rPr lang="en-US" baseline="0" dirty="0" err="1" smtClean="0"/>
              <a:t>CaPS</a:t>
            </a:r>
            <a:r>
              <a:rPr lang="en-US" baseline="0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F60EF-C37D-4D44-90AD-6140AB57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108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2017-2018 </a:t>
            </a:r>
            <a:r>
              <a:rPr lang="en-US" dirty="0" err="1" smtClean="0"/>
              <a:t>CaPS</a:t>
            </a:r>
            <a:r>
              <a:rPr lang="en-US" baseline="0" dirty="0" smtClean="0"/>
              <a:t> served 12.9% of the </a:t>
            </a:r>
            <a:r>
              <a:rPr lang="en-US" dirty="0" smtClean="0"/>
              <a:t>total undergraduate</a:t>
            </a:r>
            <a:r>
              <a:rPr lang="en-US" baseline="0" dirty="0" smtClean="0"/>
              <a:t> population</a:t>
            </a:r>
          </a:p>
          <a:p>
            <a:r>
              <a:rPr lang="en-US" baseline="0" dirty="0" smtClean="0"/>
              <a:t>In 2017-2018 </a:t>
            </a:r>
            <a:r>
              <a:rPr lang="en-US" baseline="0" dirty="0" err="1" smtClean="0"/>
              <a:t>CaPS</a:t>
            </a:r>
            <a:r>
              <a:rPr lang="en-US" baseline="0" dirty="0" smtClean="0"/>
              <a:t> served 17.6% of the total NTID student population</a:t>
            </a:r>
          </a:p>
          <a:p>
            <a:r>
              <a:rPr lang="en-US" dirty="0" smtClean="0"/>
              <a:t>In 2017-2018 </a:t>
            </a:r>
            <a:r>
              <a:rPr lang="en-US" dirty="0" err="1" smtClean="0"/>
              <a:t>CaPS</a:t>
            </a:r>
            <a:r>
              <a:rPr lang="en-US" baseline="0" dirty="0" smtClean="0"/>
              <a:t> served   6.0% of the </a:t>
            </a:r>
            <a:r>
              <a:rPr lang="en-US" dirty="0" smtClean="0"/>
              <a:t>total graduate</a:t>
            </a:r>
            <a:r>
              <a:rPr lang="en-US" baseline="0" dirty="0" smtClean="0"/>
              <a:t> student population</a:t>
            </a:r>
          </a:p>
          <a:p>
            <a:r>
              <a:rPr lang="en-US" baseline="0" dirty="0" smtClean="0"/>
              <a:t>In 2017-2018 </a:t>
            </a:r>
            <a:r>
              <a:rPr lang="en-US" baseline="0" dirty="0" err="1" smtClean="0"/>
              <a:t>CaPS</a:t>
            </a:r>
            <a:r>
              <a:rPr lang="en-US" baseline="0" dirty="0" smtClean="0"/>
              <a:t> served 18.9% of the NTID graduate student population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F60EF-C37D-4D44-90AD-6140AB570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92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5D6C526-D972-4E79-9FAB-AAA2F6DF930C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38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F60EF-C37D-4D44-90AD-6140AB57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8830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CF60EF-C37D-4D44-90AD-6140AB57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4397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E4659ED-B759-394C-81AD-33BE55DD3BF9}"/>
              </a:ext>
            </a:extLst>
          </p:cNvPr>
          <p:cNvSpPr/>
          <p:nvPr userDrawn="1"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E07FEF9-9E0F-A14B-92C3-3C711C5E0E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66871" y="93473"/>
            <a:ext cx="521207" cy="1629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2C0510-4D66-0E4E-9746-F2225F3E6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287"/>
            <a:ext cx="9144000" cy="514121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CDF886-AEDB-D944-B0B0-79D3AEED0D47}"/>
              </a:ext>
            </a:extLst>
          </p:cNvPr>
          <p:cNvSpPr/>
          <p:nvPr/>
        </p:nvSpPr>
        <p:spPr>
          <a:xfrm>
            <a:off x="0" y="-41273"/>
            <a:ext cx="9144000" cy="383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FD9D4D-26CF-1B40-9449-C3AAAE20A4D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08147" y="3287403"/>
            <a:ext cx="5793028" cy="35757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7B2897DA-66AE-A946-A7E1-121C04B15FC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08147" y="3670550"/>
            <a:ext cx="5793027" cy="409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E225A074-EFE6-D641-B858-30CD052255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0" y="4149565"/>
            <a:ext cx="9144000" cy="1009649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976E4-ABDA-F340-8D30-F24D2053CED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4540" y="956788"/>
            <a:ext cx="7613816" cy="230503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Presentation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F38CCE-D8EA-A644-A10B-D4B2503A85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7786" y="81574"/>
            <a:ext cx="438810" cy="172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357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13716"/>
            <a:ext cx="2895600" cy="246888"/>
          </a:xfrm>
          <a:prstGeom prst="rect">
            <a:avLst/>
          </a:prstGeom>
        </p:spPr>
        <p:txBody>
          <a:bodyPr/>
          <a:lstStyle/>
          <a:p>
            <a:fld id="{CF788C9D-FDDA-44EC-9D54-6336271366F9}" type="datetimeFigureOut">
              <a:rPr lang="en-US" smtClean="0"/>
              <a:t>3/22/2019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0" y="13716"/>
            <a:ext cx="4114800" cy="24688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3716"/>
            <a:ext cx="1066800" cy="2468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2EB8BCD4-FF5E-44AC-B17E-4556744480B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58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7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1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4" y="837833"/>
            <a:ext cx="8692464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56618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1427164"/>
            <a:ext cx="8692464" cy="2674937"/>
          </a:xfrm>
          <a:prstGeom prst="rect">
            <a:avLst/>
          </a:prstGeom>
        </p:spPr>
        <p:txBody>
          <a:bodyPr/>
          <a:lstStyle>
            <a:lvl1pPr marL="342892" indent="-342892">
              <a:buFont typeface="Arial" panose="020B0604020202020204" pitchFamily="34" charset="0"/>
              <a:buChar char="•"/>
              <a:defRPr sz="2400" b="1"/>
            </a:lvl1pPr>
            <a:lvl2pPr marL="630222" indent="-290506">
              <a:buFont typeface="Courier New" panose="02070309020205020404" pitchFamily="49" charset="0"/>
              <a:buChar char="o"/>
              <a:tabLst/>
              <a:defRPr sz="2000"/>
            </a:lvl2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2557604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7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1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4" y="837833"/>
            <a:ext cx="8692464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D95E00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1427164"/>
            <a:ext cx="8692464" cy="2674937"/>
          </a:xfrm>
          <a:prstGeom prst="rect">
            <a:avLst/>
          </a:prstGeom>
        </p:spPr>
        <p:txBody>
          <a:bodyPr/>
          <a:lstStyle>
            <a:lvl1pPr marL="228594" indent="-228594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2400" b="1"/>
            </a:lvl1pPr>
            <a:lvl2pPr marL="457189" indent="-228594">
              <a:buClr>
                <a:srgbClr val="D95E00"/>
              </a:buClr>
              <a:buFont typeface="Arial" panose="020B0604020202020204" pitchFamily="34" charset="0"/>
              <a:buChar char="•"/>
              <a:tabLst/>
              <a:defRPr sz="2000"/>
            </a:lvl2pPr>
            <a:lvl3pPr marL="685783" indent="-228594">
              <a:buClr>
                <a:srgbClr val="D95E00"/>
              </a:buClr>
              <a:buSzPct val="100000"/>
              <a:buFont typeface="Wingdings" pitchFamily="2" charset="2"/>
              <a:buChar char="§"/>
              <a:tabLst/>
              <a:defRPr sz="1800"/>
            </a:lvl3pPr>
            <a:lvl4pPr marL="915965" indent="-230183">
              <a:buClr>
                <a:srgbClr val="D95E00"/>
              </a:buClr>
              <a:buFont typeface="System Font Regular"/>
              <a:buChar char="&gt;"/>
              <a:tabLst/>
              <a:defRPr sz="1600"/>
            </a:lvl4pPr>
            <a:lvl5pPr marL="1144559" indent="-228594">
              <a:buClr>
                <a:srgbClr val="D95E00"/>
              </a:buClr>
              <a:buFont typeface="Wingdings" pitchFamily="2" charset="2"/>
              <a:buChar char="§"/>
              <a:tabLst/>
              <a:defRPr sz="1400"/>
            </a:lvl5pPr>
            <a:lvl6pPr marL="1317592" indent="-173034">
              <a:buClr>
                <a:srgbClr val="D95E00"/>
              </a:buClr>
              <a:buFont typeface="System Font Regular"/>
              <a:buChar char="&gt;"/>
              <a:tabLst/>
              <a:defRPr sz="1200"/>
            </a:lvl6pPr>
            <a:lvl7pPr marL="1428714" indent="-111122">
              <a:buClr>
                <a:srgbClr val="D95E00"/>
              </a:buClr>
              <a:buFont typeface="Wingdings" pitchFamily="2" charset="2"/>
              <a:buChar char="§"/>
              <a:tabLst/>
              <a:defRPr sz="1000"/>
            </a:lvl7pPr>
            <a:lvl8pPr marL="1546187" indent="-117472">
              <a:buClr>
                <a:srgbClr val="D95E00"/>
              </a:buClr>
              <a:buFont typeface="System Font Regular"/>
              <a:buChar char="&gt;"/>
              <a:tabLst/>
              <a:defRPr sz="900"/>
            </a:lvl8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101819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D765ABA-196D-034E-B656-615F72FF6C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497463"/>
            <a:ext cx="9144000" cy="464603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787F5F2-501C-424A-9865-0DE5CE4A13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4064" y="859361"/>
            <a:ext cx="2705824" cy="325354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56618"/>
                </a:solidFill>
              </a:defRPr>
            </a:lvl1pPr>
          </a:lstStyle>
          <a:p>
            <a:pPr lvl="0"/>
            <a:r>
              <a:rPr lang="en-US" dirty="0"/>
              <a:t>Click to add Main Header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F227BE32-0205-E84F-BDBB-EF646717877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2528" y="1424753"/>
            <a:ext cx="5644000" cy="4671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076F031-AF81-DC40-9A1C-C60C936724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46525" y="2039614"/>
            <a:ext cx="5650003" cy="2066316"/>
          </a:xfrm>
          <a:prstGeom prst="rect">
            <a:avLst/>
          </a:prstGeom>
        </p:spPr>
        <p:txBody>
          <a:bodyPr/>
          <a:lstStyle>
            <a:lvl1pPr marL="61913" indent="-290513"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lvl="0"/>
            <a:r>
              <a:rPr lang="en-US" dirty="0"/>
              <a:t>Click to add bulleted list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1"/>
            <a:ext cx="9144000" cy="100965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</p:spTree>
    <p:extLst>
      <p:ext uri="{BB962C8B-B14F-4D97-AF65-F5344CB8AC3E}">
        <p14:creationId xmlns:p14="http://schemas.microsoft.com/office/powerpoint/2010/main" val="2778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C8303E-CB79-A645-BEF9-D0CD24C49717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CA4F9A6-C8EF-1F4A-8155-1567273829D2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1383E86-B978-174B-B3F5-A6CC4843262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90A3470E-8125-0E4C-8D9E-AE498C694D7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04064" y="837833"/>
            <a:ext cx="8692464" cy="522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rgbClr val="E56618"/>
                </a:solidFill>
              </a:defRPr>
            </a:lvl1pPr>
          </a:lstStyle>
          <a:p>
            <a:pPr lvl="0"/>
            <a:r>
              <a:rPr lang="en-US" dirty="0"/>
              <a:t>Click to add Header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06909BC-83A5-ED42-AE34-D78DAEC3F24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1427163"/>
            <a:ext cx="8692464" cy="2674937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 b="1"/>
            </a:lvl1pPr>
            <a:lvl2pPr marL="630238" indent="-290513">
              <a:buFont typeface="Courier New" panose="02070309020205020404" pitchFamily="49" charset="0"/>
              <a:buChar char="o"/>
              <a:tabLst/>
              <a:defRPr sz="2000"/>
            </a:lvl2pPr>
          </a:lstStyle>
          <a:p>
            <a:pPr lvl="0"/>
            <a:r>
              <a:rPr lang="en-US" dirty="0"/>
              <a:t>Click to add bullet</a:t>
            </a:r>
          </a:p>
          <a:p>
            <a:pPr lvl="1"/>
            <a:r>
              <a:rPr lang="en-US" dirty="0"/>
              <a:t>Click to add sub-bullet</a:t>
            </a:r>
          </a:p>
        </p:txBody>
      </p:sp>
    </p:spTree>
    <p:extLst>
      <p:ext uri="{BB962C8B-B14F-4D97-AF65-F5344CB8AC3E}">
        <p14:creationId xmlns:p14="http://schemas.microsoft.com/office/powerpoint/2010/main" val="4292147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-Pag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CF15DD-277E-394F-AFCE-926578BEF7F1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D8B4FE-5E61-2942-9F67-A4F6AD7FECA1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18">
            <a:extLst>
              <a:ext uri="{FF2B5EF4-FFF2-40B4-BE49-F238E27FC236}">
                <a16:creationId xmlns:a16="http://schemas.microsoft.com/office/drawing/2014/main" id="{62AB3FC8-2388-7847-86DB-E5B5333EACF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7" name="Content Placeholder 18">
            <a:extLst>
              <a:ext uri="{FF2B5EF4-FFF2-40B4-BE49-F238E27FC236}">
                <a16:creationId xmlns:a16="http://schemas.microsoft.com/office/drawing/2014/main" id="{E61379B3-CA22-7E42-8FE3-E2D09D721962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8692464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998498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44EEE75-1C0C-DF43-8A1A-F55F70A0076A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33C26C-CF75-E04A-98EB-7AEC198CFEE8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8">
            <a:extLst>
              <a:ext uri="{FF2B5EF4-FFF2-40B4-BE49-F238E27FC236}">
                <a16:creationId xmlns:a16="http://schemas.microsoft.com/office/drawing/2014/main" id="{AD0B3782-2422-A544-AEA8-0DA96AAE55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4" name="Content Placeholder 18">
            <a:extLst>
              <a:ext uri="{FF2B5EF4-FFF2-40B4-BE49-F238E27FC236}">
                <a16:creationId xmlns:a16="http://schemas.microsoft.com/office/drawing/2014/main" id="{D44BC06C-7E1C-4845-973D-DCD63FB136FA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692650" y="773113"/>
            <a:ext cx="4203700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  <p:sp>
        <p:nvSpPr>
          <p:cNvPr id="15" name="Content Placeholder 18">
            <a:extLst>
              <a:ext uri="{FF2B5EF4-FFF2-40B4-BE49-F238E27FC236}">
                <a16:creationId xmlns:a16="http://schemas.microsoft.com/office/drawing/2014/main" id="{AA93BCA3-E265-CD4C-9883-62DC1D15F3D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04064" y="772915"/>
            <a:ext cx="4209186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354127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E70DBF-129D-BB48-BBFF-08F62952F603}"/>
              </a:ext>
            </a:extLst>
          </p:cNvPr>
          <p:cNvCxnSpPr/>
          <p:nvPr userDrawn="1"/>
        </p:nvCxnSpPr>
        <p:spPr>
          <a:xfrm>
            <a:off x="204064" y="497463"/>
            <a:ext cx="20060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E58E4D-9595-E14C-8259-3EDBF9F54A84}"/>
              </a:ext>
            </a:extLst>
          </p:cNvPr>
          <p:cNvCxnSpPr/>
          <p:nvPr userDrawn="1"/>
        </p:nvCxnSpPr>
        <p:spPr>
          <a:xfrm>
            <a:off x="2532476" y="497463"/>
            <a:ext cx="6364052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9CF2F8B1-9E2E-5040-B217-FCC725F966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AAA33EB-41E5-8B40-9670-C68F679A7D7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98438" y="772351"/>
            <a:ext cx="2603500" cy="5967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b="1">
                <a:solidFill>
                  <a:srgbClr val="E56618"/>
                </a:solidFill>
              </a:defRPr>
            </a:lvl1pPr>
          </a:lstStyle>
          <a:p>
            <a:pPr lvl="0"/>
            <a:r>
              <a:rPr lang="en-US" dirty="0"/>
              <a:t>Main Header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8BFBAF58-1BBE-824B-9BD9-DF65670E97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438" y="1524000"/>
            <a:ext cx="2603500" cy="26096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80FC676F-AD0F-3045-85E2-F41B9DF0A6F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000375" y="773113"/>
            <a:ext cx="5895975" cy="336073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i="1"/>
            </a:lvl1pPr>
          </a:lstStyle>
          <a:p>
            <a:pPr lvl="0"/>
            <a:r>
              <a:rPr lang="en-US" dirty="0"/>
              <a:t>Place image/chart here</a:t>
            </a:r>
          </a:p>
        </p:txBody>
      </p:sp>
    </p:spTree>
    <p:extLst>
      <p:ext uri="{BB962C8B-B14F-4D97-AF65-F5344CB8AC3E}">
        <p14:creationId xmlns:p14="http://schemas.microsoft.com/office/powerpoint/2010/main" val="25753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B2B1F-FA12-B54F-9A9A-8E3FE786CF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2197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1FDB69-C179-3341-AEF3-D2B3896FB825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ECA973-8475-EF41-8C88-BE7633966CF5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rgbClr val="EF6F2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7DF7C01A-B350-7B45-A49E-C3717CC86D0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9A099A8-CF8E-1C48-82A0-F6A6F7CC0F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4064" y="2990850"/>
            <a:ext cx="8692464" cy="1143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0" b="1"/>
            </a:lvl1pPr>
          </a:lstStyle>
          <a:p>
            <a:pPr lvl="0"/>
            <a:r>
              <a:rPr lang="en-US" dirty="0"/>
              <a:t>Click to add Transition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FA15D2-0772-BF44-93EB-3F456808C9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53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7F9755-C0DA-B244-B730-B308E60924F8}"/>
              </a:ext>
            </a:extLst>
          </p:cNvPr>
          <p:cNvSpPr/>
          <p:nvPr userDrawn="1"/>
        </p:nvSpPr>
        <p:spPr>
          <a:xfrm>
            <a:off x="0" y="0"/>
            <a:ext cx="9144000" cy="5295900"/>
          </a:xfrm>
          <a:prstGeom prst="rect">
            <a:avLst/>
          </a:prstGeom>
          <a:solidFill>
            <a:srgbClr val="EF6F2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7FF2CB-58B7-5049-BADD-41D07A0154D8}"/>
              </a:ext>
            </a:extLst>
          </p:cNvPr>
          <p:cNvCxnSpPr/>
          <p:nvPr userDrawn="1"/>
        </p:nvCxnSpPr>
        <p:spPr>
          <a:xfrm>
            <a:off x="204064" y="497462"/>
            <a:ext cx="2006060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B5B524D-D7AF-4B4A-B485-6A922EDBF1D0}"/>
              </a:ext>
            </a:extLst>
          </p:cNvPr>
          <p:cNvCxnSpPr/>
          <p:nvPr userDrawn="1"/>
        </p:nvCxnSpPr>
        <p:spPr>
          <a:xfrm>
            <a:off x="2532476" y="497462"/>
            <a:ext cx="6364052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CD73F756-E117-EE4D-80F1-C25B8572FAA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04064" y="3194050"/>
            <a:ext cx="8692464" cy="93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079EB260-1A7B-174A-AA51-12AAD061D7C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4133850"/>
            <a:ext cx="9144000" cy="1050925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lnSpc>
                <a:spcPct val="90000"/>
              </a:lnSpc>
              <a:buNone/>
              <a:defRPr b="0" i="1">
                <a:solidFill>
                  <a:srgbClr val="FF0000"/>
                </a:solidFill>
                <a:latin typeface="MS Gothic" panose="020B0609070205080204" pitchFamily="49" charset="-128"/>
                <a:ea typeface="MS Gothic" panose="020B0609070205080204" pitchFamily="49" charset="-128"/>
              </a:defRPr>
            </a:lvl1pPr>
          </a:lstStyle>
          <a:p>
            <a:pPr lvl="0"/>
            <a:r>
              <a:rPr lang="en-US" dirty="0"/>
              <a:t>Please do not put content in this space.   It is reserved for live captioning.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7A300F0-F281-A448-A6D5-5FF5764E12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41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9A97B92B-300D-4B59-AED3-F6D6DA276202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E81CF63-BCDE-4276-A5C8-71719385D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5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8056408" y="211967"/>
            <a:ext cx="930808" cy="2031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900" dirty="0">
                <a:latin typeface="Georgia"/>
                <a:cs typeface="Georgia"/>
              </a:rPr>
              <a:t>|  </a:t>
            </a:r>
            <a:fld id="{606D2650-017B-BC48-A893-0334FE68CCF7}" type="slidenum">
              <a:rPr lang="en-US" sz="850" smtClean="0">
                <a:latin typeface="Arial" panose="020B0604020202020204" pitchFamily="34" charset="0"/>
                <a:cs typeface="Arial" panose="020B0604020202020204" pitchFamily="34" charset="0"/>
              </a:rPr>
              <a:pPr algn="r">
                <a:lnSpc>
                  <a:spcPct val="80000"/>
                </a:lnSpc>
              </a:pPr>
              <a:t>‹#›</a:t>
            </a:fld>
            <a:endParaRPr lang="en-US" sz="8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E1BAB7-92D3-A748-A041-34E4C69AF906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8825" y="227613"/>
            <a:ext cx="417144" cy="1639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C3823F-4E31-6346-A3FC-E4F3404C013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883400" y="247418"/>
            <a:ext cx="1693696" cy="10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0" r:id="rId2"/>
    <p:sldLayoutId id="2147483650" r:id="rId3"/>
    <p:sldLayoutId id="2147483663" r:id="rId4"/>
    <p:sldLayoutId id="2147483652" r:id="rId5"/>
    <p:sldLayoutId id="2147483656" r:id="rId6"/>
    <p:sldLayoutId id="2147483662" r:id="rId7"/>
    <p:sldLayoutId id="2147483661" r:id="rId8"/>
    <p:sldLayoutId id="2147483666" r:id="rId9"/>
    <p:sldLayoutId id="2147483668" r:id="rId10"/>
    <p:sldLayoutId id="2147483669" r:id="rId11"/>
    <p:sldLayoutId id="214748367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D8569A-4329-784B-9918-97A12C4AC3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539" y="3541863"/>
            <a:ext cx="5793028" cy="357571"/>
          </a:xfrm>
        </p:spPr>
        <p:txBody>
          <a:bodyPr/>
          <a:lstStyle/>
          <a:p>
            <a:r>
              <a:rPr lang="en-US" sz="2400" dirty="0" smtClean="0"/>
              <a:t>Division of Student Affairs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C6C98-4B85-AB4D-B6CF-956E25B2E2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sz="3200" dirty="0" smtClean="0"/>
              <a:t>Break from Tradition: A Campus-wide Approach to Student Distress Prevention and Early </a:t>
            </a:r>
            <a:r>
              <a:rPr lang="en-US" sz="3200" dirty="0" smtClean="0"/>
              <a:t>Intervention</a:t>
            </a:r>
            <a:r>
              <a:rPr lang="en-US" sz="3200" dirty="0"/>
              <a:t>.</a:t>
            </a:r>
            <a:endParaRPr lang="en-US" sz="3200" dirty="0" smtClean="0"/>
          </a:p>
          <a:p>
            <a:endParaRPr lang="en-US" sz="1000" dirty="0"/>
          </a:p>
          <a:p>
            <a:r>
              <a:rPr lang="en-US" sz="1200" dirty="0" smtClean="0"/>
              <a:t>Presented by:</a:t>
            </a:r>
          </a:p>
          <a:p>
            <a:endParaRPr lang="en-US" sz="1200" dirty="0"/>
          </a:p>
          <a:p>
            <a:r>
              <a:rPr lang="en-US" sz="1200" dirty="0" smtClean="0"/>
              <a:t>Megan H. Jaros, MS, LMFT, Office of Case Management</a:t>
            </a:r>
          </a:p>
          <a:p>
            <a:r>
              <a:rPr lang="en-US" sz="1200" dirty="0" smtClean="0"/>
              <a:t>Kristina Walker, LMHC, Counseling and Psychological Services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8490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841373" y="913565"/>
            <a:ext cx="1076859" cy="3162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American College Health Association. American College Health Association-National College Health Assessment II: Reference Group Executive Summary Spring 2017. Hanover, MD: American College Health Association; 2017.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225768" y="505234"/>
            <a:ext cx="8692464" cy="522288"/>
          </a:xfrm>
        </p:spPr>
        <p:txBody>
          <a:bodyPr/>
          <a:lstStyle/>
          <a:p>
            <a:r>
              <a:rPr lang="en-US" dirty="0">
                <a:solidFill>
                  <a:srgbClr val="EF6F2A"/>
                </a:solidFill>
                <a:latin typeface="Calibri" panose="020F0502020204030204" pitchFamily="34" charset="0"/>
              </a:rPr>
              <a:t>National College Health Assessment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768" y="913565"/>
            <a:ext cx="7343775" cy="333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36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/>
          </p:nvPr>
        </p:nvGraphicFramePr>
        <p:xfrm>
          <a:off x="1364243" y="992358"/>
          <a:ext cx="6036162" cy="3378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3214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4064" y="487179"/>
            <a:ext cx="8692464" cy="522288"/>
          </a:xfrm>
        </p:spPr>
        <p:txBody>
          <a:bodyPr/>
          <a:lstStyle/>
          <a:p>
            <a:r>
              <a:rPr lang="en-US" dirty="0" smtClean="0"/>
              <a:t>Mental Health Outreach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4064" y="1009467"/>
            <a:ext cx="3671250" cy="3034873"/>
          </a:xfrm>
        </p:spPr>
        <p:txBody>
          <a:bodyPr/>
          <a:lstStyle/>
          <a:p>
            <a:pPr marL="0" indent="0">
              <a:buNone/>
            </a:pPr>
            <a:r>
              <a:rPr lang="en-US" sz="1200" dirty="0" smtClean="0"/>
              <a:t>Types of Outreach: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/>
              <a:t>Suicide Prevention and Awareness Week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Mental Health Screening Days 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Mock Intakes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What’s On Your Mind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Orientation workshops and training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Resource Tabling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Dessert and Dialogue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Workshops on specific Mental Health Topics 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Presentations for classes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Student interviews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Peer Education Program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Lighting the Way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Next Year: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Out of the Darkness Walk</a:t>
            </a:r>
          </a:p>
          <a:p>
            <a:pPr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b="0" dirty="0" smtClean="0"/>
              <a:t>NTID Wellness Event and Mental Health Screening Day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055706" y="950418"/>
            <a:ext cx="28551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EF6F2A"/>
              </a:buClr>
            </a:pPr>
            <a:r>
              <a:rPr lang="en-US" sz="1200" b="1" dirty="0" smtClean="0"/>
              <a:t>Campus Partners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Residence Life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Campus Life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Religious and Spiritual Life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Center for Women and Gender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Q Center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International Student Services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Student Dietetic Association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Student Government 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Student Health Center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Academic Advising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Career and Co-Op Services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The Maker’s Space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Greek Life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CAB</a:t>
            </a:r>
            <a:br>
              <a:rPr lang="en-US" sz="1000" dirty="0" smtClean="0"/>
            </a:br>
            <a:r>
              <a:rPr lang="en-US" sz="1000" dirty="0" smtClean="0"/>
              <a:t>ALANA</a:t>
            </a:r>
            <a:br>
              <a:rPr lang="en-US" sz="1000" dirty="0" smtClean="0"/>
            </a:br>
            <a:r>
              <a:rPr lang="en-US" sz="1000" dirty="0" smtClean="0"/>
              <a:t>MCAS</a:t>
            </a:r>
            <a:br>
              <a:rPr lang="en-US" sz="1000" dirty="0" smtClean="0"/>
            </a:br>
            <a:r>
              <a:rPr lang="en-US" sz="1000" dirty="0" smtClean="0"/>
              <a:t>Academic Support Services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err="1" smtClean="0"/>
              <a:t>OUTSpoken</a:t>
            </a:r>
            <a:endParaRPr lang="en-US" sz="1000" dirty="0" smtClean="0"/>
          </a:p>
          <a:p>
            <a:endParaRPr lang="en-US" sz="1000" dirty="0" smtClean="0"/>
          </a:p>
          <a:p>
            <a:endParaRPr lang="en-US" sz="1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6085996" y="682618"/>
            <a:ext cx="2908168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Center for Leadership and Civic </a:t>
            </a:r>
            <a:r>
              <a:rPr lang="en-US" sz="1000" dirty="0" smtClean="0"/>
              <a:t>Engagement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smtClean="0"/>
              <a:t>Kate </a:t>
            </a:r>
            <a:r>
              <a:rPr lang="en-US" sz="1000" dirty="0"/>
              <a:t>Gleason college of Engineering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Engineering Technology Exploration Course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Academic Support Services Insights Class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RA’s </a:t>
            </a:r>
            <a:br>
              <a:rPr lang="en-US" sz="1000" dirty="0"/>
            </a:br>
            <a:r>
              <a:rPr lang="en-US" sz="1000" dirty="0"/>
              <a:t>Orientation Leaders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Human Resources/New Employees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Advance RIT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Commuter Lounge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Graduate Student Services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Title IX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Special Interest Houses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Wellness Team 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Health Promotion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Athletic Department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K-5 Program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Brick Hack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RIT Library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College Restoration Program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/>
              <a:t>The Reporter</a:t>
            </a:r>
          </a:p>
          <a:p>
            <a:pPr marL="171450" indent="-171450">
              <a:buClr>
                <a:srgbClr val="EF6F2A"/>
              </a:buClr>
              <a:buFont typeface="Wingdings" panose="05000000000000000000" pitchFamily="2" charset="2"/>
              <a:buChar char="§"/>
            </a:pPr>
            <a:r>
              <a:rPr lang="en-US" sz="1000" dirty="0" err="1" smtClean="0"/>
              <a:t>TransCare</a:t>
            </a:r>
            <a:r>
              <a:rPr lang="en-US" sz="1000" dirty="0" smtClean="0"/>
              <a:t> </a:t>
            </a:r>
            <a:r>
              <a:rPr lang="en-US" sz="1000" dirty="0"/>
              <a:t>Team </a:t>
            </a:r>
          </a:p>
          <a:p>
            <a:endParaRPr lang="en-US" sz="10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905870" y="1077010"/>
            <a:ext cx="0" cy="28997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49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07" y="574956"/>
            <a:ext cx="8678679" cy="4120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Faculty/Staff Prevention and Early Intervention Training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208" y="1059910"/>
            <a:ext cx="488405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College of Liberal Arts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College of Computing and Information Sciences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National Technical Institute for the Deaf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College of Engineering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College of Science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College of Business</a:t>
            </a:r>
          </a:p>
          <a:p>
            <a:pPr defTabSz="457189"/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College of Engineering Technology – In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/>
              </a:rPr>
              <a:t>progress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College of Art and Design – In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/>
              </a:rPr>
              <a:t>progress</a:t>
            </a:r>
            <a:endParaRPr lang="en-US" sz="16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School of Individualized Studies</a:t>
            </a:r>
          </a:p>
          <a:p>
            <a:pPr defTabSz="457189"/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Office of Graduate Education – In progress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1600" dirty="0">
              <a:solidFill>
                <a:prstClr val="black"/>
              </a:solidFill>
              <a:latin typeface="Arial" panose="020B060402020202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06154" y="1059910"/>
            <a:ext cx="4265271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University Advising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Residence Life Staff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Academic Support Center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Division of Diversity and Inclusion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New Faculty Orientation</a:t>
            </a: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endParaRPr lang="en-US" sz="800" dirty="0">
              <a:solidFill>
                <a:prstClr val="black"/>
              </a:solidFill>
              <a:latin typeface="Arial" panose="020B0604020202020204"/>
            </a:endParaRPr>
          </a:p>
          <a:p>
            <a:pPr marL="285743" indent="-285743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RIT Global – Study Aboard – In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/>
              </a:rPr>
              <a:t>progress</a:t>
            </a:r>
            <a:endParaRPr lang="en-US" sz="1600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0073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07" y="574956"/>
            <a:ext cx="8678679" cy="41201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Faculty/Staff Prevention and Early Intervention Training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5207" y="1025214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189"/>
            <a:r>
              <a:rPr lang="en-US" sz="2400" b="1" dirty="0">
                <a:solidFill>
                  <a:prstClr val="black"/>
                </a:solidFill>
                <a:latin typeface="Arial" panose="020B0604020202020204"/>
              </a:rPr>
              <a:t>Case Management </a:t>
            </a:r>
            <a:r>
              <a:rPr lang="en-US" sz="2400" b="1" dirty="0" smtClean="0">
                <a:solidFill>
                  <a:prstClr val="black"/>
                </a:solidFill>
                <a:latin typeface="Arial" panose="020B0604020202020204"/>
              </a:rPr>
              <a:t>Trainings</a:t>
            </a:r>
            <a:endParaRPr lang="en-US" sz="2400" b="1" dirty="0">
              <a:solidFill>
                <a:prstClr val="black"/>
              </a:solidFill>
              <a:latin typeface="Arial" panose="020B0604020202020204"/>
            </a:endParaRP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New Faculty Orientation 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Early Intervention for New Employees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Early Intervention - Ad Hoc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Engineering Professors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HUB/Postal Staff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Nutrition/Exercise Science Faculty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F&amp;A Managers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Auxiliary Services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Access Services- Captioning Staff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Spirituality &amp; Religious Life </a:t>
            </a:r>
          </a:p>
          <a:p>
            <a:pPr marL="171446" indent="-171446" defTabSz="457189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empower/academic support center</a:t>
            </a:r>
          </a:p>
          <a:p>
            <a:pPr defTabSz="457189"/>
            <a:endParaRPr lang="en-US" dirty="0">
              <a:solidFill>
                <a:prstClr val="black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0079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3650" b="9788"/>
          <a:stretch/>
        </p:blipFill>
        <p:spPr>
          <a:xfrm>
            <a:off x="87083" y="2760509"/>
            <a:ext cx="8953953" cy="1625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4739356"/>
            <a:ext cx="248920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Center for Collegiate Mental Health</a:t>
            </a:r>
          </a:p>
          <a:p>
            <a:pPr algn="ctr" defTabSz="457189">
              <a:defRPr/>
            </a:pPr>
            <a:r>
              <a:rPr lang="en-US" sz="1050" b="1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n=150 Counseling Centers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40102" y="2519026"/>
            <a:ext cx="11929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89">
              <a:defRPr/>
            </a:pPr>
            <a:r>
              <a:rPr lang="en-US" sz="1000" b="1" dirty="0">
                <a:solidFill>
                  <a:prstClr val="black"/>
                </a:solidFill>
                <a:latin typeface="Arial" panose="020B0604020202020204"/>
                <a:cs typeface="Calibri" panose="020F0502020204030204" pitchFamily="34" charset="0"/>
              </a:rPr>
              <a:t>Percentage of students served endorsing: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0" y="4362683"/>
            <a:ext cx="9144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189">
              <a:defRPr/>
            </a:pPr>
            <a:r>
              <a:rPr lang="en-US" sz="900" b="1" dirty="0">
                <a:solidFill>
                  <a:prstClr val="black"/>
                </a:solidFill>
                <a:latin typeface="Arial" panose="020B0604020202020204"/>
                <a:cs typeface="Times New Roman" panose="02020603050405020304" pitchFamily="18" charset="0"/>
              </a:rPr>
              <a:t>College and University Counseling Centers 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552418" y="2239253"/>
            <a:ext cx="1269293" cy="1148253"/>
            <a:chOff x="4417119" y="3625456"/>
            <a:chExt cx="1269293" cy="1148253"/>
          </a:xfrm>
        </p:grpSpPr>
        <p:sp>
          <p:nvSpPr>
            <p:cNvPr id="19" name="TextBox 18"/>
            <p:cNvSpPr txBox="1"/>
            <p:nvPr/>
          </p:nvSpPr>
          <p:spPr>
            <a:xfrm>
              <a:off x="4417119" y="3625456"/>
              <a:ext cx="1269293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panose="020B0604020202020204"/>
                </a:rPr>
                <a:t> Spring 2018</a:t>
              </a:r>
            </a:p>
            <a:p>
              <a:pPr algn="ctr" defTabSz="457189"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panose="020B0604020202020204"/>
                </a:rPr>
                <a:t>47%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5051766" y="4148676"/>
              <a:ext cx="0" cy="625033"/>
            </a:xfrm>
            <a:prstGeom prst="straightConnector1">
              <a:avLst/>
            </a:prstGeom>
            <a:ln w="44450">
              <a:solidFill>
                <a:schemeClr val="accent6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4552419" y="2239253"/>
            <a:ext cx="1269293" cy="1148253"/>
            <a:chOff x="4417119" y="3625456"/>
            <a:chExt cx="1269293" cy="1148253"/>
          </a:xfrm>
        </p:grpSpPr>
        <p:sp>
          <p:nvSpPr>
            <p:cNvPr id="11" name="TextBox 10"/>
            <p:cNvSpPr txBox="1"/>
            <p:nvPr/>
          </p:nvSpPr>
          <p:spPr>
            <a:xfrm>
              <a:off x="4417119" y="3625456"/>
              <a:ext cx="1269293" cy="52322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algn="ctr" defTabSz="457189"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panose="020B0604020202020204"/>
                </a:rPr>
                <a:t> Spring 2016</a:t>
              </a:r>
            </a:p>
            <a:p>
              <a:pPr algn="ctr" defTabSz="457189">
                <a:defRPr/>
              </a:pPr>
              <a:r>
                <a:rPr lang="en-US" sz="1400" dirty="0">
                  <a:solidFill>
                    <a:prstClr val="black"/>
                  </a:solidFill>
                  <a:latin typeface="Arial" panose="020B0604020202020204"/>
                </a:rPr>
                <a:t>38%</a:t>
              </a: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5051766" y="4148676"/>
              <a:ext cx="0" cy="625033"/>
            </a:xfrm>
            <a:prstGeom prst="straightConnector1">
              <a:avLst/>
            </a:prstGeom>
            <a:ln w="44450">
              <a:solidFill>
                <a:schemeClr val="accent6">
                  <a:lumMod val="75000"/>
                </a:schemeClr>
              </a:solidFill>
              <a:tailEnd type="triangle"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07" y="466099"/>
            <a:ext cx="8678679" cy="41201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Faculty/Staff Prevention and Early Intervention Training result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07" y="967553"/>
            <a:ext cx="8678679" cy="543259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Across the Country: % of Students in Counseling reporting SI.</a:t>
            </a:r>
          </a:p>
          <a:p>
            <a:pPr marL="0" indent="0">
              <a:buNone/>
            </a:pPr>
            <a:endParaRPr lang="en-U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02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58025E-6 L 0.36146 -0.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6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98ED-439B-AF4C-9FA5-CCDA89F6491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07" y="466099"/>
            <a:ext cx="8678679" cy="41201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Faculty/Staff Prevention and Early Intervention Training result</a:t>
            </a:r>
          </a:p>
        </p:txBody>
      </p:sp>
      <p:sp>
        <p:nvSpPr>
          <p:cNvPr id="69" name="Rectangle 68"/>
          <p:cNvSpPr/>
          <p:nvPr/>
        </p:nvSpPr>
        <p:spPr>
          <a:xfrm>
            <a:off x="112729" y="960318"/>
            <a:ext cx="87681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8">
              <a:defRPr/>
            </a:pPr>
            <a:r>
              <a:rPr lang="en-US" sz="2000" kern="0" dirty="0">
                <a:solidFill>
                  <a:srgbClr val="0A0B09"/>
                </a:solidFill>
                <a:latin typeface="Arial" panose="020B0604020202020204"/>
              </a:rPr>
              <a:t>After services at </a:t>
            </a:r>
            <a:r>
              <a:rPr lang="en-US" sz="2000" kern="0" dirty="0" err="1">
                <a:solidFill>
                  <a:srgbClr val="0A0B09"/>
                </a:solidFill>
                <a:latin typeface="Arial" panose="020B0604020202020204"/>
              </a:rPr>
              <a:t>CaPS</a:t>
            </a:r>
            <a:r>
              <a:rPr lang="en-US" sz="2000" kern="0" dirty="0">
                <a:solidFill>
                  <a:srgbClr val="0A0B09"/>
                </a:solidFill>
                <a:latin typeface="Arial" panose="020B0604020202020204"/>
              </a:rPr>
              <a:t>, the percent of students who report thoughts of ending their lives decreased from </a:t>
            </a:r>
            <a:r>
              <a:rPr lang="en-US" sz="2000" kern="0" dirty="0">
                <a:solidFill>
                  <a:srgbClr val="B4B5B1">
                    <a:lumMod val="50000"/>
                  </a:srgbClr>
                </a:solidFill>
                <a:latin typeface="Arial" panose="020B0604020202020204"/>
              </a:rPr>
              <a:t>47% </a:t>
            </a:r>
            <a:r>
              <a:rPr lang="en-US" sz="2000" kern="0" dirty="0">
                <a:solidFill>
                  <a:srgbClr val="0A0B09"/>
                </a:solidFill>
                <a:latin typeface="Arial" panose="020B0604020202020204"/>
              </a:rPr>
              <a:t>to </a:t>
            </a:r>
            <a:r>
              <a:rPr lang="en-US" sz="2000" kern="0" dirty="0">
                <a:solidFill>
                  <a:srgbClr val="E5722A"/>
                </a:solidFill>
                <a:latin typeface="Arial" panose="020B0604020202020204"/>
              </a:rPr>
              <a:t>8%</a:t>
            </a:r>
            <a:r>
              <a:rPr lang="en-US" sz="2000" kern="0" dirty="0">
                <a:solidFill>
                  <a:srgbClr val="0A0B09"/>
                </a:solidFill>
                <a:latin typeface="Arial" panose="020B0604020202020204"/>
              </a:rPr>
              <a:t>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68495" y="2274246"/>
            <a:ext cx="4192142" cy="2653480"/>
            <a:chOff x="913029" y="2443838"/>
            <a:chExt cx="4852274" cy="3261503"/>
          </a:xfrm>
        </p:grpSpPr>
        <p:grpSp>
          <p:nvGrpSpPr>
            <p:cNvPr id="12" name="Group 11"/>
            <p:cNvGrpSpPr/>
            <p:nvPr/>
          </p:nvGrpSpPr>
          <p:grpSpPr>
            <a:xfrm>
              <a:off x="913029" y="2991486"/>
              <a:ext cx="4852274" cy="2713855"/>
              <a:chOff x="495596" y="2396886"/>
              <a:chExt cx="5764005" cy="289088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95596" y="3547574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058643" y="3547573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621689" y="3547574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2747783" y="354757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2184736" y="3547572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3310829" y="354757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3873876" y="3547569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436922" y="354757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5563016" y="3547566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999969" y="3547568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95596" y="4123996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058643" y="4123995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621689" y="4123996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2747783" y="4123992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2184736" y="4123994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3310829" y="4123992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29" name="Picture 2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3873876" y="4123991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30" name="Picture 29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436922" y="4123992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5563016" y="4123988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999969" y="412399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33" name="Picture 32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95596" y="4700412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058643" y="4700411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35" name="Picture 34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621689" y="4700412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36" name="Picture 35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2747783" y="4700408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37" name="Picture 3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2184736" y="470041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3310829" y="4700408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95596" y="2965684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40" name="Picture 39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058643" y="2965683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41" name="Picture 40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621689" y="2965684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42" name="Picture 41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2747783" y="296568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43" name="Picture 42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2184736" y="2965682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3310829" y="296568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3873876" y="2965679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46" name="Picture 45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436922" y="296568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5563016" y="2965676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999969" y="2965678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49" name="Picture 4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95596" y="2396894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058643" y="2396893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51" name="Picture 50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621689" y="2396894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52" name="Picture 51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2747783" y="239689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2184736" y="2396892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3310829" y="239689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55" name="Picture 54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3873876" y="2396889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56" name="Picture 55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436922" y="239689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57" name="Picture 5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5563016" y="2396886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58" name="Picture 57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4999969" y="2396888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5F5F5C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3873875" y="4683892"/>
                <a:ext cx="696585" cy="587355"/>
              </a:xfrm>
              <a:prstGeom prst="rect">
                <a:avLst/>
              </a:prstGeom>
            </p:spPr>
          </p:pic>
        </p:grpSp>
        <p:sp>
          <p:nvSpPr>
            <p:cNvPr id="70" name="Rectangle 69"/>
            <p:cNvSpPr/>
            <p:nvPr/>
          </p:nvSpPr>
          <p:spPr>
            <a:xfrm>
              <a:off x="2628187" y="2443838"/>
              <a:ext cx="1276533" cy="4917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8">
                <a:defRPr/>
              </a:pPr>
              <a:r>
                <a:rPr lang="en-US" sz="2000" dirty="0">
                  <a:solidFill>
                    <a:srgbClr val="0A0B09"/>
                  </a:solidFill>
                  <a:latin typeface="Franklin Gothic Medium Cond" panose="020B0606030402020204" pitchFamily="34" charset="0"/>
                </a:rPr>
                <a:t>At In-Take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324207" y="2272414"/>
            <a:ext cx="3065002" cy="906752"/>
            <a:chOff x="7408235" y="2406719"/>
            <a:chExt cx="3747301" cy="1136155"/>
          </a:xfrm>
        </p:grpSpPr>
        <p:grpSp>
          <p:nvGrpSpPr>
            <p:cNvPr id="60" name="Group 59"/>
            <p:cNvGrpSpPr/>
            <p:nvPr/>
          </p:nvGrpSpPr>
          <p:grpSpPr>
            <a:xfrm>
              <a:off x="7408235" y="2971840"/>
              <a:ext cx="3747301" cy="571034"/>
              <a:chOff x="7150396" y="2396885"/>
              <a:chExt cx="4637911" cy="587360"/>
            </a:xfrm>
          </p:grpSpPr>
          <p:pic>
            <p:nvPicPr>
              <p:cNvPr id="61" name="Picture 60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E5722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7150396" y="239689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E5722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7713443" y="2396889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63" name="Picture 62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E5722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8276489" y="2396890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64" name="Picture 63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E5722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9402583" y="2396886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65" name="Picture 64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E5722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8839536" y="2396888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66" name="Picture 65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E5722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9965629" y="2396886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67" name="Picture 66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E5722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0528676" y="2396885"/>
                <a:ext cx="696585" cy="587355"/>
              </a:xfrm>
              <a:prstGeom prst="rect">
                <a:avLst/>
              </a:prstGeom>
            </p:spPr>
          </p:pic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2" cstate="print">
                <a:duotone>
                  <a:srgbClr val="E5722A">
                    <a:shade val="45000"/>
                    <a:satMod val="135000"/>
                  </a:srgb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680"/>
              <a:stretch/>
            </p:blipFill>
            <p:spPr>
              <a:xfrm>
                <a:off x="11091722" y="2396886"/>
                <a:ext cx="696585" cy="587355"/>
              </a:xfrm>
              <a:prstGeom prst="rect">
                <a:avLst/>
              </a:prstGeom>
            </p:spPr>
          </p:pic>
        </p:grpSp>
        <p:sp>
          <p:nvSpPr>
            <p:cNvPr id="71" name="Rectangle 70"/>
            <p:cNvSpPr/>
            <p:nvPr/>
          </p:nvSpPr>
          <p:spPr>
            <a:xfrm>
              <a:off x="8268109" y="2406719"/>
              <a:ext cx="1674886" cy="5013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378">
                <a:defRPr/>
              </a:pPr>
              <a:r>
                <a:rPr lang="en-US" sz="2000" dirty="0">
                  <a:solidFill>
                    <a:srgbClr val="0A0B09"/>
                  </a:solidFill>
                  <a:latin typeface="Franklin Gothic Medium Cond" panose="020B0606030402020204" pitchFamily="34" charset="0"/>
                </a:rPr>
                <a:t>Last Session</a:t>
              </a: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0" y="17171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8">
              <a:defRPr/>
            </a:pPr>
            <a:r>
              <a:rPr lang="en-US" sz="2000" dirty="0">
                <a:solidFill>
                  <a:srgbClr val="B4B5B1">
                    <a:lumMod val="50000"/>
                  </a:srgbClr>
                </a:solidFill>
                <a:latin typeface="Franklin Gothic Medium Cond" panose="020B0606030402020204" pitchFamily="34" charset="0"/>
              </a:rPr>
              <a:t>Percent of students who scored 1-4 on CCAPS: I have thoughts of ending my life. </a:t>
            </a:r>
          </a:p>
        </p:txBody>
      </p:sp>
      <p:sp>
        <p:nvSpPr>
          <p:cNvPr id="73" name="Rectangle 72"/>
          <p:cNvSpPr/>
          <p:nvPr/>
        </p:nvSpPr>
        <p:spPr>
          <a:xfrm>
            <a:off x="180234" y="6557918"/>
            <a:ext cx="1265283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8">
              <a:defRPr/>
            </a:pPr>
            <a:r>
              <a:rPr lang="en-US" sz="1350" dirty="0">
                <a:solidFill>
                  <a:srgbClr val="B4B5B1">
                    <a:lumMod val="50000"/>
                  </a:srgbClr>
                </a:solidFill>
                <a:latin typeface="Franklin Gothic Medium Cond" panose="020B0606030402020204" pitchFamily="34" charset="0"/>
              </a:rPr>
              <a:t>2017-18 n=1711</a:t>
            </a:r>
          </a:p>
        </p:txBody>
      </p:sp>
    </p:spTree>
    <p:extLst>
      <p:ext uri="{BB962C8B-B14F-4D97-AF65-F5344CB8AC3E}">
        <p14:creationId xmlns:p14="http://schemas.microsoft.com/office/powerpoint/2010/main" val="287727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Student Behavioral Consultation Team- Utilization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1030148" y="1412002"/>
          <a:ext cx="7048981" cy="3449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6895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863" y="611703"/>
            <a:ext cx="2548646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EF6F2A"/>
                </a:solidFill>
                <a:latin typeface="+mj-lt"/>
              </a:rPr>
              <a:t>Time Spent Socializing with Friends (</a:t>
            </a:r>
            <a:r>
              <a:rPr lang="en-US" sz="2800" b="1" dirty="0" err="1" smtClean="0">
                <a:solidFill>
                  <a:srgbClr val="EF6F2A"/>
                </a:solidFill>
                <a:latin typeface="+mj-lt"/>
              </a:rPr>
              <a:t>hrs</a:t>
            </a:r>
            <a:r>
              <a:rPr lang="en-US" sz="2800" b="1" dirty="0" smtClean="0">
                <a:solidFill>
                  <a:srgbClr val="EF6F2A"/>
                </a:solidFill>
                <a:latin typeface="+mj-lt"/>
              </a:rPr>
              <a:t>/</a:t>
            </a:r>
            <a:r>
              <a:rPr lang="en-US" sz="2800" b="1" dirty="0" err="1" smtClean="0">
                <a:solidFill>
                  <a:srgbClr val="EF6F2A"/>
                </a:solidFill>
                <a:latin typeface="+mj-lt"/>
              </a:rPr>
              <a:t>wk</a:t>
            </a:r>
            <a:r>
              <a:rPr lang="en-US" sz="2800" b="1" dirty="0" smtClean="0">
                <a:solidFill>
                  <a:srgbClr val="EF6F2A"/>
                </a:solidFill>
                <a:latin typeface="+mj-lt"/>
              </a:rPr>
              <a:t>)</a:t>
            </a:r>
            <a:endParaRPr lang="en-US" sz="2800" b="1" dirty="0">
              <a:solidFill>
                <a:srgbClr val="EF6F2A"/>
              </a:solidFill>
              <a:latin typeface="+mj-lt"/>
            </a:endParaRPr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133071"/>
              </p:ext>
            </p:extLst>
          </p:nvPr>
        </p:nvGraphicFramePr>
        <p:xfrm>
          <a:off x="2484646" y="611703"/>
          <a:ext cx="6331431" cy="3298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95444" y="2469707"/>
            <a:ext cx="26574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latin typeface="Avenir Medium"/>
                <a:ea typeface="MS PGothic" charset="0"/>
                <a:cs typeface="Avenir Medium"/>
              </a:rPr>
              <a:t>Eagan, M. K., </a:t>
            </a:r>
            <a:r>
              <a:rPr lang="en-US" sz="1200" dirty="0" err="1">
                <a:latin typeface="Avenir Medium"/>
                <a:ea typeface="MS PGothic" charset="0"/>
                <a:cs typeface="Avenir Medium"/>
              </a:rPr>
              <a:t>Stolzenberg</a:t>
            </a:r>
            <a:r>
              <a:rPr lang="en-US" sz="1200" dirty="0">
                <a:latin typeface="Avenir Medium"/>
                <a:ea typeface="MS PGothic" charset="0"/>
                <a:cs typeface="Avenir Medium"/>
              </a:rPr>
              <a:t>, E. B., Zimmerman, H. B., Aragon, M. C., Whang </a:t>
            </a:r>
            <a:r>
              <a:rPr lang="en-US" sz="1200" dirty="0" err="1">
                <a:latin typeface="Avenir Medium"/>
                <a:ea typeface="MS PGothic" charset="0"/>
                <a:cs typeface="Avenir Medium"/>
              </a:rPr>
              <a:t>Sayson</a:t>
            </a:r>
            <a:r>
              <a:rPr lang="en-US" sz="1200" dirty="0">
                <a:latin typeface="Avenir Medium"/>
                <a:ea typeface="MS PGothic" charset="0"/>
                <a:cs typeface="Avenir Medium"/>
              </a:rPr>
              <a:t>, H., &amp; </a:t>
            </a:r>
            <a:r>
              <a:rPr lang="en-US" sz="1200" dirty="0" smtClean="0">
                <a:latin typeface="Avenir Medium"/>
                <a:ea typeface="MS PGothic" charset="0"/>
                <a:cs typeface="Avenir Medium"/>
              </a:rPr>
              <a:t>Rios-Aguilar</a:t>
            </a:r>
            <a:r>
              <a:rPr lang="en-US" sz="1200" dirty="0">
                <a:latin typeface="Avenir Medium"/>
                <a:ea typeface="MS PGothic" charset="0"/>
                <a:cs typeface="Avenir Medium"/>
              </a:rPr>
              <a:t>, C. (2017). </a:t>
            </a:r>
            <a:r>
              <a:rPr lang="en-US" sz="1200" b="1" i="1" dirty="0">
                <a:latin typeface="Avenir Medium"/>
                <a:ea typeface="MS PGothic" charset="0"/>
                <a:cs typeface="Avenir Medium"/>
              </a:rPr>
              <a:t>The American freshman: National norms fall 2016</a:t>
            </a:r>
            <a:r>
              <a:rPr lang="en-US" sz="1200" i="1" dirty="0">
                <a:latin typeface="Avenir Medium"/>
                <a:ea typeface="MS PGothic" charset="0"/>
                <a:cs typeface="Avenir Medium"/>
              </a:rPr>
              <a:t>. </a:t>
            </a:r>
            <a:r>
              <a:rPr lang="en-US" sz="1200" dirty="0">
                <a:latin typeface="Avenir Medium"/>
                <a:ea typeface="MS PGothic" charset="0"/>
                <a:cs typeface="Avenir Medium"/>
              </a:rPr>
              <a:t>Los Angeles: Higher </a:t>
            </a:r>
            <a:r>
              <a:rPr lang="en-US" sz="1200" dirty="0" smtClean="0">
                <a:latin typeface="Avenir Medium"/>
                <a:ea typeface="MS PGothic" charset="0"/>
                <a:cs typeface="Avenir Medium"/>
              </a:rPr>
              <a:t>Education </a:t>
            </a:r>
            <a:r>
              <a:rPr lang="en-US" sz="1200" dirty="0">
                <a:latin typeface="Avenir Medium"/>
                <a:ea typeface="MS PGothic" charset="0"/>
                <a:cs typeface="Avenir Medium"/>
              </a:rPr>
              <a:t>Research Institute, UCLA.</a:t>
            </a:r>
          </a:p>
        </p:txBody>
      </p:sp>
    </p:spTree>
    <p:extLst>
      <p:ext uri="{BB962C8B-B14F-4D97-AF65-F5344CB8AC3E}">
        <p14:creationId xmlns:p14="http://schemas.microsoft.com/office/powerpoint/2010/main" val="42035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www.aurora.edu/au/_includes/_images/_common/report-it.png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2" name="TextBox 1"/>
          <p:cNvSpPr txBox="1"/>
          <p:nvPr/>
        </p:nvSpPr>
        <p:spPr>
          <a:xfrm>
            <a:off x="1143000" y="1543050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EF6F2A"/>
                </a:solidFill>
                <a:latin typeface="+mj-lt"/>
              </a:rPr>
              <a:t>The most significant innovation in higher education in the past 10 years</a:t>
            </a:r>
          </a:p>
        </p:txBody>
      </p:sp>
    </p:spTree>
    <p:extLst>
      <p:ext uri="{BB962C8B-B14F-4D97-AF65-F5344CB8AC3E}">
        <p14:creationId xmlns:p14="http://schemas.microsoft.com/office/powerpoint/2010/main" val="25034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4064" y="654850"/>
            <a:ext cx="8692464" cy="522288"/>
          </a:xfrm>
        </p:spPr>
        <p:txBody>
          <a:bodyPr/>
          <a:lstStyle/>
          <a:p>
            <a:r>
              <a:rPr lang="en-US" altLang="en-US" dirty="0">
                <a:latin typeface="+mj-lt"/>
                <a:ea typeface="ＭＳ Ｐゴシック" charset="0"/>
              </a:rPr>
              <a:t>Prevention and Early Intervention </a:t>
            </a:r>
          </a:p>
          <a:p>
            <a:endParaRPr lang="en-US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3898218" y="1416368"/>
            <a:ext cx="1304156" cy="3077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ＭＳ Ｐゴシック" charset="0"/>
                <a:cs typeface="Avenir Medium"/>
              </a:rPr>
              <a:t>Organization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977345" y="3914568"/>
            <a:ext cx="1145902" cy="33855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ＭＳ Ｐゴシック" charset="0"/>
                <a:cs typeface="Avenir Medium"/>
              </a:rPr>
              <a:t>Individual</a:t>
            </a:r>
          </a:p>
        </p:txBody>
      </p:sp>
      <p:cxnSp>
        <p:nvCxnSpPr>
          <p:cNvPr id="6" name="Straight Arrow Connector 5"/>
          <p:cNvCxnSpPr>
            <a:stCxn id="4" idx="2"/>
            <a:endCxn id="5" idx="0"/>
          </p:cNvCxnSpPr>
          <p:nvPr/>
        </p:nvCxnSpPr>
        <p:spPr>
          <a:xfrm>
            <a:off x="4550296" y="1724145"/>
            <a:ext cx="0" cy="2190423"/>
          </a:xfrm>
          <a:prstGeom prst="straightConnector1">
            <a:avLst/>
          </a:prstGeom>
          <a:ln w="76200">
            <a:solidFill>
              <a:srgbClr val="EF6F2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928638" y="2689290"/>
            <a:ext cx="3376246" cy="0"/>
          </a:xfrm>
          <a:prstGeom prst="straightConnector1">
            <a:avLst/>
          </a:prstGeom>
          <a:ln w="76200">
            <a:solidFill>
              <a:srgbClr val="EF6F2A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801935" y="2535400"/>
            <a:ext cx="1104101" cy="3077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ＭＳ Ｐゴシック" charset="0"/>
                <a:cs typeface="Avenir Medium"/>
              </a:rPr>
              <a:t>Prevention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327486" y="2535401"/>
            <a:ext cx="1213749" cy="307777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 sz="20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Medium"/>
                <a:ea typeface="ＭＳ Ｐゴシック" charset="0"/>
                <a:cs typeface="Avenir Medium"/>
              </a:rPr>
              <a:t>Intervention</a:t>
            </a:r>
          </a:p>
        </p:txBody>
      </p:sp>
      <p:sp>
        <p:nvSpPr>
          <p:cNvPr id="18" name="Oval 17"/>
          <p:cNvSpPr/>
          <p:nvPr/>
        </p:nvSpPr>
        <p:spPr>
          <a:xfrm>
            <a:off x="1846745" y="1372820"/>
            <a:ext cx="1672119" cy="555932"/>
          </a:xfrm>
          <a:prstGeom prst="ellipse">
            <a:avLst/>
          </a:prstGeom>
          <a:solidFill>
            <a:srgbClr val="EF6F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Cultural Expectations</a:t>
            </a:r>
          </a:p>
        </p:txBody>
      </p:sp>
      <p:sp>
        <p:nvSpPr>
          <p:cNvPr id="19" name="Oval 18"/>
          <p:cNvSpPr/>
          <p:nvPr/>
        </p:nvSpPr>
        <p:spPr>
          <a:xfrm>
            <a:off x="3062093" y="1900687"/>
            <a:ext cx="1322869" cy="633355"/>
          </a:xfrm>
          <a:prstGeom prst="ellipse">
            <a:avLst/>
          </a:prstGeom>
          <a:solidFill>
            <a:srgbClr val="EF6F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Wellness Education</a:t>
            </a:r>
          </a:p>
        </p:txBody>
      </p:sp>
      <p:sp>
        <p:nvSpPr>
          <p:cNvPr id="20" name="Oval 19"/>
          <p:cNvSpPr/>
          <p:nvPr/>
        </p:nvSpPr>
        <p:spPr>
          <a:xfrm>
            <a:off x="1135571" y="1818084"/>
            <a:ext cx="1274445" cy="646886"/>
          </a:xfrm>
          <a:prstGeom prst="ellipse">
            <a:avLst/>
          </a:prstGeom>
          <a:solidFill>
            <a:srgbClr val="EF6F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Common Language</a:t>
            </a:r>
          </a:p>
        </p:txBody>
      </p:sp>
      <p:sp>
        <p:nvSpPr>
          <p:cNvPr id="21" name="Oval 20"/>
          <p:cNvSpPr/>
          <p:nvPr/>
        </p:nvSpPr>
        <p:spPr>
          <a:xfrm>
            <a:off x="6580566" y="1032384"/>
            <a:ext cx="1584512" cy="709355"/>
          </a:xfrm>
          <a:prstGeom prst="ellipse">
            <a:avLst/>
          </a:prstGeom>
          <a:solidFill>
            <a:srgbClr val="EF6F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Tiger Concern Reporting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899501" y="1748006"/>
            <a:ext cx="2214238" cy="739476"/>
          </a:xfrm>
          <a:prstGeom prst="ellipse">
            <a:avLst/>
          </a:prstGeom>
          <a:solidFill>
            <a:srgbClr val="EF6F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Student Behavior Consultation</a:t>
            </a:r>
            <a:r>
              <a:rPr kumimoji="0" lang="en-US" sz="1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Team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797380" y="2864161"/>
            <a:ext cx="1743855" cy="660179"/>
          </a:xfrm>
          <a:prstGeom prst="ellipse">
            <a:avLst/>
          </a:prstGeom>
          <a:solidFill>
            <a:srgbClr val="EF6F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Leverage Discrepancies</a:t>
            </a:r>
          </a:p>
        </p:txBody>
      </p:sp>
      <p:sp>
        <p:nvSpPr>
          <p:cNvPr id="24" name="Oval 23"/>
          <p:cNvSpPr/>
          <p:nvPr/>
        </p:nvSpPr>
        <p:spPr>
          <a:xfrm>
            <a:off x="2621957" y="2839007"/>
            <a:ext cx="1815241" cy="660180"/>
          </a:xfrm>
          <a:prstGeom prst="ellipse">
            <a:avLst/>
          </a:prstGeom>
          <a:solidFill>
            <a:srgbClr val="EF6F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Prepare for Critical Periods</a:t>
            </a:r>
          </a:p>
        </p:txBody>
      </p:sp>
      <p:sp>
        <p:nvSpPr>
          <p:cNvPr id="25" name="Oval 24"/>
          <p:cNvSpPr/>
          <p:nvPr/>
        </p:nvSpPr>
        <p:spPr>
          <a:xfrm>
            <a:off x="1630823" y="3423342"/>
            <a:ext cx="1602505" cy="660180"/>
          </a:xfrm>
          <a:prstGeom prst="ellipse">
            <a:avLst/>
          </a:prstGeom>
          <a:solidFill>
            <a:srgbClr val="EF6F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Statement on Self-care</a:t>
            </a:r>
          </a:p>
        </p:txBody>
      </p:sp>
      <p:sp>
        <p:nvSpPr>
          <p:cNvPr id="26" name="Oval 25"/>
          <p:cNvSpPr/>
          <p:nvPr/>
        </p:nvSpPr>
        <p:spPr>
          <a:xfrm>
            <a:off x="5946205" y="3570314"/>
            <a:ext cx="1606182" cy="661409"/>
          </a:xfrm>
          <a:prstGeom prst="ellipse">
            <a:avLst/>
          </a:prstGeom>
          <a:solidFill>
            <a:srgbClr val="EF6F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Early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Referrals</a:t>
            </a:r>
          </a:p>
        </p:txBody>
      </p:sp>
      <p:sp>
        <p:nvSpPr>
          <p:cNvPr id="27" name="Oval 26"/>
          <p:cNvSpPr/>
          <p:nvPr/>
        </p:nvSpPr>
        <p:spPr>
          <a:xfrm>
            <a:off x="4706939" y="3253159"/>
            <a:ext cx="1273474" cy="661409"/>
          </a:xfrm>
          <a:prstGeom prst="ellipse">
            <a:avLst/>
          </a:prstGeom>
          <a:solidFill>
            <a:srgbClr val="EF6F2A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Engage Distress</a:t>
            </a:r>
          </a:p>
        </p:txBody>
      </p:sp>
    </p:spTree>
    <p:extLst>
      <p:ext uri="{BB962C8B-B14F-4D97-AF65-F5344CB8AC3E}">
        <p14:creationId xmlns:p14="http://schemas.microsoft.com/office/powerpoint/2010/main" val="150331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3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4452" y="585357"/>
            <a:ext cx="8692464" cy="522288"/>
          </a:xfrm>
        </p:spPr>
        <p:txBody>
          <a:bodyPr/>
          <a:lstStyle/>
          <a:p>
            <a:r>
              <a:rPr lang="en-US" dirty="0" smtClean="0"/>
              <a:t>A Break from Tradition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23697" y="1731524"/>
            <a:ext cx="24673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Source: OIG Report #140-07: Investigation of the April 16, 2017 Critical Incident at Virginia Tech. Prepared by: Office of the Inspector General for the Mental Health, Mental Retardation and Substance Abuse Services- Commonwealth of Virginia. </a:t>
            </a:r>
            <a:endParaRPr lang="en-US" sz="11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608" y="1072677"/>
            <a:ext cx="4487086" cy="304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5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164452" y="585357"/>
            <a:ext cx="8692464" cy="522288"/>
          </a:xfrm>
        </p:spPr>
        <p:txBody>
          <a:bodyPr/>
          <a:lstStyle/>
          <a:p>
            <a:r>
              <a:rPr lang="en-US" dirty="0" smtClean="0"/>
              <a:t>A Break from Tradition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1143000"/>
            <a:ext cx="43434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4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76D87-1141-E645-BCFA-EB152A6EAD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576689"/>
            <a:ext cx="8692464" cy="522288"/>
          </a:xfrm>
        </p:spPr>
        <p:txBody>
          <a:bodyPr/>
          <a:lstStyle/>
          <a:p>
            <a:r>
              <a:rPr lang="en-US" cap="small" dirty="0" smtClean="0">
                <a:solidFill>
                  <a:srgbClr val="EF6F2A"/>
                </a:solidFill>
                <a:latin typeface="+mj-lt"/>
              </a:rPr>
              <a:t>Student </a:t>
            </a:r>
            <a:r>
              <a:rPr lang="en-US" cap="small" dirty="0">
                <a:solidFill>
                  <a:srgbClr val="EF6F2A"/>
                </a:solidFill>
                <a:latin typeface="+mj-lt"/>
              </a:rPr>
              <a:t>Behavior Consultation Team (SBCT) </a:t>
            </a:r>
            <a:r>
              <a:rPr lang="en-US" cap="small" dirty="0" smtClean="0">
                <a:solidFill>
                  <a:srgbClr val="EF6F2A"/>
                </a:solidFill>
                <a:latin typeface="+mj-lt"/>
              </a:rPr>
              <a:t>Mission</a:t>
            </a:r>
            <a:endParaRPr lang="en-US" cap="small" dirty="0">
              <a:solidFill>
                <a:srgbClr val="EF6F2A"/>
              </a:solidFill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5D42E-F856-364E-82E6-CAF77DAB2E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/>
            <a:r>
              <a:rPr lang="en-US" sz="1600" b="0" dirty="0" smtClean="0"/>
              <a:t>Coordinate </a:t>
            </a:r>
            <a:r>
              <a:rPr lang="en-US" sz="1600" b="0" dirty="0"/>
              <a:t>resources for the RIT Community</a:t>
            </a:r>
          </a:p>
          <a:p>
            <a:pPr marL="285750" indent="-285750"/>
            <a:endParaRPr lang="en-US" sz="1600" b="0" dirty="0"/>
          </a:p>
          <a:p>
            <a:pPr marL="285750" indent="-285750"/>
            <a:r>
              <a:rPr lang="en-US" sz="1600" b="0" dirty="0"/>
              <a:t>Provide a systematic, </a:t>
            </a:r>
            <a:r>
              <a:rPr lang="en-US" sz="1600" b="0" u="sng" dirty="0"/>
              <a:t>non-punitive</a:t>
            </a:r>
            <a:r>
              <a:rPr lang="en-US" sz="1600" b="0" dirty="0"/>
              <a:t> response to students whose behavior is disruptive, disturbing, or distressing, to themselves or other members of the University community</a:t>
            </a:r>
          </a:p>
          <a:p>
            <a:pPr lvl="1"/>
            <a:endParaRPr lang="en-US" sz="1600" dirty="0"/>
          </a:p>
          <a:p>
            <a:pPr marL="285750" indent="-285750"/>
            <a:r>
              <a:rPr lang="en-US" sz="1600" b="0" dirty="0"/>
              <a:t>Assist faculty and staff in addressing instances of student behavior which may be disruptive, disturbing, or distressing</a:t>
            </a:r>
          </a:p>
          <a:p>
            <a:pPr marL="285750" indent="-285750"/>
            <a:endParaRPr lang="en-US" sz="1600" b="0" dirty="0"/>
          </a:p>
          <a:p>
            <a:pPr marL="285750" indent="-285750"/>
            <a:r>
              <a:rPr lang="en-US" sz="1600" b="0" dirty="0"/>
              <a:t>Assist in protecting the health, safety, and welfare of the students and other members of the RIT community.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3088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4064" y="627856"/>
            <a:ext cx="8692464" cy="522288"/>
          </a:xfrm>
        </p:spPr>
        <p:txBody>
          <a:bodyPr/>
          <a:lstStyle/>
          <a:p>
            <a:r>
              <a:rPr lang="en-US" dirty="0" smtClean="0">
                <a:solidFill>
                  <a:srgbClr val="EF6F2A"/>
                </a:solidFill>
                <a:latin typeface="+mj-lt"/>
              </a:rPr>
              <a:t>SBCT Composition</a:t>
            </a:r>
            <a:endParaRPr lang="en-US" dirty="0">
              <a:solidFill>
                <a:srgbClr val="EF6F2A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4064" y="1150145"/>
            <a:ext cx="8692464" cy="2951956"/>
          </a:xfrm>
        </p:spPr>
        <p:txBody>
          <a:bodyPr numCol="2"/>
          <a:lstStyle/>
          <a:p>
            <a:r>
              <a:rPr lang="en-US" sz="1100" dirty="0" smtClean="0"/>
              <a:t>Wendy </a:t>
            </a:r>
            <a:r>
              <a:rPr lang="en-US" sz="1100" dirty="0"/>
              <a:t>Gelbard MD, FACEP</a:t>
            </a:r>
          </a:p>
          <a:p>
            <a:pPr lvl="1"/>
            <a:r>
              <a:rPr lang="en-US" sz="1100" dirty="0"/>
              <a:t>Chair, Associate Vice President for Student Health, Counseling and Wellness</a:t>
            </a:r>
          </a:p>
          <a:p>
            <a:r>
              <a:rPr lang="en-US" sz="1100" dirty="0"/>
              <a:t>Kiersten Blankley, MSW</a:t>
            </a:r>
          </a:p>
          <a:p>
            <a:pPr lvl="1"/>
            <a:r>
              <a:rPr lang="en-US" sz="1100" dirty="0"/>
              <a:t>Director of Student &amp; Academic Services, NTID</a:t>
            </a:r>
          </a:p>
          <a:p>
            <a:r>
              <a:rPr lang="en-US" sz="1100" dirty="0"/>
              <a:t>Gary Moxley, </a:t>
            </a:r>
          </a:p>
          <a:p>
            <a:pPr lvl="1"/>
            <a:r>
              <a:rPr lang="en-US" sz="1100" dirty="0"/>
              <a:t>Director, Public Safety Department</a:t>
            </a:r>
          </a:p>
          <a:p>
            <a:r>
              <a:rPr lang="en-US" sz="1100" dirty="0"/>
              <a:t>Maureen Glegg</a:t>
            </a:r>
          </a:p>
          <a:p>
            <a:pPr lvl="1"/>
            <a:r>
              <a:rPr lang="en-US" sz="1100" dirty="0"/>
              <a:t>Student Affairs, Team </a:t>
            </a:r>
            <a:r>
              <a:rPr lang="en-US" sz="1100" dirty="0" smtClean="0"/>
              <a:t>Administrator</a:t>
            </a:r>
          </a:p>
          <a:p>
            <a:r>
              <a:rPr lang="en-US" sz="1100" dirty="0" smtClean="0"/>
              <a:t>Megan </a:t>
            </a:r>
            <a:r>
              <a:rPr lang="en-US" sz="1100" dirty="0"/>
              <a:t>Jaros, MS LMFT; Samantha N. </a:t>
            </a:r>
            <a:r>
              <a:rPr lang="en-US" sz="1100" dirty="0" smtClean="0"/>
              <a:t>Jeffries </a:t>
            </a:r>
            <a:r>
              <a:rPr lang="en-US" sz="1100" dirty="0"/>
              <a:t>MS LMFT</a:t>
            </a:r>
          </a:p>
          <a:p>
            <a:pPr lvl="1"/>
            <a:r>
              <a:rPr lang="en-US" sz="1100" dirty="0"/>
              <a:t>Case Managers, Student Health, Counseling, and Wellness</a:t>
            </a:r>
          </a:p>
          <a:p>
            <a:r>
              <a:rPr lang="en-US" sz="1100" dirty="0"/>
              <a:t>Jennifer Newell, Director</a:t>
            </a:r>
          </a:p>
          <a:p>
            <a:pPr lvl="1"/>
            <a:r>
              <a:rPr lang="en-US" sz="1100" dirty="0"/>
              <a:t>Center for Student Conduct &amp; Conflict Resolution</a:t>
            </a:r>
          </a:p>
          <a:p>
            <a:r>
              <a:rPr lang="en-US" sz="1100" dirty="0"/>
              <a:t>Sharon Kompalla-Porter</a:t>
            </a:r>
          </a:p>
          <a:p>
            <a:pPr lvl="1"/>
            <a:r>
              <a:rPr lang="en-US" sz="1100" dirty="0"/>
              <a:t>Associate Director-Support and Success, Center for Residence Life</a:t>
            </a:r>
          </a:p>
          <a:p>
            <a:r>
              <a:rPr lang="en-US" sz="1100" dirty="0"/>
              <a:t>Lynne Mazadoorian</a:t>
            </a:r>
          </a:p>
          <a:p>
            <a:pPr lvl="1"/>
            <a:r>
              <a:rPr lang="en-US" sz="1100" dirty="0"/>
              <a:t>Director, University Advising Office</a:t>
            </a:r>
          </a:p>
          <a:p>
            <a:r>
              <a:rPr lang="en-US" sz="1100" dirty="0"/>
              <a:t>David Reetz, PhD </a:t>
            </a:r>
          </a:p>
          <a:p>
            <a:pPr lvl="1"/>
            <a:r>
              <a:rPr lang="en-US" sz="1100" dirty="0"/>
              <a:t>Director, Counseling and Psychological </a:t>
            </a:r>
            <a:r>
              <a:rPr lang="en-US" sz="1100" dirty="0" smtClean="0"/>
              <a:t>Services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40374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204064" y="658824"/>
            <a:ext cx="8692464" cy="522288"/>
          </a:xfrm>
        </p:spPr>
        <p:txBody>
          <a:bodyPr/>
          <a:lstStyle/>
          <a:p>
            <a:r>
              <a:rPr lang="en-US" dirty="0">
                <a:solidFill>
                  <a:srgbClr val="EF6F2A"/>
                </a:solidFill>
                <a:latin typeface="+mj-lt"/>
              </a:rPr>
              <a:t>How to Contact SBCT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06" y="1628688"/>
            <a:ext cx="2649739" cy="229844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18290" y="1259356"/>
            <a:ext cx="8478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    Search</a:t>
            </a:r>
            <a:r>
              <a:rPr lang="en-US" dirty="0"/>
              <a:t>: “SBCT”				 </a:t>
            </a:r>
            <a:r>
              <a:rPr lang="en-US" dirty="0" smtClean="0"/>
              <a:t>           Search</a:t>
            </a:r>
            <a:r>
              <a:rPr lang="en-US" dirty="0"/>
              <a:t>: “Tiger Concern Report”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2112" y="1782692"/>
            <a:ext cx="2538109" cy="190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4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4064" y="576689"/>
            <a:ext cx="8692464" cy="522288"/>
          </a:xfrm>
        </p:spPr>
        <p:txBody>
          <a:bodyPr/>
          <a:lstStyle/>
          <a:p>
            <a:r>
              <a:rPr lang="en-US" dirty="0" smtClean="0"/>
              <a:t>Tiger Concern Report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04064" y="1152047"/>
            <a:ext cx="4465213" cy="2816838"/>
          </a:xfrm>
        </p:spPr>
        <p:txBody>
          <a:bodyPr/>
          <a:lstStyle/>
          <a:p>
            <a:r>
              <a:rPr lang="en-US" sz="1300" b="0" dirty="0"/>
              <a:t>What happened &amp; why you are concerned (outline the pattern</a:t>
            </a:r>
            <a:r>
              <a:rPr lang="en-US" sz="1300" b="0" dirty="0" smtClean="0"/>
              <a:t>)</a:t>
            </a:r>
          </a:p>
          <a:p>
            <a:endParaRPr lang="en-US" sz="1300" b="0" dirty="0" smtClean="0"/>
          </a:p>
          <a:p>
            <a:r>
              <a:rPr lang="en-US" sz="1300" b="0" dirty="0" smtClean="0"/>
              <a:t>What </a:t>
            </a:r>
            <a:r>
              <a:rPr lang="en-US" sz="1300" b="0" dirty="0"/>
              <a:t>you did to address the situation </a:t>
            </a:r>
            <a:endParaRPr lang="en-US" sz="1300" b="0" dirty="0" smtClean="0"/>
          </a:p>
          <a:p>
            <a:endParaRPr lang="en-US" sz="1300" b="0" dirty="0" smtClean="0"/>
          </a:p>
          <a:p>
            <a:r>
              <a:rPr lang="en-US" sz="1300" b="0" dirty="0" smtClean="0"/>
              <a:t>What is student’s knowledge of referral</a:t>
            </a:r>
          </a:p>
          <a:p>
            <a:endParaRPr lang="en-US" sz="1300" b="0" dirty="0" smtClean="0"/>
          </a:p>
          <a:p>
            <a:r>
              <a:rPr lang="en-US" sz="1300" b="0" dirty="0" smtClean="0"/>
              <a:t>Who </a:t>
            </a:r>
            <a:r>
              <a:rPr lang="en-US" sz="1300" b="0" dirty="0"/>
              <a:t>have you communicated with about </a:t>
            </a:r>
            <a:r>
              <a:rPr lang="en-US" sz="1300" b="0" dirty="0" smtClean="0"/>
              <a:t>this   (supervisor</a:t>
            </a:r>
            <a:r>
              <a:rPr lang="en-US" sz="1300" b="0" dirty="0"/>
              <a:t>, academic advisor, dean, department chair, </a:t>
            </a:r>
            <a:r>
              <a:rPr lang="en-US" sz="1300" b="0" dirty="0" smtClean="0"/>
              <a:t>public safety.) </a:t>
            </a:r>
          </a:p>
          <a:p>
            <a:endParaRPr lang="en-US" sz="1300" b="0" dirty="0" smtClean="0"/>
          </a:p>
          <a:p>
            <a:r>
              <a:rPr lang="en-US" sz="1300" b="0" dirty="0"/>
              <a:t>C</a:t>
            </a:r>
            <a:r>
              <a:rPr lang="en-US" sz="1300" b="0" dirty="0" smtClean="0"/>
              <a:t>onfirmation # is generated and provided to you immediately upon submission</a:t>
            </a:r>
            <a:endParaRPr lang="en-US" sz="1300" b="0" dirty="0"/>
          </a:p>
          <a:p>
            <a:endParaRPr lang="en-US" b="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30" y="576689"/>
            <a:ext cx="4017155" cy="425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04064" y="648566"/>
            <a:ext cx="8692464" cy="52228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SBCT Process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1800" b="0" dirty="0"/>
              <a:t>Team member confirms </a:t>
            </a:r>
            <a:r>
              <a:rPr lang="en-US" sz="1800" b="0" dirty="0" smtClean="0"/>
              <a:t>report </a:t>
            </a:r>
            <a:r>
              <a:rPr lang="en-US" sz="1800" b="0" dirty="0"/>
              <a:t>is </a:t>
            </a:r>
            <a:r>
              <a:rPr lang="en-US" sz="1800" b="0" dirty="0" smtClean="0"/>
              <a:t>received and shares a brief summary</a:t>
            </a:r>
            <a:endParaRPr lang="en-US" sz="1800" b="0" dirty="0"/>
          </a:p>
          <a:p>
            <a:r>
              <a:rPr lang="en-US" sz="1800" b="0" dirty="0"/>
              <a:t>Review of information in real time, then shared in weekly meeting</a:t>
            </a:r>
          </a:p>
          <a:p>
            <a:r>
              <a:rPr lang="en-US" sz="1800" b="0" dirty="0"/>
              <a:t>Team involves relevant campus resources as appropriate </a:t>
            </a:r>
          </a:p>
          <a:p>
            <a:r>
              <a:rPr lang="en-US" sz="1800" b="0" dirty="0"/>
              <a:t>Team </a:t>
            </a:r>
            <a:r>
              <a:rPr lang="en-US" sz="1800" b="0" i="1" dirty="0"/>
              <a:t>may</a:t>
            </a:r>
            <a:r>
              <a:rPr lang="en-US" sz="1800" b="0" dirty="0"/>
              <a:t> reconnect to confirm outreach has occurred/action has been taken</a:t>
            </a:r>
          </a:p>
          <a:p>
            <a:pPr lvl="1"/>
            <a:r>
              <a:rPr lang="en-US" sz="1600" dirty="0"/>
              <a:t>HIPAA</a:t>
            </a:r>
          </a:p>
          <a:p>
            <a:pPr lvl="1"/>
            <a:r>
              <a:rPr lang="en-US" sz="1600" dirty="0"/>
              <a:t>Confidentiality</a:t>
            </a:r>
          </a:p>
          <a:p>
            <a:r>
              <a:rPr lang="en-US" sz="1800" b="0" dirty="0"/>
              <a:t>Case closed</a:t>
            </a:r>
          </a:p>
          <a:p>
            <a:r>
              <a:rPr lang="en-US" sz="1800" b="0" dirty="0"/>
              <a:t>Not sure? Ask!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00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5768" y="629110"/>
            <a:ext cx="8692464" cy="522288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SBCT Limitations</a:t>
            </a:r>
            <a:endParaRPr lang="en-US" dirty="0"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b="0" dirty="0"/>
              <a:t>RIT policies &amp; procedures </a:t>
            </a:r>
          </a:p>
          <a:p>
            <a:r>
              <a:rPr lang="en-US" sz="2000" b="0" dirty="0"/>
              <a:t>Non-punitive approach </a:t>
            </a:r>
          </a:p>
          <a:p>
            <a:r>
              <a:rPr lang="en-US" sz="2000" b="0" dirty="0"/>
              <a:t>Unable to mandate treatment/force services </a:t>
            </a:r>
          </a:p>
          <a:p>
            <a:r>
              <a:rPr lang="en-US" sz="2000" b="0" dirty="0"/>
              <a:t>Unable to continuously monitor students </a:t>
            </a:r>
          </a:p>
          <a:p>
            <a:r>
              <a:rPr lang="en-US" sz="2000" b="0" dirty="0"/>
              <a:t>Can only work with current/past information </a:t>
            </a:r>
          </a:p>
          <a:p>
            <a:pPr lvl="1"/>
            <a:r>
              <a:rPr lang="en-US" sz="1800" b="0" dirty="0"/>
              <a:t>Submit </a:t>
            </a:r>
            <a:r>
              <a:rPr lang="en-US" sz="1800" b="0" dirty="0" smtClean="0"/>
              <a:t>new </a:t>
            </a:r>
            <a:r>
              <a:rPr lang="en-US" sz="1800" b="0" dirty="0"/>
              <a:t>report for new concerns </a:t>
            </a:r>
            <a:endParaRPr lang="en-US" sz="1800" b="0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05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7332" y="837833"/>
            <a:ext cx="8692464" cy="522288"/>
          </a:xfrm>
        </p:spPr>
        <p:txBody>
          <a:bodyPr/>
          <a:lstStyle/>
          <a:p>
            <a:r>
              <a:rPr lang="en-US" dirty="0" smtClean="0"/>
              <a:t>Concerns for RIT Community Members</a:t>
            </a:r>
            <a:r>
              <a:rPr lang="en-US" sz="3200" dirty="0" smtClean="0"/>
              <a:t>	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0" dirty="0" smtClean="0"/>
              <a:t>Supervisor</a:t>
            </a:r>
            <a:endParaRPr lang="en-US" b="0" dirty="0"/>
          </a:p>
          <a:p>
            <a:r>
              <a:rPr lang="en-US" b="0" dirty="0"/>
              <a:t>Human Resources</a:t>
            </a:r>
          </a:p>
          <a:p>
            <a:r>
              <a:rPr lang="en-US" b="0" dirty="0"/>
              <a:t>Public Safety</a:t>
            </a:r>
          </a:p>
          <a:p>
            <a:r>
              <a:rPr lang="en-US" b="0" dirty="0"/>
              <a:t>Threat Assessment</a:t>
            </a:r>
          </a:p>
          <a:p>
            <a:r>
              <a:rPr lang="en-US" b="0" dirty="0"/>
              <a:t>“Say Something” – TigerSafe App</a:t>
            </a:r>
          </a:p>
          <a:p>
            <a:endParaRPr lang="en-US" b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805" y="515318"/>
            <a:ext cx="2020723" cy="358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01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225768" y="640945"/>
            <a:ext cx="8692464" cy="522288"/>
          </a:xfrm>
        </p:spPr>
        <p:txBody>
          <a:bodyPr/>
          <a:lstStyle/>
          <a:p>
            <a:r>
              <a:rPr lang="en-US" dirty="0" smtClean="0"/>
              <a:t>In Review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25768" y="1170158"/>
            <a:ext cx="8692464" cy="2674937"/>
          </a:xfrm>
        </p:spPr>
        <p:txBody>
          <a:bodyPr/>
          <a:lstStyle/>
          <a:p>
            <a:r>
              <a:rPr lang="en-US" sz="1600" dirty="0"/>
              <a:t>Public Safety</a:t>
            </a:r>
          </a:p>
          <a:p>
            <a:pPr lvl="1"/>
            <a:r>
              <a:rPr lang="en-US" sz="1600" dirty="0"/>
              <a:t>When you need/want an </a:t>
            </a:r>
            <a:r>
              <a:rPr lang="en-US" sz="1600" u="sng" dirty="0"/>
              <a:t>immediate response </a:t>
            </a:r>
          </a:p>
          <a:p>
            <a:pPr lvl="1"/>
            <a:r>
              <a:rPr lang="en-US" sz="1600" dirty="0"/>
              <a:t>In an emergency</a:t>
            </a:r>
          </a:p>
          <a:p>
            <a:pPr lvl="1"/>
            <a:r>
              <a:rPr lang="en-US" sz="1600" dirty="0"/>
              <a:t> </a:t>
            </a:r>
            <a:r>
              <a:rPr lang="en-US" sz="1600" dirty="0" smtClean="0"/>
              <a:t>To </a:t>
            </a:r>
            <a:r>
              <a:rPr lang="en-US" sz="1600" dirty="0"/>
              <a:t>report a crime, violence, threats, etc.</a:t>
            </a:r>
          </a:p>
          <a:p>
            <a:r>
              <a:rPr lang="en-US" sz="1600" dirty="0"/>
              <a:t>Threat Assessment</a:t>
            </a:r>
          </a:p>
          <a:p>
            <a:pPr lvl="1"/>
            <a:r>
              <a:rPr lang="en-US" sz="1600" dirty="0"/>
              <a:t>When you are worried about an </a:t>
            </a:r>
            <a:r>
              <a:rPr lang="en-US" sz="1600" u="sng" dirty="0"/>
              <a:t>employee</a:t>
            </a:r>
            <a:r>
              <a:rPr lang="en-US" sz="1600" dirty="0"/>
              <a:t> or a work environment but not for immediate risk/danger</a:t>
            </a:r>
          </a:p>
          <a:p>
            <a:pPr marL="514350" indent="-457200"/>
            <a:r>
              <a:rPr lang="en-US" sz="1600" dirty="0"/>
              <a:t>SBCT</a:t>
            </a:r>
          </a:p>
          <a:p>
            <a:pPr marL="914400" lvl="1" indent="-457200"/>
            <a:r>
              <a:rPr lang="en-US" sz="1600" dirty="0"/>
              <a:t>When you are worried about a </a:t>
            </a:r>
            <a:r>
              <a:rPr lang="en-US" sz="1600" u="sng" dirty="0"/>
              <a:t>student</a:t>
            </a:r>
            <a:r>
              <a:rPr lang="en-US" sz="1600" dirty="0"/>
              <a:t> but not for immediate risk/danger</a:t>
            </a:r>
          </a:p>
          <a:p>
            <a:pPr marL="914400" lvl="1" indent="-457200"/>
            <a:r>
              <a:rPr lang="en-US" sz="1600" dirty="0"/>
              <a:t>When you aren’t quite sure what is going on or what the student needs for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02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 bwMode="auto">
          <a:xfrm>
            <a:off x="1347452" y="1671839"/>
            <a:ext cx="6667196" cy="2539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i="1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250" dirty="0"/>
              <a:t>Diverse Teaching Styles</a:t>
            </a:r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endParaRPr lang="en-US" altLang="en-US" sz="2250" dirty="0"/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250" dirty="0"/>
              <a:t>Diverse Academic Content 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2250" dirty="0"/>
          </a:p>
          <a:p>
            <a:pPr marL="342900" indent="-342900" algn="l" eaLnBrk="1" hangingPunct="1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en-US" altLang="en-US" sz="2250" dirty="0"/>
              <a:t>Diverse Relationship Styles (cultural norms)</a:t>
            </a:r>
          </a:p>
          <a:p>
            <a:pPr eaLnBrk="1" hangingPunct="1"/>
            <a:endParaRPr lang="en-US" altLang="en-US" sz="2250" dirty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911108" y="377068"/>
            <a:ext cx="61722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13026"/>
                </a:solidFill>
                <a:latin typeface="Georgia"/>
                <a:ea typeface="ＭＳ Ｐゴシック" pitchFamily="-65" charset="-128"/>
                <a:cs typeface="Georgi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  <a:cs typeface="Georgia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  <a:cs typeface="Georgia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  <a:cs typeface="Georgia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  <a:cs typeface="Georgia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EF6F2A"/>
                </a:solidFill>
                <a:latin typeface="+mj-lt"/>
              </a:rPr>
              <a:t>The Challenge</a:t>
            </a:r>
          </a:p>
        </p:txBody>
      </p:sp>
    </p:spTree>
    <p:extLst>
      <p:ext uri="{BB962C8B-B14F-4D97-AF65-F5344CB8AC3E}">
        <p14:creationId xmlns:p14="http://schemas.microsoft.com/office/powerpoint/2010/main" val="35790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BC7E37B-DCD5-C647-9F06-9AA34F79C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04064" y="678024"/>
            <a:ext cx="8692464" cy="3455826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SBCT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US" sz="1000" dirty="0" smtClean="0"/>
              <a:t>475-3963</a:t>
            </a:r>
            <a:endParaRPr lang="en-US" sz="1000" dirty="0"/>
          </a:p>
          <a:p>
            <a:r>
              <a:rPr lang="en-US" sz="2000" dirty="0" smtClean="0">
                <a:solidFill>
                  <a:schemeClr val="tx1"/>
                </a:solidFill>
              </a:rPr>
              <a:t>Public </a:t>
            </a:r>
            <a:r>
              <a:rPr lang="en-US" sz="2000" dirty="0">
                <a:solidFill>
                  <a:schemeClr val="tx1"/>
                </a:solidFill>
              </a:rPr>
              <a:t>Safety</a:t>
            </a:r>
          </a:p>
          <a:p>
            <a:pPr lvl="1"/>
            <a:r>
              <a:rPr lang="en-US" sz="1000" dirty="0"/>
              <a:t>475-3333 (emergencies)</a:t>
            </a:r>
          </a:p>
          <a:p>
            <a:pPr lvl="1"/>
            <a:r>
              <a:rPr lang="en-US" sz="1000" dirty="0"/>
              <a:t>475-2853 (non-emergencies)</a:t>
            </a:r>
          </a:p>
          <a:p>
            <a:pPr lvl="1"/>
            <a:r>
              <a:rPr lang="en-US" sz="1100" dirty="0" smtClean="0"/>
              <a:t>205-8333 (text </a:t>
            </a:r>
            <a:r>
              <a:rPr lang="en-US" sz="1100" dirty="0"/>
              <a:t>line)</a:t>
            </a:r>
          </a:p>
          <a:p>
            <a:r>
              <a:rPr lang="en-US" sz="2000" dirty="0">
                <a:solidFill>
                  <a:schemeClr val="tx1"/>
                </a:solidFill>
              </a:rPr>
              <a:t>Counseling and Psychological Services:</a:t>
            </a:r>
          </a:p>
          <a:p>
            <a:pPr lvl="1"/>
            <a:r>
              <a:rPr lang="en-US" sz="1000" dirty="0"/>
              <a:t>475-2261 (Business Hours)</a:t>
            </a:r>
          </a:p>
          <a:p>
            <a:pPr lvl="1"/>
            <a:r>
              <a:rPr lang="en-US" sz="1000" dirty="0"/>
              <a:t>1-855-436-1245 (After Hours)</a:t>
            </a:r>
          </a:p>
          <a:p>
            <a:pPr lvl="2"/>
            <a:r>
              <a:rPr lang="en-US" sz="1050" dirty="0"/>
              <a:t>Evenings, Weekends, Holidays</a:t>
            </a:r>
            <a:r>
              <a:rPr lang="en-US" sz="900" dirty="0"/>
              <a:t> </a:t>
            </a:r>
          </a:p>
          <a:p>
            <a:r>
              <a:rPr lang="en-US" sz="2000" dirty="0">
                <a:solidFill>
                  <a:schemeClr val="tx1"/>
                </a:solidFill>
              </a:rPr>
              <a:t>Student Health Center</a:t>
            </a:r>
          </a:p>
          <a:p>
            <a:pPr lvl="1"/>
            <a:r>
              <a:rPr lang="en-US" sz="1000" dirty="0"/>
              <a:t>475-2255 (Business and After Hours)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42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196089"/>
            <a:ext cx="9144000" cy="53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13026"/>
                </a:solidFill>
                <a:latin typeface="Georgia"/>
                <a:ea typeface="ＭＳ Ｐゴシック" pitchFamily="-65" charset="-128"/>
                <a:cs typeface="Georgia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  <a:cs typeface="Georgia" pitchFamily="18" charset="0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  <a:cs typeface="Georgia" pitchFamily="18" charset="0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  <a:cs typeface="Georgia" pitchFamily="18" charset="0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  <a:cs typeface="Georgia" pitchFamily="18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13026"/>
                </a:solidFill>
                <a:latin typeface="Georgia" pitchFamily="-65" charset="0"/>
                <a:ea typeface="ＭＳ Ｐゴシック" pitchFamily="-65" charset="-128"/>
              </a:defRPr>
            </a:lvl9pPr>
          </a:lstStyle>
          <a:p>
            <a:pPr eaLnBrk="1" hangingPunct="1">
              <a:defRPr/>
            </a:pPr>
            <a:endParaRPr lang="en-US" sz="33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102032" y="1045240"/>
            <a:ext cx="4788375" cy="408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i="1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Use only relevant material.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Keep course organized</a:t>
            </a:r>
            <a:r>
              <a:rPr lang="en-US" sz="700" dirty="0"/>
              <a:t>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Maintain appropriate difficulty level of material.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Actively involve students</a:t>
            </a:r>
            <a:r>
              <a:rPr lang="en-US" sz="700" dirty="0"/>
              <a:t>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Build rapport with students.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Use appropriate, concrete, and understandable examples.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Hold high but realistic expectations for your students.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Help students set achievable goals for themselves.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Tell students what they need to do to succeed in your course</a:t>
            </a:r>
            <a:r>
              <a:rPr lang="en-US" sz="700" dirty="0"/>
              <a:t>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Strengthen students' self-motivation.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Avoid creating intense competition among students.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When possible, let students have some say in choosing what will be studied</a:t>
            </a:r>
            <a:r>
              <a:rPr lang="en-US" sz="700" dirty="0"/>
              <a:t>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Design tests that encourage the kind of learning you want students to achieve.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050" dirty="0"/>
              <a:t>Avoid giving in to students' pleas for "the answer" to homework.</a:t>
            </a:r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00" dirty="0"/>
          </a:p>
          <a:p>
            <a:pPr marL="128588" indent="-128588"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300" dirty="0"/>
          </a:p>
          <a:p>
            <a:pPr eaLnBrk="1" hangingPunct="1">
              <a:lnSpc>
                <a:spcPct val="90000"/>
              </a:lnSpc>
              <a:defRPr/>
            </a:pPr>
            <a:endParaRPr lang="en-US" sz="9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8375" y="1055494"/>
            <a:ext cx="4386062" cy="408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ADAE"/>
              </a:buClr>
              <a:buSzPct val="75000"/>
              <a:buFont typeface="Wingdings 2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C7B70"/>
              </a:buClr>
              <a:buSzPct val="70000"/>
              <a:buFont typeface="Wingdings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FB08C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Work from students' strengths and interests.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Emphasize mastery and learning rather than grades.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Give students feedback as quickly as possible.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Reward success.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Introduce students to the good work done by their peers.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Be specific when giving negative feedback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Avoid demeaning comments.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Ask nonthreatening questions about the reading.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Assign study questions.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Prepare an exam question on assigned readings not discussed.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Avoid using grades as threats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Use a variety of teaching methods.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Increase the difficulty of the material as the semester progresses</a:t>
            </a:r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Assign the reading at least two sessions before it will be discussed.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204064" y="576689"/>
            <a:ext cx="8692464" cy="522288"/>
          </a:xfrm>
        </p:spPr>
        <p:txBody>
          <a:bodyPr/>
          <a:lstStyle/>
          <a:p>
            <a:r>
              <a:rPr lang="en-US" dirty="0">
                <a:solidFill>
                  <a:srgbClr val="EF6F2A"/>
                </a:solidFill>
              </a:rPr>
              <a:t>Faculty Tasks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24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48758"/>
            <a:ext cx="9144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rgbClr val="EF6F2A"/>
                </a:solidFill>
                <a:latin typeface="+mj-lt"/>
              </a:rPr>
              <a:t>The Faculty Dilemma</a:t>
            </a:r>
          </a:p>
        </p:txBody>
      </p:sp>
    </p:spTree>
    <p:extLst>
      <p:ext uri="{BB962C8B-B14F-4D97-AF65-F5344CB8AC3E}">
        <p14:creationId xmlns:p14="http://schemas.microsoft.com/office/powerpoint/2010/main" val="21763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 bwMode="auto">
          <a:xfrm>
            <a:off x="311286" y="621256"/>
            <a:ext cx="8377958" cy="3337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000" kern="1200">
                <a:solidFill>
                  <a:schemeClr val="tx1"/>
                </a:solidFill>
                <a:latin typeface="Arial"/>
                <a:ea typeface="ＭＳ Ｐゴシック" pitchFamily="-65" charset="-128"/>
                <a:cs typeface="Arial"/>
              </a:defRPr>
            </a:lvl1pPr>
            <a:lvl2pPr marL="4572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2pPr>
            <a:lvl3pPr marL="9144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3pPr>
            <a:lvl4pPr marL="13716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i="1"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4pPr>
            <a:lvl5pPr marL="1828800" indent="0" algn="ctr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Arial"/>
                <a:ea typeface="ＭＳ Ｐゴシック" pitchFamily="-65" charset="-128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en-US" sz="1600" dirty="0">
                <a:latin typeface="+mn-lt"/>
              </a:rPr>
              <a:t>Chris </a:t>
            </a:r>
            <a:r>
              <a:rPr lang="en-US" altLang="en-US" sz="1600" dirty="0" smtClean="0">
                <a:latin typeface="+mn-lt"/>
              </a:rPr>
              <a:t>has been doing fine in your course, but </a:t>
            </a:r>
            <a:r>
              <a:rPr lang="en-US" altLang="en-US" sz="1600" dirty="0">
                <a:latin typeface="+mn-lt"/>
              </a:rPr>
              <a:t>has a few absences and fails to hand in assignments on time. Most recently Chris was absent </a:t>
            </a:r>
            <a:r>
              <a:rPr lang="en-US" altLang="en-US" sz="1600" dirty="0" smtClean="0">
                <a:latin typeface="+mn-lt"/>
              </a:rPr>
              <a:t>for the mid-term exam. Later </a:t>
            </a:r>
            <a:r>
              <a:rPr lang="en-US" altLang="en-US" sz="1600" dirty="0">
                <a:latin typeface="+mn-lt"/>
              </a:rPr>
              <a:t>that day you receive an email from Chris that reads: </a:t>
            </a:r>
          </a:p>
          <a:p>
            <a:pPr algn="l" eaLnBrk="1" hangingPunct="1">
              <a:lnSpc>
                <a:spcPct val="90000"/>
              </a:lnSpc>
            </a:pPr>
            <a:endParaRPr lang="en-US" altLang="en-US" sz="800" dirty="0">
              <a:latin typeface="+mn-lt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US" altLang="en-US" sz="1600" dirty="0">
                <a:latin typeface="+mn-lt"/>
              </a:rPr>
              <a:t>"I'm feeling totally overwhelmed by everything and not sure how much more I can take. My job is taking more time than I expected. I'm supposed to work 15 hours a week, but lately they want more hours from me, and now it's more like 25 hours a week. I'm behind in all my classes, not just this one, and I have another exam next week. Besides that, I had a fight with the person </a:t>
            </a:r>
            <a:r>
              <a:rPr lang="en-US" altLang="en-US" sz="1600" dirty="0" smtClean="0">
                <a:latin typeface="+mn-lt"/>
              </a:rPr>
              <a:t>I’m </a:t>
            </a:r>
            <a:r>
              <a:rPr lang="en-US" altLang="en-US" sz="1600" dirty="0">
                <a:latin typeface="+mn-lt"/>
              </a:rPr>
              <a:t>dating, </a:t>
            </a:r>
            <a:r>
              <a:rPr lang="en-US" altLang="en-US" sz="1600" dirty="0" smtClean="0">
                <a:latin typeface="+mn-lt"/>
              </a:rPr>
              <a:t>so I need to move out of my apartment and find another place. I've </a:t>
            </a:r>
            <a:r>
              <a:rPr lang="en-US" altLang="en-US" sz="1600" dirty="0">
                <a:latin typeface="+mn-lt"/>
              </a:rPr>
              <a:t>been busy </a:t>
            </a:r>
            <a:r>
              <a:rPr lang="en-US" altLang="en-US" sz="1600" dirty="0" smtClean="0">
                <a:latin typeface="+mn-lt"/>
              </a:rPr>
              <a:t>trying to figure out how to move </a:t>
            </a:r>
            <a:r>
              <a:rPr lang="en-US" altLang="en-US" sz="1600" dirty="0">
                <a:latin typeface="+mn-lt"/>
              </a:rPr>
              <a:t>my stuff. Now, on top of everything else, I have this chest cold--I feel terrible. I just don't know where to start, or what to do next. I feel like dropping out of school. </a:t>
            </a:r>
            <a:r>
              <a:rPr lang="en-US" altLang="en-US" sz="1600" dirty="0" smtClean="0">
                <a:latin typeface="+mn-lt"/>
              </a:rPr>
              <a:t>Can I please make up the exam? </a:t>
            </a:r>
            <a:endParaRPr lang="en-US" altLang="en-US" sz="1600" dirty="0">
              <a:latin typeface="+mn-lt"/>
            </a:endParaRPr>
          </a:p>
          <a:p>
            <a:pPr algn="l" eaLnBrk="1" hangingPunct="1">
              <a:lnSpc>
                <a:spcPct val="90000"/>
              </a:lnSpc>
            </a:pPr>
            <a:endParaRPr lang="en-US" altLang="en-US" sz="2000" dirty="0">
              <a:latin typeface="+mn-lt"/>
            </a:endParaRPr>
          </a:p>
          <a:p>
            <a:pPr algn="l" eaLnBrk="1" hangingPunct="1"/>
            <a:endParaRPr lang="en-US" altLang="en-US" sz="2000" dirty="0">
              <a:latin typeface="+mn-lt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5685" y="3409067"/>
            <a:ext cx="805573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AutoNum type="arabicPeriod"/>
            </a:pPr>
            <a:r>
              <a:rPr lang="en-US" altLang="en-US" sz="2100" b="1" dirty="0">
                <a:solidFill>
                  <a:srgbClr val="EF6F2A"/>
                </a:solidFill>
              </a:rPr>
              <a:t> Reactions?   2.  Response?</a:t>
            </a:r>
          </a:p>
        </p:txBody>
      </p:sp>
    </p:spTree>
    <p:extLst>
      <p:ext uri="{BB962C8B-B14F-4D97-AF65-F5344CB8AC3E}">
        <p14:creationId xmlns:p14="http://schemas.microsoft.com/office/powerpoint/2010/main" val="109272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4577-C951-CA4C-BA61-AF10788AD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D398-D3C5-A744-A174-D5AD4C0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837833"/>
            <a:ext cx="1796858" cy="522288"/>
          </a:xfrm>
        </p:spPr>
        <p:txBody>
          <a:bodyPr/>
          <a:lstStyle/>
          <a:p>
            <a:r>
              <a:rPr lang="en-US" dirty="0" smtClean="0"/>
              <a:t>NTID</a:t>
            </a:r>
          </a:p>
          <a:p>
            <a:r>
              <a:rPr lang="en-US" dirty="0" smtClean="0"/>
              <a:t>Students Served in </a:t>
            </a:r>
            <a:r>
              <a:rPr lang="en-US" dirty="0" err="1" smtClean="0"/>
              <a:t>CaPS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2395960" y="609601"/>
          <a:ext cx="5951627" cy="352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66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6E84577-C951-CA4C-BA61-AF10788AD9D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4133851"/>
            <a:ext cx="9144000" cy="1050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4D398-D3C5-A744-A174-D5AD4C0AF4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04064" y="837833"/>
            <a:ext cx="1796858" cy="522288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NTID Students Served in </a:t>
            </a:r>
            <a:r>
              <a:rPr lang="en-US" dirty="0" err="1" smtClean="0"/>
              <a:t>CaPS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2373612"/>
              </p:ext>
            </p:extLst>
          </p:nvPr>
        </p:nvGraphicFramePr>
        <p:xfrm>
          <a:off x="2395960" y="609601"/>
          <a:ext cx="5951627" cy="3524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9331" y="3620278"/>
            <a:ext cx="12057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Undergraduate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537649" y="3638939"/>
            <a:ext cx="11526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Graduate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0327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6"/>
          </p:nvPr>
        </p:nvPicPr>
        <p:blipFill>
          <a:blip r:embed="rId2"/>
          <a:stretch>
            <a:fillRect/>
          </a:stretch>
        </p:blipFill>
        <p:spPr>
          <a:xfrm>
            <a:off x="2281810" y="662602"/>
            <a:ext cx="6862190" cy="34918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4282" y="931187"/>
            <a:ext cx="25486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EF6F2A"/>
                </a:solidFill>
                <a:latin typeface="+mj-lt"/>
              </a:rPr>
              <a:t>Most Frequent Presenting Concerns in Counseling Centers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73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I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5" id="{3E0E416E-BCFB-6A4C-84E3-0E1DC25238C6}" vid="{2D8F12A1-EDB1-254F-A86B-8DC74EC5B56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ank">
    <a:dk1>
      <a:srgbClr val="000000"/>
    </a:dk1>
    <a:lt1>
      <a:srgbClr val="FFFFFF"/>
    </a:lt1>
    <a:dk2>
      <a:srgbClr val="404040"/>
    </a:dk2>
    <a:lt2>
      <a:srgbClr val="BFBFBF"/>
    </a:lt2>
    <a:accent1>
      <a:srgbClr val="499BC9"/>
    </a:accent1>
    <a:accent2>
      <a:srgbClr val="6EC038"/>
    </a:accent2>
    <a:accent3>
      <a:srgbClr val="F1D130"/>
    </a:accent3>
    <a:accent4>
      <a:srgbClr val="FFA93A"/>
    </a:accent4>
    <a:accent5>
      <a:srgbClr val="FF2D21"/>
    </a:accent5>
    <a:accent6>
      <a:srgbClr val="6C2085"/>
    </a:accent6>
    <a:hlink>
      <a:srgbClr val="0000FF"/>
    </a:hlink>
    <a:folHlink>
      <a:srgbClr val="FF00FF"/>
    </a:folHlink>
  </a:clrScheme>
  <a:fontScheme name="Blank">
    <a:majorFont>
      <a:latin typeface="Helvetica"/>
      <a:ea typeface="Helvetica"/>
      <a:cs typeface="Helvetica"/>
    </a:majorFont>
    <a:minorFont>
      <a:latin typeface="Helvetica"/>
      <a:ea typeface="Helvetica"/>
      <a:cs typeface="Helvetic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50000"/>
            </a:srgbClr>
          </a:outerShdw>
        </a:effectLst>
      </a:effectStyle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</TotalTime>
  <Words>1699</Words>
  <Application>Microsoft Office PowerPoint</Application>
  <PresentationFormat>On-screen Show (16:9)</PresentationFormat>
  <Paragraphs>333</Paragraphs>
  <Slides>30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MS Gothic</vt:lpstr>
      <vt:lpstr>MS PGothic</vt:lpstr>
      <vt:lpstr>MS PGothic</vt:lpstr>
      <vt:lpstr>Arial</vt:lpstr>
      <vt:lpstr>Avenir Medium</vt:lpstr>
      <vt:lpstr>Calibri</vt:lpstr>
      <vt:lpstr>Courier New</vt:lpstr>
      <vt:lpstr>Franklin Gothic Medium Cond</vt:lpstr>
      <vt:lpstr>Georgia</vt:lpstr>
      <vt:lpstr>System Font Regular</vt:lpstr>
      <vt:lpstr>Times New Roman</vt:lpstr>
      <vt:lpstr>Wingdings</vt:lpstr>
      <vt:lpstr>RIT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Gartley</dc:creator>
  <cp:lastModifiedBy>Hope D Williams</cp:lastModifiedBy>
  <cp:revision>37</cp:revision>
  <cp:lastPrinted>2019-01-09T16:31:29Z</cp:lastPrinted>
  <dcterms:created xsi:type="dcterms:W3CDTF">2018-06-29T18:36:28Z</dcterms:created>
  <dcterms:modified xsi:type="dcterms:W3CDTF">2019-03-22T16:33:05Z</dcterms:modified>
</cp:coreProperties>
</file>