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334" r:id="rId2"/>
    <p:sldId id="484" r:id="rId3"/>
    <p:sldId id="442" r:id="rId4"/>
    <p:sldId id="447" r:id="rId5"/>
    <p:sldId id="483" r:id="rId6"/>
    <p:sldId id="436" r:id="rId7"/>
    <p:sldId id="407" r:id="rId8"/>
    <p:sldId id="45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21" autoAdjust="0"/>
    <p:restoredTop sz="92029" autoAdjust="0"/>
  </p:normalViewPr>
  <p:slideViewPr>
    <p:cSldViewPr snapToGrid="0" snapToObjects="1">
      <p:cViewPr varScale="1">
        <p:scale>
          <a:sx n="86" d="100"/>
          <a:sy n="86" d="100"/>
        </p:scale>
        <p:origin x="66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C1432-2B8F-FD4C-8C9D-E9FFBC674F07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8813C-6FEA-1945-8DF4-15D30303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5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Based on my published</a:t>
            </a:r>
            <a:r>
              <a:rPr lang="en-US" b="1" baseline="0" dirty="0"/>
              <a:t> </a:t>
            </a:r>
            <a:r>
              <a:rPr lang="en-US" b="1" baseline="0"/>
              <a:t>dissertation study, 2011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8813C-6FEA-1945-8DF4-15D303037B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5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8</a:t>
            </a:r>
            <a:r>
              <a:rPr lang="en-US" sz="1400" b="1" baseline="30000" dirty="0"/>
              <a:t>th</a:t>
            </a:r>
            <a:r>
              <a:rPr lang="en-US" sz="1400" b="1" dirty="0"/>
              <a:t> grade Discourse utterances</a:t>
            </a:r>
            <a:r>
              <a:rPr lang="en-US" sz="1400" b="1" baseline="0" dirty="0"/>
              <a:t>  </a:t>
            </a:r>
            <a:r>
              <a:rPr lang="en-US" sz="1400" b="1" dirty="0"/>
              <a:t>Think about how</a:t>
            </a:r>
            <a:r>
              <a:rPr lang="en-US" sz="1400" b="1" baseline="0" dirty="0"/>
              <a:t> information impact receivers</a:t>
            </a:r>
          </a:p>
          <a:p>
            <a:r>
              <a:rPr lang="en-US" sz="1400" b="1" baseline="0" dirty="0"/>
              <a:t>Can think about the 8</a:t>
            </a:r>
            <a:r>
              <a:rPr lang="en-US" sz="1400" b="1" baseline="30000" dirty="0"/>
              <a:t>th</a:t>
            </a:r>
            <a:r>
              <a:rPr lang="en-US" sz="1400" b="1" baseline="0" dirty="0"/>
              <a:t> grade Discourse that surrounded you when you attended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5448-2D13-9A48-B2B4-2C98828262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51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i="0" dirty="0">
                <a:latin typeface="+mn-lt"/>
                <a:cs typeface="Avenir Book"/>
              </a:rPr>
              <a:t>Inconclusive</a:t>
            </a:r>
          </a:p>
          <a:p>
            <a:r>
              <a:rPr lang="en-US" sz="1400" b="1" i="0" dirty="0">
                <a:latin typeface="+mn-lt"/>
                <a:cs typeface="Avenir Book"/>
              </a:rPr>
              <a:t>Choice of college – small classes, attention; don’t want to burden parents; major in environmental engineering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 i="0" dirty="0">
                <a:latin typeface="+mn-lt"/>
                <a:cs typeface="Avenir Book"/>
              </a:rPr>
              <a:t>choice of college and major (education)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 i="0" dirty="0">
                <a:latin typeface="+mn-lt"/>
                <a:cs typeface="Avenir Book"/>
              </a:rPr>
              <a:t>finance management (interest)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 i="0" dirty="0">
                <a:latin typeface="+mn-lt"/>
                <a:cs typeface="Avenir Book"/>
              </a:rPr>
              <a:t>health (pink eye)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 i="0" dirty="0">
                <a:latin typeface="+mn-lt"/>
                <a:cs typeface="Avenir Book"/>
              </a:rPr>
              <a:t>leadership (yearbook)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 i="0" dirty="0">
                <a:latin typeface="+mn-lt"/>
                <a:cs typeface="Avenir Book"/>
              </a:rPr>
              <a:t>safety (peanut allergy table, terrorism)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 i="0" dirty="0">
                <a:latin typeface="+mn-lt"/>
                <a:cs typeface="Avenir Book"/>
              </a:rPr>
              <a:t>self esteem (confidence)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 i="0" dirty="0">
                <a:latin typeface="+mn-lt"/>
                <a:cs typeface="Avenir Book"/>
              </a:rPr>
              <a:t>social skills, etiquette (overlapping talk)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dirty="0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(</a:t>
            </a:r>
            <a:r>
              <a:rPr lang="en-US" sz="1400" b="1" i="0" dirty="0" err="1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Pj</a:t>
            </a:r>
            <a:r>
              <a:rPr lang="en-US" sz="1400" b="1" i="0" dirty="0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 story; No no no don</a:t>
            </a:r>
            <a:r>
              <a:rPr lang="ja-JP" altLang="en-US" sz="1400" b="1" i="0" dirty="0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’</a:t>
            </a:r>
            <a:r>
              <a:rPr lang="en-US" altLang="ja-JP" sz="1400" b="1" i="0" dirty="0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t kill me story; complaining to teacher; Wicked; Math &amp; Bye; peanut allergy table story; Sequel meaning)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baseline="0" dirty="0">
                <a:latin typeface="+mn-lt"/>
                <a:cs typeface="Avenir Book"/>
              </a:rPr>
              <a:t>Black shorts!</a:t>
            </a:r>
          </a:p>
          <a:p>
            <a:endParaRPr lang="en-US" sz="1400" b="1" i="0" dirty="0">
              <a:latin typeface="+mn-lt"/>
              <a:cs typeface="Avenir Book"/>
            </a:endParaRPr>
          </a:p>
          <a:p>
            <a:r>
              <a:rPr lang="en-US" sz="1400" b="1" i="0" dirty="0">
                <a:latin typeface="+mn-lt"/>
                <a:cs typeface="Avenir Book"/>
              </a:rPr>
              <a:t>Applies</a:t>
            </a:r>
            <a:r>
              <a:rPr lang="en-US" sz="1400" b="1" i="0" baseline="0" dirty="0">
                <a:latin typeface="+mn-lt"/>
                <a:cs typeface="Avenir Book"/>
              </a:rPr>
              <a:t> to 2</a:t>
            </a:r>
            <a:r>
              <a:rPr lang="en-US" sz="1400" b="1" i="0" baseline="30000" dirty="0">
                <a:latin typeface="+mn-lt"/>
                <a:cs typeface="Avenir Book"/>
              </a:rPr>
              <a:t>nd</a:t>
            </a:r>
            <a:r>
              <a:rPr lang="en-US" sz="1400" b="1" i="0" baseline="0" dirty="0">
                <a:latin typeface="+mn-lt"/>
                <a:cs typeface="Avenir Book"/>
              </a:rPr>
              <a:t> language learners/ELAs</a:t>
            </a:r>
            <a:endParaRPr lang="en-US" sz="1400" b="1" i="0" dirty="0">
              <a:latin typeface="+mn-lt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8813C-6FEA-1945-8DF4-15D303037B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92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4FA783-618D-904A-95D7-8D4291817597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sz="1400" b="1" i="0" dirty="0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The more</a:t>
            </a:r>
            <a:r>
              <a:rPr lang="en-US" altLang="ja-JP" sz="1400" b="1" i="0" baseline="0" dirty="0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 immediate and full access you have, the more choices you have for participation.  </a:t>
            </a:r>
            <a:r>
              <a:rPr lang="en-US" altLang="ja-JP" sz="1400" b="1" i="0" dirty="0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Accessible contexts do matter not</a:t>
            </a:r>
            <a:r>
              <a:rPr lang="en-US" altLang="ja-JP" sz="1400" b="1" i="0" baseline="0" dirty="0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 only for physical, but also</a:t>
            </a:r>
            <a:r>
              <a:rPr lang="en-US" altLang="ja-JP" sz="1400" b="1" i="0" dirty="0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 cognitive, social, and emotional mobility.  Contexts</a:t>
            </a:r>
            <a:r>
              <a:rPr lang="en-US" altLang="ja-JP" sz="1400" b="1" i="0" baseline="0" dirty="0">
                <a:solidFill>
                  <a:srgbClr val="000000"/>
                </a:solidFill>
                <a:latin typeface="+mn-lt"/>
                <a:cs typeface="Avenir Book"/>
                <a:sym typeface="American Typewriter" charset="0"/>
              </a:rPr>
              <a:t> are complex, dynamic, and fluid.  The key is access.</a:t>
            </a:r>
            <a:endParaRPr lang="en-US" altLang="ja-JP" sz="1400" b="1" i="0" dirty="0">
              <a:solidFill>
                <a:srgbClr val="000000"/>
              </a:solidFill>
              <a:latin typeface="+mn-lt"/>
              <a:cs typeface="Avenir Book"/>
              <a:sym typeface="American Typewriter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400" dirty="0">
                <a:solidFill>
                  <a:srgbClr val="000000"/>
                </a:solidFill>
                <a:latin typeface="American Typewriter" charset="0"/>
                <a:sym typeface="American Typewriter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022328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i="0" dirty="0">
                <a:latin typeface="+mn-lt"/>
                <a:cs typeface="Avenir Book"/>
              </a:rPr>
              <a:t>Because IL is a social and academic lifelong phenomenon…. </a:t>
            </a:r>
          </a:p>
          <a:p>
            <a:r>
              <a:rPr lang="en-US" sz="1400" b="1" i="0" dirty="0">
                <a:latin typeface="+mn-lt"/>
                <a:cs typeface="Avenir Book"/>
              </a:rPr>
              <a:t>IL </a:t>
            </a:r>
            <a:r>
              <a:rPr lang="en-US" sz="1400" b="1" i="0" dirty="0" err="1">
                <a:latin typeface="+mn-lt"/>
                <a:cs typeface="Avenir Book"/>
              </a:rPr>
              <a:t>opps</a:t>
            </a:r>
            <a:r>
              <a:rPr lang="en-US" sz="1400" b="1" i="0" baseline="0" dirty="0">
                <a:latin typeface="+mn-lt"/>
                <a:cs typeface="Avenir Book"/>
              </a:rPr>
              <a:t> p</a:t>
            </a:r>
            <a:r>
              <a:rPr lang="en-US" sz="1400" b="1" i="0" dirty="0">
                <a:latin typeface="+mn-lt"/>
                <a:cs typeface="Avenir Book"/>
              </a:rPr>
              <a:t>romote scaffolding opportunities (Vygotsky, 1978) – ;</a:t>
            </a:r>
            <a:r>
              <a:rPr lang="en-US" sz="1400" b="1" i="0" baseline="0" dirty="0">
                <a:latin typeface="+mn-lt"/>
                <a:cs typeface="Avenir Book"/>
              </a:rPr>
              <a:t> </a:t>
            </a:r>
            <a:r>
              <a:rPr lang="en-US" sz="1400" b="1" i="0" dirty="0">
                <a:latin typeface="+mn-lt"/>
                <a:cs typeface="Avenir Book"/>
              </a:rPr>
              <a:t>Increase funds of knowledge (Moll, 2004) =</a:t>
            </a:r>
            <a:r>
              <a:rPr lang="en-US" sz="1400" b="1" i="0" baseline="0" dirty="0">
                <a:latin typeface="+mn-lt"/>
                <a:cs typeface="Avenir Book"/>
              </a:rPr>
              <a:t> keep in</a:t>
            </a:r>
            <a:r>
              <a:rPr lang="en-US" sz="1400" b="1" i="0" dirty="0">
                <a:latin typeface="+mn-lt"/>
                <a:cs typeface="Avenir Book"/>
              </a:rPr>
              <a:t> backpack; to share information is</a:t>
            </a:r>
            <a:r>
              <a:rPr lang="en-US" sz="1400" b="1" i="0" baseline="0" dirty="0">
                <a:latin typeface="+mn-lt"/>
                <a:cs typeface="Avenir Book"/>
              </a:rPr>
              <a:t> being a part of a community</a:t>
            </a:r>
            <a:endParaRPr lang="en-US" sz="1400" b="1" i="0" dirty="0">
              <a:latin typeface="+mn-lt"/>
              <a:cs typeface="Avenir Book"/>
            </a:endParaRPr>
          </a:p>
          <a:p>
            <a:r>
              <a:rPr lang="en-US" sz="1400" b="1" i="0" dirty="0">
                <a:latin typeface="+mn-lt"/>
                <a:cs typeface="Avenir Book"/>
              </a:rPr>
              <a:t>More</a:t>
            </a:r>
            <a:r>
              <a:rPr lang="en-US" sz="1400" b="1" i="0" baseline="0" dirty="0">
                <a:latin typeface="+mn-lt"/>
                <a:cs typeface="Avenir Book"/>
              </a:rPr>
              <a:t> options/c</a:t>
            </a:r>
            <a:r>
              <a:rPr lang="en-US" sz="1400" b="1" i="0" dirty="0">
                <a:latin typeface="+mn-lt"/>
                <a:cs typeface="Avenir Book"/>
              </a:rPr>
              <a:t>hoices for participation</a:t>
            </a:r>
            <a:r>
              <a:rPr lang="en-US" sz="1400" b="1" i="0" baseline="0" dirty="0">
                <a:latin typeface="+mn-lt"/>
                <a:cs typeface="Avenir Book"/>
              </a:rPr>
              <a:t> and opportunity for connectedness and knowledge reconstruction </a:t>
            </a:r>
          </a:p>
          <a:p>
            <a:r>
              <a:rPr lang="en-US" sz="1400" b="1" i="0" baseline="0" dirty="0">
                <a:latin typeface="+mn-lt"/>
                <a:cs typeface="Avenir Book"/>
              </a:rPr>
              <a:t>Scaffolding enables one to make association between prior knowledge and new significant information</a:t>
            </a:r>
          </a:p>
          <a:p>
            <a:r>
              <a:rPr lang="en-US" sz="1400" b="1" i="0" baseline="0" dirty="0">
                <a:latin typeface="+mn-lt"/>
                <a:cs typeface="Avenir Book"/>
              </a:rPr>
              <a:t>Influences self-esteem – sense of membership of community or citizenship</a:t>
            </a:r>
          </a:p>
          <a:p>
            <a:pPr algn="l"/>
            <a:endParaRPr lang="en-US" sz="1400" b="1" i="0" dirty="0">
              <a:latin typeface="+mn-lt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5448-2D13-9A48-B2B4-2C98828262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4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8813C-6FEA-1945-8DF4-15D303037B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5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02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1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7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6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62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2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35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5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3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5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CD73C-89FB-AC41-96E8-48CD4962C1C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BE371-701E-E148-84DD-6770B7D4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4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2833" y="3973041"/>
            <a:ext cx="7032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Power Workshop:  Incidental Learning</a:t>
            </a:r>
          </a:p>
          <a:p>
            <a:pPr algn="ctr"/>
            <a:r>
              <a:rPr lang="en-US" sz="3200" b="1" dirty="0"/>
              <a:t>March 23,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68481" y="6157397"/>
            <a:ext cx="3341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Mindy J. Hopper, PhD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A67E3-B891-F740-BF74-DE93C868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41506" y="390446"/>
            <a:ext cx="2987693" cy="345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7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9CC720-B5A9-DC4A-83A3-C00468CE9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126510"/>
              </p:ext>
            </p:extLst>
          </p:nvPr>
        </p:nvGraphicFramePr>
        <p:xfrm>
          <a:off x="235975" y="235973"/>
          <a:ext cx="8716296" cy="58793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8608">
                  <a:extLst>
                    <a:ext uri="{9D8B030D-6E8A-4147-A177-3AD203B41FA5}">
                      <a16:colId xmlns:a16="http://schemas.microsoft.com/office/drawing/2014/main" val="4155226980"/>
                    </a:ext>
                  </a:extLst>
                </a:gridCol>
                <a:gridCol w="2178608">
                  <a:extLst>
                    <a:ext uri="{9D8B030D-6E8A-4147-A177-3AD203B41FA5}">
                      <a16:colId xmlns:a16="http://schemas.microsoft.com/office/drawing/2014/main" val="3441390411"/>
                    </a:ext>
                  </a:extLst>
                </a:gridCol>
                <a:gridCol w="2179540">
                  <a:extLst>
                    <a:ext uri="{9D8B030D-6E8A-4147-A177-3AD203B41FA5}">
                      <a16:colId xmlns:a16="http://schemas.microsoft.com/office/drawing/2014/main" val="1241858186"/>
                    </a:ext>
                  </a:extLst>
                </a:gridCol>
                <a:gridCol w="2179540">
                  <a:extLst>
                    <a:ext uri="{9D8B030D-6E8A-4147-A177-3AD203B41FA5}">
                      <a16:colId xmlns:a16="http://schemas.microsoft.com/office/drawing/2014/main" val="668853355"/>
                    </a:ext>
                  </a:extLst>
                </a:gridCol>
              </a:tblGrid>
              <a:tr h="1117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Types of Learning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Environment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Audience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Agenda/Plan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3638842"/>
                  </a:ext>
                </a:extLst>
              </a:tr>
              <a:tr h="449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Formal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Formal-Structured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Yes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Yes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0059499"/>
                  </a:ext>
                </a:extLst>
              </a:tr>
              <a:tr h="1117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Informal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Semi-Less Structured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Yes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Possible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5102255"/>
                  </a:ext>
                </a:extLst>
              </a:tr>
              <a:tr h="1117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Incidental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Ubiquitous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No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No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85256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7430CAD-C2E9-CF4D-A75F-4DC64C1B82AC}"/>
              </a:ext>
            </a:extLst>
          </p:cNvPr>
          <p:cNvSpPr txBox="1"/>
          <p:nvPr/>
        </p:nvSpPr>
        <p:spPr>
          <a:xfrm>
            <a:off x="7298267" y="6505602"/>
            <a:ext cx="146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Hopper, 2011</a:t>
            </a:r>
          </a:p>
        </p:txBody>
      </p:sp>
    </p:spTree>
    <p:extLst>
      <p:ext uri="{BB962C8B-B14F-4D97-AF65-F5344CB8AC3E}">
        <p14:creationId xmlns:p14="http://schemas.microsoft.com/office/powerpoint/2010/main" val="302550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18EB1E-5949-A847-8D20-805AFD46D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30491" y="4683817"/>
            <a:ext cx="1874229" cy="2169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9148"/>
          </a:xfrm>
        </p:spPr>
        <p:txBody>
          <a:bodyPr>
            <a:normAutofit/>
          </a:bodyPr>
          <a:lstStyle/>
          <a:p>
            <a:r>
              <a:rPr lang="en-US" sz="4000" b="1" dirty="0"/>
              <a:t>Incidental Learning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66" y="1044012"/>
            <a:ext cx="8365067" cy="544036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9600" dirty="0"/>
              <a:t>Results from an external stimulus in surrounding interactions- audio, visual or kinesthetic- and we attune to it for second(s)</a:t>
            </a:r>
          </a:p>
          <a:p>
            <a:pPr>
              <a:lnSpc>
                <a:spcPct val="170000"/>
              </a:lnSpc>
            </a:pPr>
            <a:r>
              <a:rPr lang="en-US" sz="9600" dirty="0"/>
              <a:t>Information- stored consciously/subconsciously</a:t>
            </a:r>
          </a:p>
          <a:p>
            <a:pPr>
              <a:lnSpc>
                <a:spcPct val="170000"/>
              </a:lnSpc>
            </a:pPr>
            <a:r>
              <a:rPr lang="en-US" sz="9600" dirty="0"/>
              <a:t>Understanding of stimulus- comprehended immediately or later</a:t>
            </a:r>
          </a:p>
          <a:p>
            <a:pPr>
              <a:lnSpc>
                <a:spcPct val="170000"/>
              </a:lnSpc>
            </a:pPr>
            <a:r>
              <a:rPr lang="en-US" sz="9600" dirty="0"/>
              <a:t>Learning takes place when external stimulus is understood by associating it with  prior/new knowledge</a:t>
            </a:r>
          </a:p>
          <a:p>
            <a:pPr marL="0" indent="0" algn="r">
              <a:lnSpc>
                <a:spcPct val="170000"/>
              </a:lnSpc>
              <a:buNone/>
            </a:pPr>
            <a:endParaRPr lang="en-US" dirty="0"/>
          </a:p>
          <a:p>
            <a:pPr>
              <a:lnSpc>
                <a:spcPct val="17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6EAF3-B11E-9B46-9C3B-275F5E33131A}"/>
              </a:ext>
            </a:extLst>
          </p:cNvPr>
          <p:cNvSpPr txBox="1"/>
          <p:nvPr/>
        </p:nvSpPr>
        <p:spPr>
          <a:xfrm>
            <a:off x="191725" y="6336268"/>
            <a:ext cx="146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Hopper, 2011</a:t>
            </a:r>
          </a:p>
        </p:txBody>
      </p:sp>
    </p:spTree>
    <p:extLst>
      <p:ext uri="{BB962C8B-B14F-4D97-AF65-F5344CB8AC3E}">
        <p14:creationId xmlns:p14="http://schemas.microsoft.com/office/powerpoint/2010/main" val="13200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5310"/>
          <a:stretch/>
        </p:blipFill>
        <p:spPr>
          <a:xfrm>
            <a:off x="-1" y="4930070"/>
            <a:ext cx="1439981" cy="19279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408010">
            <a:off x="1190625" y="2896860"/>
            <a:ext cx="76598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66CCFF"/>
                </a:solidFill>
              </a:rPr>
              <a:t>“it’s the time of the year!” (yearbook survey)</a:t>
            </a:r>
          </a:p>
        </p:txBody>
      </p:sp>
      <p:sp>
        <p:nvSpPr>
          <p:cNvPr id="4" name="TextBox 3"/>
          <p:cNvSpPr txBox="1"/>
          <p:nvPr/>
        </p:nvSpPr>
        <p:spPr>
          <a:xfrm rot="20489766">
            <a:off x="677151" y="1174808"/>
            <a:ext cx="68723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8000FF"/>
                </a:solidFill>
              </a:rPr>
              <a:t>“look at the peanut butter allergy table”</a:t>
            </a:r>
          </a:p>
        </p:txBody>
      </p:sp>
      <p:sp>
        <p:nvSpPr>
          <p:cNvPr id="5" name="Rectangle 4"/>
          <p:cNvSpPr/>
          <p:nvPr/>
        </p:nvSpPr>
        <p:spPr>
          <a:xfrm rot="1635896">
            <a:off x="-4912" y="4362278"/>
            <a:ext cx="57416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</a:rPr>
              <a:t>“… </a:t>
            </a:r>
            <a:r>
              <a:rPr lang="en-US" sz="3200" dirty="0" err="1">
                <a:solidFill>
                  <a:srgbClr val="FF00FF"/>
                </a:solidFill>
              </a:rPr>
              <a:t>cuz</a:t>
            </a:r>
            <a:r>
              <a:rPr lang="en-US" sz="3200" dirty="0">
                <a:solidFill>
                  <a:srgbClr val="FF00FF"/>
                </a:solidFill>
              </a:rPr>
              <a:t> they have smaller classes”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6" y="5635763"/>
            <a:ext cx="9140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</a:rPr>
              <a:t>“use the ______ formula for #8” (math regents exam)</a:t>
            </a:r>
          </a:p>
        </p:txBody>
      </p:sp>
      <p:sp>
        <p:nvSpPr>
          <p:cNvPr id="8" name="TextBox 7"/>
          <p:cNvSpPr txBox="1"/>
          <p:nvPr/>
        </p:nvSpPr>
        <p:spPr>
          <a:xfrm rot="20967287">
            <a:off x="5334694" y="4724114"/>
            <a:ext cx="33139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“polo shirts are in”</a:t>
            </a:r>
          </a:p>
        </p:txBody>
      </p:sp>
      <p:sp>
        <p:nvSpPr>
          <p:cNvPr id="9" name="TextBox 8"/>
          <p:cNvSpPr txBox="1"/>
          <p:nvPr/>
        </p:nvSpPr>
        <p:spPr>
          <a:xfrm rot="21108010">
            <a:off x="3412117" y="1884772"/>
            <a:ext cx="54661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“don’t want to burden parents”</a:t>
            </a:r>
          </a:p>
        </p:txBody>
      </p:sp>
      <p:sp>
        <p:nvSpPr>
          <p:cNvPr id="10" name="TextBox 9"/>
          <p:cNvSpPr txBox="1"/>
          <p:nvPr/>
        </p:nvSpPr>
        <p:spPr>
          <a:xfrm rot="428492">
            <a:off x="402352" y="580622"/>
            <a:ext cx="4367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“that’s mean!” (breakup)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530" y="2856368"/>
            <a:ext cx="6551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“… consider a CO2 detector…” (in bus)</a:t>
            </a:r>
          </a:p>
        </p:txBody>
      </p:sp>
      <p:sp>
        <p:nvSpPr>
          <p:cNvPr id="12" name="TextBox 11"/>
          <p:cNvSpPr txBox="1"/>
          <p:nvPr/>
        </p:nvSpPr>
        <p:spPr>
          <a:xfrm rot="20597834">
            <a:off x="28486" y="3758767"/>
            <a:ext cx="9342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“it’s contagious – they should stay at home!” (pink eye)</a:t>
            </a:r>
          </a:p>
          <a:p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 rot="1524190">
            <a:off x="6158969" y="1103503"/>
            <a:ext cx="2309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… and stuff.”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8267" y="6505602"/>
            <a:ext cx="146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Hopper, 2011</a:t>
            </a:r>
          </a:p>
        </p:txBody>
      </p:sp>
    </p:spTree>
    <p:extLst>
      <p:ext uri="{BB962C8B-B14F-4D97-AF65-F5344CB8AC3E}">
        <p14:creationId xmlns:p14="http://schemas.microsoft.com/office/powerpoint/2010/main" val="3785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 dirty="0"/>
            </a:br>
            <a:r>
              <a:rPr lang="en-US" sz="4000" dirty="0"/>
              <a:t>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655" y="1600200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latin typeface="Avenir Book"/>
              <a:cs typeface="Avenir Book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Negotiating skills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Financial management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College/career planning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Health and safety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Leadership skills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Critical thinking skills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Social maturity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cs typeface="Avenir Book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2148867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latin typeface="Avenir Book"/>
              <a:cs typeface="Avenir Book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Awareness of local-		global Issues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Problem-solving skills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Relationships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Rhetoric analysis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Avenir Book"/>
              </a:rPr>
              <a:t>Cultural learning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E5F1B-F7F0-474E-AA14-EF7B75A97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51224" y="105837"/>
            <a:ext cx="2144097" cy="24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6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3975" eaLnBrk="1" hangingPunct="1"/>
            <a:r>
              <a:rPr lang="en-US" sz="4000" dirty="0">
                <a:latin typeface="+mn-lt"/>
              </a:rPr>
              <a:t>Access-Participation Theory: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Legitimate and Relegated Periphery</a:t>
            </a:r>
          </a:p>
        </p:txBody>
      </p:sp>
      <p:pic>
        <p:nvPicPr>
          <p:cNvPr id="64514" name="Picture 5" descr="A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36725"/>
            <a:ext cx="79248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8267" y="6505602"/>
            <a:ext cx="146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Hopper, 2011</a:t>
            </a:r>
          </a:p>
        </p:txBody>
      </p:sp>
    </p:spTree>
    <p:extLst>
      <p:ext uri="{BB962C8B-B14F-4D97-AF65-F5344CB8AC3E}">
        <p14:creationId xmlns:p14="http://schemas.microsoft.com/office/powerpoint/2010/main" val="185487564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19060"/>
            <a:ext cx="1159300" cy="1343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-10948" r="10948"/>
          <a:stretch/>
        </p:blipFill>
        <p:spPr>
          <a:xfrm>
            <a:off x="2800680" y="2904302"/>
            <a:ext cx="1647513" cy="21226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-62" b="7420"/>
          <a:stretch/>
        </p:blipFill>
        <p:spPr>
          <a:xfrm>
            <a:off x="1106743" y="3070001"/>
            <a:ext cx="2122544" cy="20999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86638" y="6292939"/>
            <a:ext cx="14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Hopper, 2011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368300"/>
            <a:ext cx="2509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In Theory…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t="-62" b="7420"/>
          <a:stretch/>
        </p:blipFill>
        <p:spPr>
          <a:xfrm>
            <a:off x="5791344" y="1750585"/>
            <a:ext cx="2122544" cy="2099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447" y="368300"/>
            <a:ext cx="1710267" cy="184694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77057" y="1394130"/>
            <a:ext cx="2286314" cy="2725826"/>
            <a:chOff x="1225176" y="2841812"/>
            <a:chExt cx="2453342" cy="292496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5310"/>
            <a:stretch/>
          </p:blipFill>
          <p:spPr>
            <a:xfrm>
              <a:off x="2091764" y="3838846"/>
              <a:ext cx="1439981" cy="1927930"/>
            </a:xfrm>
            <a:prstGeom prst="rect">
              <a:avLst/>
            </a:prstGeom>
          </p:spPr>
        </p:pic>
        <p:sp>
          <p:nvSpPr>
            <p:cNvPr id="11" name="Cloud Callout 10"/>
            <p:cNvSpPr/>
            <p:nvPr/>
          </p:nvSpPr>
          <p:spPr>
            <a:xfrm>
              <a:off x="1225176" y="3645647"/>
              <a:ext cx="687295" cy="508000"/>
            </a:xfrm>
            <a:prstGeom prst="cloudCallout">
              <a:avLst>
                <a:gd name="adj1" fmla="val 98732"/>
                <a:gd name="adj2" fmla="val 7720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2091764" y="2841812"/>
              <a:ext cx="687295" cy="508000"/>
            </a:xfrm>
            <a:prstGeom prst="cloudCallout">
              <a:avLst>
                <a:gd name="adj1" fmla="val 13950"/>
                <a:gd name="adj2" fmla="val 15073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loud Callout 14"/>
            <p:cNvSpPr/>
            <p:nvPr/>
          </p:nvSpPr>
          <p:spPr>
            <a:xfrm>
              <a:off x="2991223" y="3095812"/>
              <a:ext cx="687295" cy="508000"/>
            </a:xfrm>
            <a:prstGeom prst="cloudCallout">
              <a:avLst>
                <a:gd name="adj1" fmla="val -66485"/>
                <a:gd name="adj2" fmla="val 13014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 rot="1860550">
            <a:off x="161626" y="5057450"/>
            <a:ext cx="209093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ACCESS</a:t>
            </a:r>
          </a:p>
        </p:txBody>
      </p:sp>
      <p:sp>
        <p:nvSpPr>
          <p:cNvPr id="3" name="Heart 2"/>
          <p:cNvSpPr/>
          <p:nvPr/>
        </p:nvSpPr>
        <p:spPr>
          <a:xfrm>
            <a:off x="7755467" y="1076186"/>
            <a:ext cx="355600" cy="317944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3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With Our Privileges, What Can We Do?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87409" y="1000036"/>
            <a:ext cx="5304374" cy="61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77191"/>
      </p:ext>
    </p:extLst>
  </p:cSld>
  <p:clrMapOvr>
    <a:masterClrMapping/>
  </p:clrMapOvr>
</p:sld>
</file>

<file path=ppt/theme/theme1.xml><?xml version="1.0" encoding="utf-8"?>
<a:theme xmlns:a="http://schemas.openxmlformats.org/drawingml/2006/main" name="Dew on Orange Lea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10065</TotalTime>
  <Words>507</Words>
  <Application>Microsoft Macintosh PowerPoint</Application>
  <PresentationFormat>On-screen Show (4:3)</PresentationFormat>
  <Paragraphs>88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ＭＳ Ｐゴシック</vt:lpstr>
      <vt:lpstr>American Typewriter</vt:lpstr>
      <vt:lpstr>Arial</vt:lpstr>
      <vt:lpstr>Avenir Book</vt:lpstr>
      <vt:lpstr>Calibri</vt:lpstr>
      <vt:lpstr>Comic Sans MS</vt:lpstr>
      <vt:lpstr>Times New Roman</vt:lpstr>
      <vt:lpstr>Dew on Orange Leaf</vt:lpstr>
      <vt:lpstr>PowerPoint Presentation</vt:lpstr>
      <vt:lpstr>PowerPoint Presentation</vt:lpstr>
      <vt:lpstr>Incidental Learning</vt:lpstr>
      <vt:lpstr>PowerPoint Presentation</vt:lpstr>
      <vt:lpstr> Implications</vt:lpstr>
      <vt:lpstr>Access-Participation Theory:  Legitimate and Relegated Periphery</vt:lpstr>
      <vt:lpstr>PowerPoint Presentation</vt:lpstr>
      <vt:lpstr>With Our Privileges, What Can We Do?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Mitigating Gaps:   Incidental Learning in Schools</dc:title>
  <dc:creator>Mindy Hopper</dc:creator>
  <cp:lastModifiedBy>Stacey M Davis</cp:lastModifiedBy>
  <cp:revision>214</cp:revision>
  <cp:lastPrinted>2018-03-20T19:45:53Z</cp:lastPrinted>
  <dcterms:created xsi:type="dcterms:W3CDTF">2015-10-03T02:55:05Z</dcterms:created>
  <dcterms:modified xsi:type="dcterms:W3CDTF">2018-03-20T19:51:17Z</dcterms:modified>
</cp:coreProperties>
</file>