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4" r:id="rId1"/>
  </p:sldMasterIdLst>
  <p:notesMasterIdLst>
    <p:notesMasterId r:id="rId28"/>
  </p:notesMasterIdLst>
  <p:handoutMasterIdLst>
    <p:handoutMasterId r:id="rId29"/>
  </p:handoutMasterIdLst>
  <p:sldIdLst>
    <p:sldId id="272" r:id="rId2"/>
    <p:sldId id="270" r:id="rId3"/>
    <p:sldId id="271" r:id="rId4"/>
    <p:sldId id="274" r:id="rId5"/>
    <p:sldId id="275" r:id="rId6"/>
    <p:sldId id="276" r:id="rId7"/>
    <p:sldId id="300" r:id="rId8"/>
    <p:sldId id="301" r:id="rId9"/>
    <p:sldId id="302" r:id="rId10"/>
    <p:sldId id="273" r:id="rId11"/>
    <p:sldId id="292" r:id="rId12"/>
    <p:sldId id="278" r:id="rId13"/>
    <p:sldId id="291" r:id="rId14"/>
    <p:sldId id="290" r:id="rId15"/>
    <p:sldId id="289" r:id="rId16"/>
    <p:sldId id="294" r:id="rId17"/>
    <p:sldId id="277" r:id="rId18"/>
    <p:sldId id="279" r:id="rId19"/>
    <p:sldId id="281" r:id="rId20"/>
    <p:sldId id="296" r:id="rId21"/>
    <p:sldId id="295" r:id="rId22"/>
    <p:sldId id="297" r:id="rId23"/>
    <p:sldId id="299" r:id="rId24"/>
    <p:sldId id="298" r:id="rId25"/>
    <p:sldId id="280" r:id="rId26"/>
    <p:sldId id="293" r:id="rId27"/>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72"/>
            <p14:sldId id="270"/>
            <p14:sldId id="271"/>
            <p14:sldId id="274"/>
            <p14:sldId id="275"/>
            <p14:sldId id="276"/>
            <p14:sldId id="300"/>
            <p14:sldId id="301"/>
            <p14:sldId id="302"/>
            <p14:sldId id="273"/>
            <p14:sldId id="292"/>
            <p14:sldId id="278"/>
            <p14:sldId id="291"/>
            <p14:sldId id="290"/>
            <p14:sldId id="289"/>
            <p14:sldId id="294"/>
            <p14:sldId id="277"/>
            <p14:sldId id="279"/>
            <p14:sldId id="281"/>
            <p14:sldId id="296"/>
            <p14:sldId id="295"/>
            <p14:sldId id="297"/>
            <p14:sldId id="299"/>
            <p14:sldId id="298"/>
            <p14:sldId id="280"/>
            <p14:sldId id="29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E00"/>
    <a:srgbClr val="EF6F2A"/>
    <a:srgbClr val="E56618"/>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7308" autoAdjust="0"/>
  </p:normalViewPr>
  <p:slideViewPr>
    <p:cSldViewPr snapToGrid="0" snapToObjects="1">
      <p:cViewPr varScale="1">
        <p:scale>
          <a:sx n="115" d="100"/>
          <a:sy n="115" d="100"/>
        </p:scale>
        <p:origin x="978" y="108"/>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37" d="100"/>
          <a:sy n="137" d="100"/>
        </p:scale>
        <p:origin x="35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F9C6931-D0F6-AB40-9D7F-95567148A5C2}" type="datetimeFigureOut">
              <a:rPr lang="en-US" smtClean="0"/>
              <a:t>2/25/2019</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36C18F2-6801-5147-A332-A6E1C7D69D18}" type="datetimeFigureOut">
              <a:rPr lang="en-US" smtClean="0"/>
              <a:t>2/25/2019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a:t>
            </a:fld>
            <a:endParaRPr lang="en-US"/>
          </a:p>
        </p:txBody>
      </p:sp>
    </p:spTree>
    <p:extLst>
      <p:ext uri="{BB962C8B-B14F-4D97-AF65-F5344CB8AC3E}">
        <p14:creationId xmlns:p14="http://schemas.microsoft.com/office/powerpoint/2010/main" val="93585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10</a:t>
            </a:fld>
            <a:endParaRPr lang="en-US"/>
          </a:p>
        </p:txBody>
      </p:sp>
    </p:spTree>
    <p:extLst>
      <p:ext uri="{BB962C8B-B14F-4D97-AF65-F5344CB8AC3E}">
        <p14:creationId xmlns:p14="http://schemas.microsoft.com/office/powerpoint/2010/main" val="290549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11</a:t>
            </a:fld>
            <a:endParaRPr lang="en-US"/>
          </a:p>
        </p:txBody>
      </p:sp>
    </p:spTree>
    <p:extLst>
      <p:ext uri="{BB962C8B-B14F-4D97-AF65-F5344CB8AC3E}">
        <p14:creationId xmlns:p14="http://schemas.microsoft.com/office/powerpoint/2010/main" val="314866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12</a:t>
            </a:fld>
            <a:endParaRPr lang="en-US"/>
          </a:p>
        </p:txBody>
      </p:sp>
    </p:spTree>
    <p:extLst>
      <p:ext uri="{BB962C8B-B14F-4D97-AF65-F5344CB8AC3E}">
        <p14:creationId xmlns:p14="http://schemas.microsoft.com/office/powerpoint/2010/main" val="27082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13</a:t>
            </a:fld>
            <a:endParaRPr lang="en-US"/>
          </a:p>
        </p:txBody>
      </p:sp>
    </p:spTree>
    <p:extLst>
      <p:ext uri="{BB962C8B-B14F-4D97-AF65-F5344CB8AC3E}">
        <p14:creationId xmlns:p14="http://schemas.microsoft.com/office/powerpoint/2010/main" val="274611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14</a:t>
            </a:fld>
            <a:endParaRPr lang="en-US"/>
          </a:p>
        </p:txBody>
      </p:sp>
    </p:spTree>
    <p:extLst>
      <p:ext uri="{BB962C8B-B14F-4D97-AF65-F5344CB8AC3E}">
        <p14:creationId xmlns:p14="http://schemas.microsoft.com/office/powerpoint/2010/main" val="307868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15</a:t>
            </a:fld>
            <a:endParaRPr lang="en-US"/>
          </a:p>
        </p:txBody>
      </p:sp>
    </p:spTree>
    <p:extLst>
      <p:ext uri="{BB962C8B-B14F-4D97-AF65-F5344CB8AC3E}">
        <p14:creationId xmlns:p14="http://schemas.microsoft.com/office/powerpoint/2010/main" val="366520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16</a:t>
            </a:fld>
            <a:endParaRPr lang="en-US"/>
          </a:p>
        </p:txBody>
      </p:sp>
    </p:spTree>
    <p:extLst>
      <p:ext uri="{BB962C8B-B14F-4D97-AF65-F5344CB8AC3E}">
        <p14:creationId xmlns:p14="http://schemas.microsoft.com/office/powerpoint/2010/main" val="99388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17</a:t>
            </a:fld>
            <a:endParaRPr lang="en-US"/>
          </a:p>
        </p:txBody>
      </p:sp>
    </p:spTree>
    <p:extLst>
      <p:ext uri="{BB962C8B-B14F-4D97-AF65-F5344CB8AC3E}">
        <p14:creationId xmlns:p14="http://schemas.microsoft.com/office/powerpoint/2010/main" val="138542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18</a:t>
            </a:fld>
            <a:endParaRPr lang="en-US"/>
          </a:p>
        </p:txBody>
      </p:sp>
    </p:spTree>
    <p:extLst>
      <p:ext uri="{BB962C8B-B14F-4D97-AF65-F5344CB8AC3E}">
        <p14:creationId xmlns:p14="http://schemas.microsoft.com/office/powerpoint/2010/main" val="271696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19</a:t>
            </a:fld>
            <a:endParaRPr lang="en-US"/>
          </a:p>
        </p:txBody>
      </p:sp>
    </p:spTree>
    <p:extLst>
      <p:ext uri="{BB962C8B-B14F-4D97-AF65-F5344CB8AC3E}">
        <p14:creationId xmlns:p14="http://schemas.microsoft.com/office/powerpoint/2010/main" val="372274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a:t>
            </a:fld>
            <a:endParaRPr lang="en-US"/>
          </a:p>
        </p:txBody>
      </p:sp>
    </p:spTree>
    <p:extLst>
      <p:ext uri="{BB962C8B-B14F-4D97-AF65-F5344CB8AC3E}">
        <p14:creationId xmlns:p14="http://schemas.microsoft.com/office/powerpoint/2010/main" val="4224455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20</a:t>
            </a:fld>
            <a:endParaRPr lang="en-US"/>
          </a:p>
        </p:txBody>
      </p:sp>
    </p:spTree>
    <p:extLst>
      <p:ext uri="{BB962C8B-B14F-4D97-AF65-F5344CB8AC3E}">
        <p14:creationId xmlns:p14="http://schemas.microsoft.com/office/powerpoint/2010/main" val="4143424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21</a:t>
            </a:fld>
            <a:endParaRPr lang="en-US"/>
          </a:p>
        </p:txBody>
      </p:sp>
    </p:spTree>
    <p:extLst>
      <p:ext uri="{BB962C8B-B14F-4D97-AF65-F5344CB8AC3E}">
        <p14:creationId xmlns:p14="http://schemas.microsoft.com/office/powerpoint/2010/main" val="1719652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22</a:t>
            </a:fld>
            <a:endParaRPr lang="en-US"/>
          </a:p>
        </p:txBody>
      </p:sp>
    </p:spTree>
    <p:extLst>
      <p:ext uri="{BB962C8B-B14F-4D97-AF65-F5344CB8AC3E}">
        <p14:creationId xmlns:p14="http://schemas.microsoft.com/office/powerpoint/2010/main" val="114742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23</a:t>
            </a:fld>
            <a:endParaRPr lang="en-US"/>
          </a:p>
        </p:txBody>
      </p:sp>
    </p:spTree>
    <p:extLst>
      <p:ext uri="{BB962C8B-B14F-4D97-AF65-F5344CB8AC3E}">
        <p14:creationId xmlns:p14="http://schemas.microsoft.com/office/powerpoint/2010/main" val="2579472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24</a:t>
            </a:fld>
            <a:endParaRPr lang="en-US"/>
          </a:p>
        </p:txBody>
      </p:sp>
    </p:spTree>
    <p:extLst>
      <p:ext uri="{BB962C8B-B14F-4D97-AF65-F5344CB8AC3E}">
        <p14:creationId xmlns:p14="http://schemas.microsoft.com/office/powerpoint/2010/main" val="308606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25</a:t>
            </a:fld>
            <a:endParaRPr lang="en-US"/>
          </a:p>
        </p:txBody>
      </p:sp>
    </p:spTree>
    <p:extLst>
      <p:ext uri="{BB962C8B-B14F-4D97-AF65-F5344CB8AC3E}">
        <p14:creationId xmlns:p14="http://schemas.microsoft.com/office/powerpoint/2010/main" val="1466296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26</a:t>
            </a:fld>
            <a:endParaRPr lang="en-US"/>
          </a:p>
        </p:txBody>
      </p:sp>
    </p:spTree>
    <p:extLst>
      <p:ext uri="{BB962C8B-B14F-4D97-AF65-F5344CB8AC3E}">
        <p14:creationId xmlns:p14="http://schemas.microsoft.com/office/powerpoint/2010/main" val="382173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3</a:t>
            </a:fld>
            <a:endParaRPr lang="en-US"/>
          </a:p>
        </p:txBody>
      </p:sp>
    </p:spTree>
    <p:extLst>
      <p:ext uri="{BB962C8B-B14F-4D97-AF65-F5344CB8AC3E}">
        <p14:creationId xmlns:p14="http://schemas.microsoft.com/office/powerpoint/2010/main" val="219864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4</a:t>
            </a:fld>
            <a:endParaRPr lang="en-US"/>
          </a:p>
        </p:txBody>
      </p:sp>
    </p:spTree>
    <p:extLst>
      <p:ext uri="{BB962C8B-B14F-4D97-AF65-F5344CB8AC3E}">
        <p14:creationId xmlns:p14="http://schemas.microsoft.com/office/powerpoint/2010/main" val="92870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5</a:t>
            </a:fld>
            <a:endParaRPr lang="en-US"/>
          </a:p>
        </p:txBody>
      </p:sp>
    </p:spTree>
    <p:extLst>
      <p:ext uri="{BB962C8B-B14F-4D97-AF65-F5344CB8AC3E}">
        <p14:creationId xmlns:p14="http://schemas.microsoft.com/office/powerpoint/2010/main" val="11159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6</a:t>
            </a:fld>
            <a:endParaRPr lang="en-US"/>
          </a:p>
        </p:txBody>
      </p:sp>
    </p:spTree>
    <p:extLst>
      <p:ext uri="{BB962C8B-B14F-4D97-AF65-F5344CB8AC3E}">
        <p14:creationId xmlns:p14="http://schemas.microsoft.com/office/powerpoint/2010/main" val="146612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7</a:t>
            </a:fld>
            <a:endParaRPr lang="en-US"/>
          </a:p>
        </p:txBody>
      </p:sp>
    </p:spTree>
    <p:extLst>
      <p:ext uri="{BB962C8B-B14F-4D97-AF65-F5344CB8AC3E}">
        <p14:creationId xmlns:p14="http://schemas.microsoft.com/office/powerpoint/2010/main" val="118556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8</a:t>
            </a:fld>
            <a:endParaRPr lang="en-US"/>
          </a:p>
        </p:txBody>
      </p:sp>
    </p:spTree>
    <p:extLst>
      <p:ext uri="{BB962C8B-B14F-4D97-AF65-F5344CB8AC3E}">
        <p14:creationId xmlns:p14="http://schemas.microsoft.com/office/powerpoint/2010/main" val="338795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9</a:t>
            </a:fld>
            <a:endParaRPr lang="en-US"/>
          </a:p>
        </p:txBody>
      </p:sp>
    </p:spTree>
    <p:extLst>
      <p:ext uri="{BB962C8B-B14F-4D97-AF65-F5344CB8AC3E}">
        <p14:creationId xmlns:p14="http://schemas.microsoft.com/office/powerpoint/2010/main" val="228123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4659ED-B759-394C-81AD-33BE55DD3BF9}"/>
              </a:ext>
            </a:extLst>
          </p:cNvPr>
          <p:cNvSpPr/>
          <p:nvPr userDrawn="1"/>
        </p:nvSpPr>
        <p:spPr>
          <a:xfrm>
            <a:off x="0" y="-41273"/>
            <a:ext cx="9144000" cy="38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07FEF9-9E0F-A14B-92C3-3C711C5E0E85}"/>
              </a:ext>
            </a:extLst>
          </p:cNvPr>
          <p:cNvPicPr>
            <a:picLocks noChangeAspect="1"/>
          </p:cNvPicPr>
          <p:nvPr userDrawn="1"/>
        </p:nvPicPr>
        <p:blipFill>
          <a:blip r:embed="rId2"/>
          <a:stretch>
            <a:fillRect/>
          </a:stretch>
        </p:blipFill>
        <p:spPr>
          <a:xfrm>
            <a:off x="8366871" y="93473"/>
            <a:ext cx="521207" cy="162944"/>
          </a:xfrm>
          <a:prstGeom prst="rect">
            <a:avLst/>
          </a:prstGeom>
        </p:spPr>
      </p:pic>
      <p:pic>
        <p:nvPicPr>
          <p:cNvPr id="7" name="Picture 6">
            <a:extLst>
              <a:ext uri="{FF2B5EF4-FFF2-40B4-BE49-F238E27FC236}">
                <a16:creationId xmlns:a16="http://schemas.microsoft.com/office/drawing/2014/main" id="{992C0510-4D66-0E4E-9746-F2225F3E6BE4}"/>
              </a:ext>
            </a:extLst>
          </p:cNvPr>
          <p:cNvPicPr>
            <a:picLocks noChangeAspect="1"/>
          </p:cNvPicPr>
          <p:nvPr/>
        </p:nvPicPr>
        <p:blipFill rotWithShape="1">
          <a:blip r:embed="rId3"/>
          <a:srcRect l="-64" t="1172" r="2705" b="1951"/>
          <a:stretch/>
        </p:blipFill>
        <p:spPr>
          <a:xfrm>
            <a:off x="-5824" y="-1"/>
            <a:ext cx="9149824" cy="5159215"/>
          </a:xfrm>
          <a:prstGeom prst="rect">
            <a:avLst/>
          </a:prstGeom>
        </p:spPr>
      </p:pic>
      <p:sp>
        <p:nvSpPr>
          <p:cNvPr id="8" name="Rectangle 7">
            <a:extLst>
              <a:ext uri="{FF2B5EF4-FFF2-40B4-BE49-F238E27FC236}">
                <a16:creationId xmlns:a16="http://schemas.microsoft.com/office/drawing/2014/main" id="{CACDF886-AEDB-D944-B0B0-79D3AEED0D47}"/>
              </a:ext>
            </a:extLst>
          </p:cNvPr>
          <p:cNvSpPr/>
          <p:nvPr/>
        </p:nvSpPr>
        <p:spPr>
          <a:xfrm>
            <a:off x="0" y="-41273"/>
            <a:ext cx="9144000" cy="383375"/>
          </a:xfrm>
          <a:prstGeom prst="rect">
            <a:avLst/>
          </a:prstGeom>
          <a:solidFill>
            <a:srgbClr val="D9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FEFD9D4D-26CF-1B40-9449-C3AAAE20A4D6}"/>
              </a:ext>
            </a:extLst>
          </p:cNvPr>
          <p:cNvSpPr>
            <a:spLocks noGrp="1"/>
          </p:cNvSpPr>
          <p:nvPr>
            <p:ph type="body" sz="quarter" idx="10" hasCustomPrompt="1"/>
          </p:nvPr>
        </p:nvSpPr>
        <p:spPr>
          <a:xfrm>
            <a:off x="277957" y="2733701"/>
            <a:ext cx="4973493" cy="357571"/>
          </a:xfrm>
          <a:prstGeom prst="rect">
            <a:avLst/>
          </a:prstGeom>
        </p:spPr>
        <p:txBody>
          <a:bodyPr/>
          <a:lstStyle>
            <a:lvl1pPr marL="0" indent="0">
              <a:buNone/>
              <a:defRPr sz="2000">
                <a:solidFill>
                  <a:schemeClr val="tx1"/>
                </a:solidFill>
              </a:defRPr>
            </a:lvl1pPr>
          </a:lstStyle>
          <a:p>
            <a:pPr lvl="0"/>
            <a:r>
              <a:rPr lang="en-US" dirty="0"/>
              <a:t>Click to add Subhead</a:t>
            </a:r>
          </a:p>
        </p:txBody>
      </p:sp>
      <p:sp>
        <p:nvSpPr>
          <p:cNvPr id="22" name="Text Placeholder 21">
            <a:extLst>
              <a:ext uri="{FF2B5EF4-FFF2-40B4-BE49-F238E27FC236}">
                <a16:creationId xmlns:a16="http://schemas.microsoft.com/office/drawing/2014/main" id="{7B2897DA-66AE-A946-A7E1-121C04B15FC8}"/>
              </a:ext>
            </a:extLst>
          </p:cNvPr>
          <p:cNvSpPr>
            <a:spLocks noGrp="1"/>
          </p:cNvSpPr>
          <p:nvPr>
            <p:ph type="body" sz="quarter" idx="11" hasCustomPrompt="1"/>
          </p:nvPr>
        </p:nvSpPr>
        <p:spPr>
          <a:xfrm>
            <a:off x="277958" y="3116848"/>
            <a:ext cx="4973492" cy="409075"/>
          </a:xfrm>
          <a:prstGeom prst="rect">
            <a:avLst/>
          </a:prstGeom>
        </p:spPr>
        <p:txBody>
          <a:bodyPr/>
          <a:lstStyle>
            <a:lvl1pPr marL="0" indent="0">
              <a:buNone/>
              <a:defRPr sz="2000">
                <a:solidFill>
                  <a:schemeClr val="tx1"/>
                </a:solidFill>
              </a:defRPr>
            </a:lvl1pPr>
          </a:lstStyle>
          <a:p>
            <a:pPr lvl="0"/>
            <a:r>
              <a:rPr lang="en-US" dirty="0"/>
              <a:t>Click to add Date</a:t>
            </a:r>
          </a:p>
        </p:txBody>
      </p:sp>
      <p:pic>
        <p:nvPicPr>
          <p:cNvPr id="4" name="Picture 3">
            <a:extLst>
              <a:ext uri="{FF2B5EF4-FFF2-40B4-BE49-F238E27FC236}">
                <a16:creationId xmlns:a16="http://schemas.microsoft.com/office/drawing/2014/main" id="{66F38CCE-D8EA-A644-A10B-D4B2503A85F1}"/>
              </a:ext>
            </a:extLst>
          </p:cNvPr>
          <p:cNvPicPr>
            <a:picLocks noChangeAspect="1"/>
          </p:cNvPicPr>
          <p:nvPr userDrawn="1"/>
        </p:nvPicPr>
        <p:blipFill>
          <a:blip r:embed="rId4"/>
          <a:stretch>
            <a:fillRect/>
          </a:stretch>
        </p:blipFill>
        <p:spPr>
          <a:xfrm>
            <a:off x="7909670" y="40714"/>
            <a:ext cx="978408" cy="219399"/>
          </a:xfrm>
          <a:prstGeom prst="rect">
            <a:avLst/>
          </a:prstGeom>
        </p:spPr>
      </p:pic>
      <p:sp>
        <p:nvSpPr>
          <p:cNvPr id="13" name="Text Placeholder 2">
            <a:extLst>
              <a:ext uri="{FF2B5EF4-FFF2-40B4-BE49-F238E27FC236}">
                <a16:creationId xmlns:a16="http://schemas.microsoft.com/office/drawing/2014/main" id="{3C39A8BD-2F99-EA45-8F57-812564F0FC1E}"/>
              </a:ext>
            </a:extLst>
          </p:cNvPr>
          <p:cNvSpPr>
            <a:spLocks noGrp="1"/>
          </p:cNvSpPr>
          <p:nvPr>
            <p:ph type="body" sz="quarter" idx="17" hasCustomPrompt="1"/>
          </p:nvPr>
        </p:nvSpPr>
        <p:spPr>
          <a:xfrm>
            <a:off x="277957" y="772594"/>
            <a:ext cx="4446110" cy="1894314"/>
          </a:xfrm>
          <a:prstGeom prst="rect">
            <a:avLst/>
          </a:prstGeom>
        </p:spPr>
        <p:txBody>
          <a:bodyPr/>
          <a:lstStyle>
            <a:lvl1pPr marL="0" indent="0">
              <a:lnSpc>
                <a:spcPct val="80000"/>
              </a:lnSpc>
              <a:buNone/>
              <a:defRPr sz="4800" b="1">
                <a:solidFill>
                  <a:srgbClr val="D95E00"/>
                </a:solidFill>
              </a:defRPr>
            </a:lvl1pPr>
          </a:lstStyle>
          <a:p>
            <a:pPr lvl="0"/>
            <a:r>
              <a:rPr lang="en-US" dirty="0"/>
              <a:t>Click to add  Presentation Title</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765ABA-196D-034E-B656-615F72FF6CC4}"/>
              </a:ext>
            </a:extLst>
          </p:cNvPr>
          <p:cNvPicPr>
            <a:picLocks noChangeAspect="1"/>
          </p:cNvPicPr>
          <p:nvPr userDrawn="1"/>
        </p:nvPicPr>
        <p:blipFill>
          <a:blip r:embed="rId2"/>
          <a:stretch>
            <a:fillRect/>
          </a:stretch>
        </p:blipFill>
        <p:spPr>
          <a:xfrm>
            <a:off x="0" y="497463"/>
            <a:ext cx="9144000" cy="4646037"/>
          </a:xfrm>
          <a:prstGeom prst="rect">
            <a:avLst/>
          </a:prstGeom>
        </p:spPr>
      </p:pic>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04064" y="497463"/>
            <a:ext cx="2006060" cy="0"/>
          </a:xfrm>
          <a:prstGeom prst="line">
            <a:avLst/>
          </a:prstGeom>
          <a:ln>
            <a:solidFill>
              <a:srgbClr val="D95E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2532476" y="497463"/>
            <a:ext cx="6364052" cy="0"/>
          </a:xfrm>
          <a:prstGeom prst="line">
            <a:avLst/>
          </a:prstGeom>
          <a:ln w="12700" cmpd="sng">
            <a:solidFill>
              <a:srgbClr val="D95E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04064" y="859361"/>
            <a:ext cx="2705824" cy="3253549"/>
          </a:xfrm>
          <a:prstGeom prst="rect">
            <a:avLst/>
          </a:prstGeom>
        </p:spPr>
        <p:txBody>
          <a:bodyPr/>
          <a:lstStyle>
            <a:lvl1pPr marL="0" indent="0">
              <a:lnSpc>
                <a:spcPct val="100000"/>
              </a:lnSpc>
              <a:buNone/>
              <a:defRPr b="1">
                <a:solidFill>
                  <a:srgbClr val="D95E00"/>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3252528" y="1424753"/>
            <a:ext cx="5644000" cy="467178"/>
          </a:xfrm>
          <a:prstGeom prst="rect">
            <a:avLst/>
          </a:prstGeom>
        </p:spPr>
        <p:txBody>
          <a:bodyPr/>
          <a:lstStyle>
            <a:lvl1pPr marL="0" indent="0">
              <a:buNone/>
              <a:defRPr sz="2400" b="1"/>
            </a:lvl1pPr>
          </a:lstStyle>
          <a:p>
            <a:pPr lvl="0"/>
            <a:r>
              <a:rPr lang="en-US" dirty="0"/>
              <a:t>Click to add Subhead</a:t>
            </a:r>
          </a:p>
        </p:txBody>
      </p:sp>
      <p:sp>
        <p:nvSpPr>
          <p:cNvPr id="12" name="Text Placeholder 16">
            <a:extLst>
              <a:ext uri="{FF2B5EF4-FFF2-40B4-BE49-F238E27FC236}">
                <a16:creationId xmlns:a16="http://schemas.microsoft.com/office/drawing/2014/main" id="{7E484B90-8331-7B4A-8094-1AB69E544DF7}"/>
              </a:ext>
            </a:extLst>
          </p:cNvPr>
          <p:cNvSpPr>
            <a:spLocks noGrp="1"/>
          </p:cNvSpPr>
          <p:nvPr>
            <p:ph type="body" sz="quarter" idx="12" hasCustomPrompt="1"/>
          </p:nvPr>
        </p:nvSpPr>
        <p:spPr>
          <a:xfrm>
            <a:off x="3246525" y="2039614"/>
            <a:ext cx="5650003" cy="2066316"/>
          </a:xfrm>
          <a:prstGeom prst="rect">
            <a:avLst/>
          </a:prstGeom>
        </p:spPr>
        <p:txBody>
          <a:bodyPr/>
          <a:lstStyle>
            <a:lvl1pPr marL="228600" indent="-222250">
              <a:buClr>
                <a:srgbClr val="D95E00"/>
              </a:buClr>
              <a:buSzPct val="100000"/>
              <a:buFont typeface="Wingdings" pitchFamily="2" charset="2"/>
              <a:buChar char="§"/>
              <a:tabLst/>
              <a:defRPr sz="2000"/>
            </a:lvl1pPr>
            <a:lvl2pPr marL="401638" indent="-173038">
              <a:buClr>
                <a:srgbClr val="EF6F2A"/>
              </a:buClr>
              <a:buSzPct val="100000"/>
              <a:buFont typeface="Arial" panose="020B0604020202020204" pitchFamily="34" charset="0"/>
              <a:buChar char="•"/>
              <a:tabLst/>
              <a:defRPr sz="1800"/>
            </a:lvl2pPr>
            <a:lvl3pPr marL="630238" indent="-173038">
              <a:buClr>
                <a:srgbClr val="EF6F2A"/>
              </a:buClr>
              <a:buSzPct val="100000"/>
              <a:buFont typeface="Wingdings" pitchFamily="2" charset="2"/>
              <a:buChar char="§"/>
              <a:tabLst/>
              <a:defRPr sz="1600"/>
            </a:lvl3pPr>
            <a:lvl4pPr marL="804863" indent="-174625">
              <a:buClr>
                <a:srgbClr val="D95E00"/>
              </a:buClr>
              <a:buFont typeface="System Font Regular"/>
              <a:buChar char="&gt;"/>
              <a:tabLst/>
              <a:defRPr sz="1400"/>
            </a:lvl4pPr>
            <a:lvl5pPr marL="976312" indent="-171450">
              <a:buClr>
                <a:srgbClr val="D95E00"/>
              </a:buClr>
              <a:buFont typeface="Wingdings" pitchFamily="2" charset="2"/>
              <a:buChar char="§"/>
              <a:tabLst/>
              <a:defRPr sz="1200"/>
            </a:lvl5pPr>
            <a:lvl6pPr marL="971550" indent="0">
              <a:buClr>
                <a:srgbClr val="D95E00"/>
              </a:buClr>
              <a:buFont typeface="System Font Regular"/>
              <a:buNone/>
              <a:tabLst/>
              <a:defRPr sz="1100"/>
            </a:lvl6pPr>
            <a:lvl7pPr marL="1144587" indent="0">
              <a:buClr>
                <a:srgbClr val="D95E00"/>
              </a:buClr>
              <a:buFont typeface="Wingdings" pitchFamily="2" charset="2"/>
              <a:buNone/>
              <a:tabLst/>
              <a:defRPr sz="1000"/>
            </a:lvl7pPr>
          </a:lstStyle>
          <a:p>
            <a:pPr lvl="0"/>
            <a:r>
              <a:rPr lang="en-US" dirty="0"/>
              <a:t>Click to add bullet</a:t>
            </a:r>
          </a:p>
          <a:p>
            <a:pPr lvl="1"/>
            <a:r>
              <a:rPr lang="en-US" dirty="0"/>
              <a:t>Click to add sub-bullet</a:t>
            </a:r>
          </a:p>
        </p:txBody>
      </p:sp>
    </p:spTree>
    <p:extLst>
      <p:ext uri="{BB962C8B-B14F-4D97-AF65-F5344CB8AC3E}">
        <p14:creationId xmlns:p14="http://schemas.microsoft.com/office/powerpoint/2010/main" val="277822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04064" y="837833"/>
            <a:ext cx="8692464" cy="522288"/>
          </a:xfrm>
          <a:prstGeom prst="rect">
            <a:avLst/>
          </a:prstGeom>
        </p:spPr>
        <p:txBody>
          <a:bodyPr/>
          <a:lstStyle>
            <a:lvl1pPr marL="0" indent="0">
              <a:buNone/>
              <a:defRPr sz="2800" b="1">
                <a:solidFill>
                  <a:srgbClr val="D95E00"/>
                </a:solidFill>
              </a:defRPr>
            </a:lvl1pPr>
          </a:lstStyle>
          <a:p>
            <a:pPr lvl="0"/>
            <a:r>
              <a:rPr lang="en-US" dirty="0"/>
              <a:t>Click to add Header</a:t>
            </a:r>
          </a:p>
        </p:txBody>
      </p:sp>
      <p:sp>
        <p:nvSpPr>
          <p:cNvPr id="7" name="Text Placeholder 25">
            <a:extLst>
              <a:ext uri="{FF2B5EF4-FFF2-40B4-BE49-F238E27FC236}">
                <a16:creationId xmlns:a16="http://schemas.microsoft.com/office/drawing/2014/main" id="{494075EC-1E93-BD42-BA9D-807B7E43CD56}"/>
              </a:ext>
            </a:extLst>
          </p:cNvPr>
          <p:cNvSpPr>
            <a:spLocks noGrp="1"/>
          </p:cNvSpPr>
          <p:nvPr>
            <p:ph type="body" sz="quarter" idx="15" hasCustomPrompt="1"/>
          </p:nvPr>
        </p:nvSpPr>
        <p:spPr>
          <a:xfrm>
            <a:off x="204064" y="1427163"/>
            <a:ext cx="8692464" cy="2674937"/>
          </a:xfrm>
          <a:prstGeom prst="rect">
            <a:avLst/>
          </a:prstGeom>
        </p:spPr>
        <p:txBody>
          <a:bodyPr/>
          <a:lstStyle>
            <a:lvl1pPr marL="228600" indent="-228600">
              <a:buClr>
                <a:srgbClr val="D95E00"/>
              </a:buClr>
              <a:buSzPct val="100000"/>
              <a:buFont typeface="Wingdings" pitchFamily="2" charset="2"/>
              <a:buChar char="§"/>
              <a:tabLst/>
              <a:defRPr sz="2400" b="1"/>
            </a:lvl1pPr>
            <a:lvl2pPr marL="457200" indent="-228600">
              <a:buClr>
                <a:srgbClr val="D95E00"/>
              </a:buClr>
              <a:buFont typeface="Arial" panose="020B0604020202020204" pitchFamily="34" charset="0"/>
              <a:buChar char="•"/>
              <a:tabLst/>
              <a:defRPr sz="2000"/>
            </a:lvl2pPr>
            <a:lvl3pPr marL="685800" indent="-228600">
              <a:buClr>
                <a:srgbClr val="D95E00"/>
              </a:buClr>
              <a:buSzPct val="100000"/>
              <a:buFont typeface="Wingdings" pitchFamily="2" charset="2"/>
              <a:buChar char="§"/>
              <a:tabLst/>
              <a:defRPr sz="1800"/>
            </a:lvl3pPr>
            <a:lvl4pPr marL="915988" indent="-230188">
              <a:buClr>
                <a:srgbClr val="D95E00"/>
              </a:buClr>
              <a:buFont typeface="System Font Regular"/>
              <a:buChar char="&gt;"/>
              <a:tabLst/>
              <a:defRPr sz="1600"/>
            </a:lvl4pPr>
            <a:lvl5pPr marL="1144588" indent="-228600">
              <a:buClr>
                <a:srgbClr val="D95E00"/>
              </a:buClr>
              <a:buFont typeface="Wingdings" pitchFamily="2" charset="2"/>
              <a:buChar char="§"/>
              <a:tabLst/>
              <a:defRPr sz="1400"/>
            </a:lvl5pPr>
            <a:lvl6pPr marL="1317625" indent="-173038">
              <a:buClr>
                <a:srgbClr val="D95E00"/>
              </a:buClr>
              <a:buFont typeface="System Font Regular"/>
              <a:buChar char="&gt;"/>
              <a:tabLst/>
              <a:defRPr sz="1200"/>
            </a:lvl6pPr>
            <a:lvl7pPr marL="1428750" indent="-111125">
              <a:buClr>
                <a:srgbClr val="D95E00"/>
              </a:buClr>
              <a:buFont typeface="Wingdings" pitchFamily="2" charset="2"/>
              <a:buChar char="§"/>
              <a:tabLst/>
              <a:defRPr sz="1000"/>
            </a:lvl7pPr>
            <a:lvl8pPr marL="1546225" indent="-117475">
              <a:buClr>
                <a:srgbClr val="D95E00"/>
              </a:buClr>
              <a:buFont typeface="System Font Regular"/>
              <a:buChar char="&gt;"/>
              <a:tabLst/>
              <a:defRPr sz="900"/>
            </a:lvl8pPr>
          </a:lstStyle>
          <a:p>
            <a:pPr lvl="0"/>
            <a:r>
              <a:rPr lang="en-US" dirty="0"/>
              <a:t>Click to add bullet</a:t>
            </a:r>
          </a:p>
          <a:p>
            <a:pPr lvl="1"/>
            <a:r>
              <a:rPr lang="en-US" dirty="0"/>
              <a:t>Click to add sub-bullet</a:t>
            </a:r>
          </a:p>
        </p:txBody>
      </p:sp>
    </p:spTree>
    <p:extLst>
      <p:ext uri="{BB962C8B-B14F-4D97-AF65-F5344CB8AC3E}">
        <p14:creationId xmlns:p14="http://schemas.microsoft.com/office/powerpoint/2010/main" val="42921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04064" y="772915"/>
            <a:ext cx="8692464" cy="3360737"/>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99849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4692650" y="773113"/>
            <a:ext cx="4203700" cy="3360737"/>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04064" y="772915"/>
            <a:ext cx="4209186" cy="3360737"/>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54127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04064" y="497463"/>
            <a:ext cx="20060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2532476" y="497463"/>
            <a:ext cx="636405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198438" y="772351"/>
            <a:ext cx="2603500" cy="596799"/>
          </a:xfrm>
          <a:prstGeom prst="rect">
            <a:avLst/>
          </a:prstGeom>
        </p:spPr>
        <p:txBody>
          <a:bodyPr/>
          <a:lstStyle>
            <a:lvl1pPr marL="0" indent="0">
              <a:lnSpc>
                <a:spcPct val="100000"/>
              </a:lnSpc>
              <a:buNone/>
              <a:defRPr b="1">
                <a:solidFill>
                  <a:srgbClr val="D95E00"/>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198438" y="1524000"/>
            <a:ext cx="2603500" cy="2609652"/>
          </a:xfrm>
          <a:prstGeom prst="rect">
            <a:avLst/>
          </a:prstGeom>
        </p:spPr>
        <p:txBody>
          <a:bodyPr/>
          <a:lstStyle>
            <a:lvl1pPr marL="0" indent="0">
              <a:buNone/>
              <a:defRPr sz="2000"/>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3000375" y="773113"/>
            <a:ext cx="5895975" cy="3360737"/>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5753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B2B1F-FA12-B54F-9A9A-8E3FE786CFEB}"/>
              </a:ext>
            </a:extLst>
          </p:cNvPr>
          <p:cNvPicPr>
            <a:picLocks noChangeAspect="1"/>
          </p:cNvPicPr>
          <p:nvPr userDrawn="1"/>
        </p:nvPicPr>
        <p:blipFill>
          <a:blip r:embed="rId2"/>
          <a:stretch>
            <a:fillRect/>
          </a:stretch>
        </p:blipFill>
        <p:spPr>
          <a:xfrm>
            <a:off x="0" y="0"/>
            <a:ext cx="9144000" cy="5219700"/>
          </a:xfrm>
          <a:prstGeom prst="rect">
            <a:avLst/>
          </a:prstGeom>
        </p:spPr>
      </p:pic>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04064" y="497462"/>
            <a:ext cx="2006060" cy="0"/>
          </a:xfrm>
          <a:prstGeom prst="line">
            <a:avLst/>
          </a:prstGeom>
          <a:ln>
            <a:solidFill>
              <a:srgbClr val="D95E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2532476" y="497462"/>
            <a:ext cx="6364052" cy="0"/>
          </a:xfrm>
          <a:prstGeom prst="line">
            <a:avLst/>
          </a:prstGeom>
          <a:ln w="12700" cmpd="sng">
            <a:solidFill>
              <a:srgbClr val="D95E00"/>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04064" y="2990850"/>
            <a:ext cx="8692464" cy="1143000"/>
          </a:xfrm>
          <a:prstGeom prst="rect">
            <a:avLst/>
          </a:prstGeom>
        </p:spPr>
        <p:txBody>
          <a:bodyPr/>
          <a:lstStyle>
            <a:lvl1pPr marL="0" indent="0">
              <a:buNone/>
              <a:defRPr sz="4000" b="1"/>
            </a:lvl1pPr>
          </a:lstStyle>
          <a:p>
            <a:pPr lvl="0"/>
            <a:r>
              <a:rPr lang="en-US" dirty="0"/>
              <a:t>Click to add Transition Title</a:t>
            </a:r>
          </a:p>
        </p:txBody>
      </p:sp>
      <p:pic>
        <p:nvPicPr>
          <p:cNvPr id="11" name="Picture 10">
            <a:extLst>
              <a:ext uri="{FF2B5EF4-FFF2-40B4-BE49-F238E27FC236}">
                <a16:creationId xmlns:a16="http://schemas.microsoft.com/office/drawing/2014/main" id="{84FA15D2-0772-BF44-93EB-3F456808C98D}"/>
              </a:ext>
            </a:extLst>
          </p:cNvPr>
          <p:cNvPicPr>
            <a:picLocks noChangeAspect="1"/>
          </p:cNvPicPr>
          <p:nvPr userDrawn="1"/>
        </p:nvPicPr>
        <p:blipFill>
          <a:blip r:embed="rId3"/>
          <a:stretch>
            <a:fillRect/>
          </a:stretch>
        </p:blipFill>
        <p:spPr>
          <a:xfrm>
            <a:off x="268825" y="182880"/>
            <a:ext cx="978408" cy="219400"/>
          </a:xfrm>
          <a:prstGeom prst="rect">
            <a:avLst/>
          </a:prstGeom>
        </p:spPr>
      </p:pic>
    </p:spTree>
    <p:extLst>
      <p:ext uri="{BB962C8B-B14F-4D97-AF65-F5344CB8AC3E}">
        <p14:creationId xmlns:p14="http://schemas.microsoft.com/office/powerpoint/2010/main" val="207165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9144000" cy="5295900"/>
          </a:xfrm>
          <a:prstGeom prst="rect">
            <a:avLst/>
          </a:prstGeom>
          <a:solidFill>
            <a:srgbClr val="D95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04064" y="497462"/>
            <a:ext cx="200606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2532476" y="497462"/>
            <a:ext cx="636405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04064" y="3194050"/>
            <a:ext cx="8692464" cy="939800"/>
          </a:xfrm>
          <a:prstGeom prst="rect">
            <a:avLst/>
          </a:prstGeom>
        </p:spPr>
        <p:txBody>
          <a:bodyPr/>
          <a:lstStyle>
            <a:lvl1pPr marL="0" indent="0">
              <a:buNone/>
              <a:defRPr sz="5400" b="1">
                <a:solidFill>
                  <a:schemeClr val="bg1"/>
                </a:solidFill>
              </a:defRPr>
            </a:lvl1pPr>
          </a:lstStyle>
          <a:p>
            <a:pPr lvl="0"/>
            <a:r>
              <a:rPr lang="en-US" dirty="0"/>
              <a:t>Click to add Section Title</a:t>
            </a:r>
          </a:p>
        </p:txBody>
      </p:sp>
      <p:pic>
        <p:nvPicPr>
          <p:cNvPr id="9" name="Picture 8">
            <a:extLst>
              <a:ext uri="{FF2B5EF4-FFF2-40B4-BE49-F238E27FC236}">
                <a16:creationId xmlns:a16="http://schemas.microsoft.com/office/drawing/2014/main" id="{D7A300F0-F281-A448-A6D5-5FF5764E123F}"/>
              </a:ext>
            </a:extLst>
          </p:cNvPr>
          <p:cNvPicPr>
            <a:picLocks noChangeAspect="1"/>
          </p:cNvPicPr>
          <p:nvPr userDrawn="1"/>
        </p:nvPicPr>
        <p:blipFill>
          <a:blip r:embed="rId2"/>
          <a:stretch>
            <a:fillRect/>
          </a:stretch>
        </p:blipFill>
        <p:spPr>
          <a:xfrm>
            <a:off x="268825" y="182880"/>
            <a:ext cx="978408" cy="219400"/>
          </a:xfrm>
          <a:prstGeom prst="rect">
            <a:avLst/>
          </a:prstGeom>
        </p:spPr>
      </p:pic>
    </p:spTree>
    <p:extLst>
      <p:ext uri="{BB962C8B-B14F-4D97-AF65-F5344CB8AC3E}">
        <p14:creationId xmlns:p14="http://schemas.microsoft.com/office/powerpoint/2010/main" val="385241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8056408" y="211967"/>
            <a:ext cx="930808" cy="203133"/>
          </a:xfrm>
          <a:prstGeom prst="rect">
            <a:avLst/>
          </a:prstGeom>
          <a:noFill/>
        </p:spPr>
        <p:txBody>
          <a:bodyPr vert="horz" wrap="square" rtlCol="0">
            <a:spAutoFit/>
          </a:bodyPr>
          <a:lstStyle/>
          <a:p>
            <a:pPr algn="r">
              <a:lnSpc>
                <a:spcPct val="80000"/>
              </a:lnSpc>
            </a:pPr>
            <a:r>
              <a:rPr lang="en-US" sz="900" dirty="0">
                <a:latin typeface="Georgia"/>
                <a:cs typeface="Georgia"/>
              </a:rPr>
              <a:t>|  </a:t>
            </a:r>
            <a:fld id="{606D2650-017B-BC48-A893-0334FE68CCF7}" type="slidenum">
              <a:rPr lang="en-US" sz="850" smtClean="0">
                <a:latin typeface="Arial" panose="020B0604020202020204" pitchFamily="34" charset="0"/>
                <a:cs typeface="Arial" panose="020B0604020202020204" pitchFamily="34" charset="0"/>
              </a:rPr>
              <a:pPr algn="r">
                <a:lnSpc>
                  <a:spcPct val="80000"/>
                </a:lnSpc>
              </a:pPr>
              <a:t>‹#›</a:t>
            </a:fld>
            <a:endParaRPr lang="en-US" sz="85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9E1BAB7-92D3-A748-A041-34E4C69AF906}"/>
              </a:ext>
            </a:extLst>
          </p:cNvPr>
          <p:cNvPicPr>
            <a:picLocks noChangeAspect="1"/>
          </p:cNvPicPr>
          <p:nvPr userDrawn="1"/>
        </p:nvPicPr>
        <p:blipFill>
          <a:blip r:embed="rId10"/>
          <a:stretch>
            <a:fillRect/>
          </a:stretch>
        </p:blipFill>
        <p:spPr>
          <a:xfrm>
            <a:off x="268824" y="182880"/>
            <a:ext cx="978660" cy="219456"/>
          </a:xfrm>
          <a:prstGeom prst="rect">
            <a:avLst/>
          </a:prstGeom>
        </p:spPr>
      </p:pic>
      <p:pic>
        <p:nvPicPr>
          <p:cNvPr id="7" name="Picture 6">
            <a:extLst>
              <a:ext uri="{FF2B5EF4-FFF2-40B4-BE49-F238E27FC236}">
                <a16:creationId xmlns:a16="http://schemas.microsoft.com/office/drawing/2014/main" id="{D1C3823F-4E31-6346-A3FC-E4F3404C0134}"/>
              </a:ext>
            </a:extLst>
          </p:cNvPr>
          <p:cNvPicPr>
            <a:picLocks noChangeAspect="1"/>
          </p:cNvPicPr>
          <p:nvPr userDrawn="1"/>
        </p:nvPicPr>
        <p:blipFill>
          <a:blip r:embed="rId11"/>
          <a:stretch>
            <a:fillRect/>
          </a:stretch>
        </p:blipFill>
        <p:spPr>
          <a:xfrm>
            <a:off x="6883400" y="247418"/>
            <a:ext cx="1693696" cy="101217"/>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3" r:id="rId4"/>
    <p:sldLayoutId id="2147483652" r:id="rId5"/>
    <p:sldLayoutId id="2147483656" r:id="rId6"/>
    <p:sldLayoutId id="2147483662" r:id="rId7"/>
    <p:sldLayoutId id="2147483661"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andesmuseum.ktn.gv.at/210226w_DE.htm?seite=1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multidisciplinarywulfenia.org/"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tc.gov/news-events/press-releases/2016/08/ftc-charges-academic-journal-publisher-omics-group-deceive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omicsonline.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www.plos.org/faq#loc-publication-fees-and-fee-assistanc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ublicationethics.org/memb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hyperlink" Target="http://www.sherpa.ac.uk/romeo/index.php" TargetMode="External"/><Relationship Id="rId3" Type="http://schemas.openxmlformats.org/officeDocument/2006/relationships/hyperlink" Target="https://oaspa.org/membership/members/" TargetMode="External"/><Relationship Id="rId7" Type="http://schemas.openxmlformats.org/officeDocument/2006/relationships/hyperlink" Target="https://retractionwatch.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harzing.com/resources/journal-quality-list" TargetMode="External"/><Relationship Id="rId5" Type="http://schemas.openxmlformats.org/officeDocument/2006/relationships/hyperlink" Target="https://www.journalguide.com/" TargetMode="External"/><Relationship Id="rId4" Type="http://schemas.openxmlformats.org/officeDocument/2006/relationships/hyperlink" Target="https://doaj.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hibboleth.main.ad.rit.edu/idp/profile/SAML2/POST/SSO?execution=e1s1"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access.clarivate.com/login?app=endnote" TargetMode="External"/><Relationship Id="rId3" Type="http://schemas.openxmlformats.org/officeDocument/2006/relationships/hyperlink" Target="https://journalfinder.elsevier.com/" TargetMode="External"/><Relationship Id="rId7" Type="http://schemas.openxmlformats.org/officeDocument/2006/relationships/hyperlink" Target="https://www.journalguide.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hgserver2.amc.nl/cgi-bin/miner/miner2.cgi" TargetMode="External"/><Relationship Id="rId5" Type="http://schemas.openxmlformats.org/officeDocument/2006/relationships/hyperlink" Target="http://jane.biosemantics.org/" TargetMode="External"/><Relationship Id="rId4" Type="http://schemas.openxmlformats.org/officeDocument/2006/relationships/hyperlink" Target="https://journalsuggester.springer.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earch-proquest-com.ezproxy.rit.edu/mlaib/dopsearch?accountid=108"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apa.org/pubs/journals/index" TargetMode="External"/><Relationship Id="rId4" Type="http://schemas.openxmlformats.org/officeDocument/2006/relationships/hyperlink" Target="https://www.americananthro.org/StayInformed/Content.aspx?ItemNumber=215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predatoryjournals.com/journal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nfoguides.rit.edu/predatorypub"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alexrogersy@yahoo.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cosmosimpactfactor.com/page/journals_details/354.html" TargetMode="External"/><Relationship Id="rId4" Type="http://schemas.openxmlformats.org/officeDocument/2006/relationships/hyperlink" Target="http://ijier.net/index.php/iji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ijier.net/ijier/index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C32F5-A55B-2749-85FC-9DFEA358958A}"/>
              </a:ext>
            </a:extLst>
          </p:cNvPr>
          <p:cNvSpPr>
            <a:spLocks noGrp="1"/>
          </p:cNvSpPr>
          <p:nvPr>
            <p:ph type="body" sz="quarter" idx="10"/>
          </p:nvPr>
        </p:nvSpPr>
        <p:spPr>
          <a:xfrm>
            <a:off x="271607" y="2622550"/>
            <a:ext cx="5133677" cy="357571"/>
          </a:xfrm>
        </p:spPr>
        <p:txBody>
          <a:bodyPr/>
          <a:lstStyle/>
          <a:p>
            <a:r>
              <a:rPr lang="en-US" dirty="0" smtClean="0"/>
              <a:t>Joan Naturale, jxnwml@rit.edu</a:t>
            </a:r>
            <a:endParaRPr lang="en-US" dirty="0"/>
          </a:p>
          <a:p>
            <a:r>
              <a:rPr lang="en-US" dirty="0" smtClean="0"/>
              <a:t>Frances Andreu, fcatwc@rit.edu</a:t>
            </a:r>
            <a:endParaRPr lang="en-US" dirty="0"/>
          </a:p>
        </p:txBody>
      </p:sp>
      <p:sp>
        <p:nvSpPr>
          <p:cNvPr id="3" name="Text Placeholder 2">
            <a:extLst>
              <a:ext uri="{FF2B5EF4-FFF2-40B4-BE49-F238E27FC236}">
                <a16:creationId xmlns:a16="http://schemas.microsoft.com/office/drawing/2014/main" id="{5C21FE7C-262B-374C-93E7-F68865136D2B}"/>
              </a:ext>
            </a:extLst>
          </p:cNvPr>
          <p:cNvSpPr>
            <a:spLocks noGrp="1"/>
          </p:cNvSpPr>
          <p:nvPr>
            <p:ph type="body" sz="quarter" idx="11"/>
          </p:nvPr>
        </p:nvSpPr>
        <p:spPr>
          <a:xfrm>
            <a:off x="271606" y="3414772"/>
            <a:ext cx="4770292" cy="409075"/>
          </a:xfrm>
        </p:spPr>
        <p:txBody>
          <a:bodyPr/>
          <a:lstStyle/>
          <a:p>
            <a:r>
              <a:rPr lang="en-US" dirty="0" smtClean="0"/>
              <a:t>Feb 25, 2019</a:t>
            </a:r>
          </a:p>
          <a:p>
            <a:endParaRPr lang="en-US" dirty="0"/>
          </a:p>
        </p:txBody>
      </p:sp>
      <p:sp>
        <p:nvSpPr>
          <p:cNvPr id="5" name="Text Placeholder 4">
            <a:extLst>
              <a:ext uri="{FF2B5EF4-FFF2-40B4-BE49-F238E27FC236}">
                <a16:creationId xmlns:a16="http://schemas.microsoft.com/office/drawing/2014/main" id="{0FC23F45-8265-174D-88EF-C601C53C33BB}"/>
              </a:ext>
            </a:extLst>
          </p:cNvPr>
          <p:cNvSpPr>
            <a:spLocks noGrp="1"/>
          </p:cNvSpPr>
          <p:nvPr>
            <p:ph type="body" sz="quarter" idx="17"/>
          </p:nvPr>
        </p:nvSpPr>
        <p:spPr>
          <a:xfrm>
            <a:off x="271606" y="614300"/>
            <a:ext cx="5812103" cy="2008250"/>
          </a:xfrm>
        </p:spPr>
        <p:txBody>
          <a:bodyPr/>
          <a:lstStyle/>
          <a:p>
            <a:r>
              <a:rPr lang="en-US" dirty="0" smtClean="0"/>
              <a:t>Introduction to Predatory Journals and Conferences</a:t>
            </a:r>
            <a:endParaRPr lang="en-US" dirty="0"/>
          </a:p>
        </p:txBody>
      </p:sp>
    </p:spTree>
    <p:extLst>
      <p:ext uri="{BB962C8B-B14F-4D97-AF65-F5344CB8AC3E}">
        <p14:creationId xmlns:p14="http://schemas.microsoft.com/office/powerpoint/2010/main" val="361447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Hijacked Journals</a:t>
            </a:r>
            <a:endParaRPr lang="en-US" dirty="0"/>
          </a:p>
        </p:txBody>
      </p:sp>
      <p:pic>
        <p:nvPicPr>
          <p:cNvPr id="7" name="Picture 6">
            <a:hlinkClick r:id="rId3"/>
          </p:cNvPr>
          <p:cNvPicPr>
            <a:picLocks noChangeAspect="1"/>
          </p:cNvPicPr>
          <p:nvPr/>
        </p:nvPicPr>
        <p:blipFill>
          <a:blip r:embed="rId4"/>
          <a:stretch>
            <a:fillRect/>
          </a:stretch>
        </p:blipFill>
        <p:spPr>
          <a:xfrm>
            <a:off x="388992" y="1887990"/>
            <a:ext cx="3541454" cy="2186433"/>
          </a:xfrm>
          <a:prstGeom prst="rect">
            <a:avLst/>
          </a:prstGeom>
        </p:spPr>
      </p:pic>
      <p:pic>
        <p:nvPicPr>
          <p:cNvPr id="8" name="Content Placeholder 3">
            <a:hlinkClick r:id="rId5"/>
          </p:cNvPr>
          <p:cNvPicPr>
            <a:picLocks noChangeAspect="1"/>
          </p:cNvPicPr>
          <p:nvPr/>
        </p:nvPicPr>
        <p:blipFill>
          <a:blip r:embed="rId6"/>
          <a:stretch>
            <a:fillRect/>
          </a:stretch>
        </p:blipFill>
        <p:spPr>
          <a:xfrm>
            <a:off x="4302406" y="1904682"/>
            <a:ext cx="3971439" cy="2229168"/>
          </a:xfrm>
          <a:prstGeom prst="rect">
            <a:avLst/>
          </a:prstGeom>
        </p:spPr>
      </p:pic>
      <p:sp>
        <p:nvSpPr>
          <p:cNvPr id="9" name="Text Placeholder 8"/>
          <p:cNvSpPr>
            <a:spLocks noGrp="1"/>
          </p:cNvSpPr>
          <p:nvPr>
            <p:ph type="body" sz="quarter" idx="15"/>
          </p:nvPr>
        </p:nvSpPr>
        <p:spPr/>
        <p:txBody>
          <a:bodyPr/>
          <a:lstStyle/>
          <a:p>
            <a:r>
              <a:rPr lang="en-US" dirty="0" smtClean="0"/>
              <a:t>Takes name of an existing legitimate journal</a:t>
            </a:r>
            <a:endParaRPr lang="en-US" dirty="0"/>
          </a:p>
        </p:txBody>
      </p:sp>
    </p:spTree>
    <p:extLst>
      <p:ext uri="{BB962C8B-B14F-4D97-AF65-F5344CB8AC3E}">
        <p14:creationId xmlns:p14="http://schemas.microsoft.com/office/powerpoint/2010/main" val="330574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Why Scholars? Why Now? </a:t>
            </a:r>
            <a:endParaRPr lang="en-US" dirty="0"/>
          </a:p>
        </p:txBody>
      </p:sp>
      <p:sp>
        <p:nvSpPr>
          <p:cNvPr id="4" name="Text Placeholder 3"/>
          <p:cNvSpPr>
            <a:spLocks noGrp="1"/>
          </p:cNvSpPr>
          <p:nvPr>
            <p:ph type="body" sz="quarter" idx="15"/>
          </p:nvPr>
        </p:nvSpPr>
        <p:spPr/>
        <p:txBody>
          <a:bodyPr/>
          <a:lstStyle/>
          <a:p>
            <a:r>
              <a:rPr lang="en-US" dirty="0" smtClean="0"/>
              <a:t>Rising cost of subscription journals lead to expansion of the Open Access movement, in which content is available online for free, sometimes requiring a publishing fee from authors</a:t>
            </a:r>
          </a:p>
          <a:p>
            <a:r>
              <a:rPr lang="en-US" dirty="0" smtClean="0"/>
              <a:t>Predatory journals take advantage of this movement as well as the pressure on scholars to publish</a:t>
            </a:r>
          </a:p>
          <a:p>
            <a:pPr lvl="1"/>
            <a:r>
              <a:rPr lang="en-US" dirty="0" smtClean="0"/>
              <a:t>Young scholars new academic publishing often targeted</a:t>
            </a:r>
          </a:p>
          <a:p>
            <a:endParaRPr lang="en-US" dirty="0"/>
          </a:p>
        </p:txBody>
      </p:sp>
    </p:spTree>
    <p:extLst>
      <p:ext uri="{BB962C8B-B14F-4D97-AF65-F5344CB8AC3E}">
        <p14:creationId xmlns:p14="http://schemas.microsoft.com/office/powerpoint/2010/main" val="1731945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Impact of Predatory Journals</a:t>
            </a:r>
            <a:endParaRPr lang="en-US" dirty="0"/>
          </a:p>
        </p:txBody>
      </p:sp>
      <p:sp>
        <p:nvSpPr>
          <p:cNvPr id="4" name="Text Placeholder 3"/>
          <p:cNvSpPr>
            <a:spLocks noGrp="1"/>
          </p:cNvSpPr>
          <p:nvPr>
            <p:ph type="body" sz="quarter" idx="15"/>
          </p:nvPr>
        </p:nvSpPr>
        <p:spPr/>
        <p:txBody>
          <a:bodyPr/>
          <a:lstStyle/>
          <a:p>
            <a:r>
              <a:rPr lang="en-US" dirty="0" smtClean="0"/>
              <a:t>Releases un-vetted scholarship under the impression it was reviewed</a:t>
            </a:r>
          </a:p>
          <a:p>
            <a:r>
              <a:rPr lang="en-US" dirty="0" smtClean="0"/>
              <a:t>Reflects poorly on individual scholars </a:t>
            </a:r>
          </a:p>
          <a:p>
            <a:r>
              <a:rPr lang="en-US" dirty="0" smtClean="0"/>
              <a:t>Floods academic publishing market </a:t>
            </a:r>
            <a:endParaRPr lang="en-US" dirty="0"/>
          </a:p>
        </p:txBody>
      </p:sp>
    </p:spTree>
    <p:extLst>
      <p:ext uri="{BB962C8B-B14F-4D97-AF65-F5344CB8AC3E}">
        <p14:creationId xmlns:p14="http://schemas.microsoft.com/office/powerpoint/2010/main" val="3617557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Predatory Publishing by the Numbers</a:t>
            </a:r>
            <a:endParaRPr lang="en-US" dirty="0"/>
          </a:p>
        </p:txBody>
      </p:sp>
      <p:pic>
        <p:nvPicPr>
          <p:cNvPr id="5" name="Picture 4"/>
          <p:cNvPicPr>
            <a:picLocks noChangeAspect="1"/>
          </p:cNvPicPr>
          <p:nvPr/>
        </p:nvPicPr>
        <p:blipFill>
          <a:blip r:embed="rId3"/>
          <a:stretch>
            <a:fillRect/>
          </a:stretch>
        </p:blipFill>
        <p:spPr>
          <a:xfrm>
            <a:off x="204064" y="1423969"/>
            <a:ext cx="2081107" cy="2646032"/>
          </a:xfrm>
          <a:prstGeom prst="rect">
            <a:avLst/>
          </a:prstGeom>
        </p:spPr>
      </p:pic>
      <p:pic>
        <p:nvPicPr>
          <p:cNvPr id="6" name="Picture 5"/>
          <p:cNvPicPr>
            <a:picLocks noChangeAspect="1"/>
          </p:cNvPicPr>
          <p:nvPr/>
        </p:nvPicPr>
        <p:blipFill>
          <a:blip r:embed="rId4"/>
          <a:stretch>
            <a:fillRect/>
          </a:stretch>
        </p:blipFill>
        <p:spPr>
          <a:xfrm>
            <a:off x="2285171" y="1423969"/>
            <a:ext cx="2347722" cy="2162375"/>
          </a:xfrm>
          <a:prstGeom prst="rect">
            <a:avLst/>
          </a:prstGeom>
        </p:spPr>
      </p:pic>
      <p:pic>
        <p:nvPicPr>
          <p:cNvPr id="7" name="Picture 6"/>
          <p:cNvPicPr>
            <a:picLocks noChangeAspect="1"/>
          </p:cNvPicPr>
          <p:nvPr/>
        </p:nvPicPr>
        <p:blipFill>
          <a:blip r:embed="rId5"/>
          <a:stretch>
            <a:fillRect/>
          </a:stretch>
        </p:blipFill>
        <p:spPr>
          <a:xfrm>
            <a:off x="4572000" y="1423969"/>
            <a:ext cx="2161972" cy="1796617"/>
          </a:xfrm>
          <a:prstGeom prst="rect">
            <a:avLst/>
          </a:prstGeom>
        </p:spPr>
      </p:pic>
      <p:pic>
        <p:nvPicPr>
          <p:cNvPr id="8" name="Picture 7"/>
          <p:cNvPicPr>
            <a:picLocks noChangeAspect="1"/>
          </p:cNvPicPr>
          <p:nvPr/>
        </p:nvPicPr>
        <p:blipFill>
          <a:blip r:embed="rId6"/>
          <a:stretch>
            <a:fillRect/>
          </a:stretch>
        </p:blipFill>
        <p:spPr>
          <a:xfrm>
            <a:off x="6733972" y="1437481"/>
            <a:ext cx="2211715" cy="1769592"/>
          </a:xfrm>
          <a:prstGeom prst="rect">
            <a:avLst/>
          </a:prstGeom>
        </p:spPr>
      </p:pic>
    </p:spTree>
    <p:extLst>
      <p:ext uri="{BB962C8B-B14F-4D97-AF65-F5344CB8AC3E}">
        <p14:creationId xmlns:p14="http://schemas.microsoft.com/office/powerpoint/2010/main" val="3491172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Distribution of 2014 OA Articles by Discipline </a:t>
            </a:r>
            <a:endParaRPr lang="en-US" dirty="0"/>
          </a:p>
        </p:txBody>
      </p:sp>
      <p:pic>
        <p:nvPicPr>
          <p:cNvPr id="5" name="Content Placeholder 3"/>
          <p:cNvPicPr>
            <a:picLocks noChangeAspect="1"/>
          </p:cNvPicPr>
          <p:nvPr/>
        </p:nvPicPr>
        <p:blipFill>
          <a:blip r:embed="rId3"/>
          <a:stretch>
            <a:fillRect/>
          </a:stretch>
        </p:blipFill>
        <p:spPr>
          <a:xfrm>
            <a:off x="1176185" y="1407739"/>
            <a:ext cx="6087396" cy="2678492"/>
          </a:xfrm>
          <a:prstGeom prst="rect">
            <a:avLst/>
          </a:prstGeom>
        </p:spPr>
      </p:pic>
    </p:spTree>
    <p:extLst>
      <p:ext uri="{BB962C8B-B14F-4D97-AF65-F5344CB8AC3E}">
        <p14:creationId xmlns:p14="http://schemas.microsoft.com/office/powerpoint/2010/main" val="859403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Lawsuit </a:t>
            </a:r>
            <a:r>
              <a:rPr lang="en-US" dirty="0"/>
              <a:t>against a Predatory Publisher</a:t>
            </a:r>
          </a:p>
        </p:txBody>
      </p:sp>
      <p:sp>
        <p:nvSpPr>
          <p:cNvPr id="4" name="Text Placeholder 3"/>
          <p:cNvSpPr>
            <a:spLocks noGrp="1"/>
          </p:cNvSpPr>
          <p:nvPr>
            <p:ph type="body" sz="quarter" idx="15"/>
          </p:nvPr>
        </p:nvSpPr>
        <p:spPr/>
        <p:txBody>
          <a:bodyPr/>
          <a:lstStyle/>
          <a:p>
            <a:r>
              <a:rPr lang="en-US" dirty="0"/>
              <a:t>The U.S. Federal Trade Commission filed in 2016 a civil complaint in federal court against one of the largest publishers of online science journals, OMICS Group Inc</a:t>
            </a:r>
            <a:r>
              <a:rPr lang="en-US" dirty="0" smtClean="0"/>
              <a:t>.</a:t>
            </a:r>
          </a:p>
          <a:p>
            <a:r>
              <a:rPr lang="en-US" dirty="0" smtClean="0"/>
              <a:t>Granted a </a:t>
            </a:r>
            <a:r>
              <a:rPr lang="en-US" dirty="0" smtClean="0">
                <a:hlinkClick r:id="rId3"/>
              </a:rPr>
              <a:t>preliminary injunction in 2017</a:t>
            </a:r>
            <a:r>
              <a:rPr lang="en-US" dirty="0" smtClean="0"/>
              <a:t> – prohibits defendants from continuing to make false claims </a:t>
            </a:r>
          </a:p>
          <a:p>
            <a:endParaRPr lang="en-US" dirty="0"/>
          </a:p>
          <a:p>
            <a:endParaRPr lang="en-US" dirty="0"/>
          </a:p>
        </p:txBody>
      </p:sp>
    </p:spTree>
    <p:extLst>
      <p:ext uri="{BB962C8B-B14F-4D97-AF65-F5344CB8AC3E}">
        <p14:creationId xmlns:p14="http://schemas.microsoft.com/office/powerpoint/2010/main" val="336406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stretch>
            <a:fillRect/>
          </a:stretch>
        </p:blipFill>
        <p:spPr>
          <a:xfrm>
            <a:off x="2282160" y="592667"/>
            <a:ext cx="4134772" cy="3279422"/>
          </a:xfrm>
          <a:prstGeom prst="rect">
            <a:avLst/>
          </a:prstGeom>
        </p:spPr>
      </p:pic>
    </p:spTree>
    <p:extLst>
      <p:ext uri="{BB962C8B-B14F-4D97-AF65-F5344CB8AC3E}">
        <p14:creationId xmlns:p14="http://schemas.microsoft.com/office/powerpoint/2010/main" val="112855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Characteristics of Reputable Journals</a:t>
            </a:r>
            <a:endParaRPr lang="en-US" dirty="0"/>
          </a:p>
        </p:txBody>
      </p:sp>
      <p:sp>
        <p:nvSpPr>
          <p:cNvPr id="4" name="Text Placeholder 3"/>
          <p:cNvSpPr>
            <a:spLocks noGrp="1"/>
          </p:cNvSpPr>
          <p:nvPr>
            <p:ph type="body" sz="quarter" idx="15"/>
          </p:nvPr>
        </p:nvSpPr>
        <p:spPr/>
        <p:txBody>
          <a:bodyPr/>
          <a:lstStyle/>
          <a:p>
            <a:r>
              <a:rPr lang="en-US" dirty="0" smtClean="0"/>
              <a:t>Published in a timely manner, on a regular schedule</a:t>
            </a:r>
          </a:p>
          <a:p>
            <a:r>
              <a:rPr lang="en-US" dirty="0" smtClean="0"/>
              <a:t>Clear, easy to find statements on peer-review policies and procedures, </a:t>
            </a:r>
            <a:r>
              <a:rPr lang="en-US" dirty="0" smtClean="0">
                <a:hlinkClick r:id="rId3"/>
              </a:rPr>
              <a:t>publishing charges</a:t>
            </a:r>
            <a:r>
              <a:rPr lang="en-US" dirty="0" smtClean="0"/>
              <a:t>, copyright</a:t>
            </a:r>
          </a:p>
          <a:p>
            <a:r>
              <a:rPr lang="en-US" dirty="0" smtClean="0"/>
              <a:t>Digital archiving policy or statement </a:t>
            </a:r>
          </a:p>
          <a:p>
            <a:r>
              <a:rPr lang="en-US" dirty="0" smtClean="0"/>
              <a:t>Members of publishing groups such </a:t>
            </a:r>
            <a:r>
              <a:rPr lang="en-US" dirty="0"/>
              <a:t>as </a:t>
            </a:r>
            <a:r>
              <a:rPr lang="en-US" dirty="0" smtClean="0"/>
              <a:t>the </a:t>
            </a:r>
            <a:r>
              <a:rPr lang="en-US" dirty="0">
                <a:hlinkClick r:id="rId4"/>
              </a:rPr>
              <a:t>Committee on Publication </a:t>
            </a:r>
            <a:r>
              <a:rPr lang="en-US" dirty="0" smtClean="0">
                <a:hlinkClick r:id="rId4"/>
              </a:rPr>
              <a:t>Ethics</a:t>
            </a:r>
            <a:r>
              <a:rPr lang="en-US" dirty="0" smtClean="0"/>
              <a:t> (COPE)</a:t>
            </a:r>
            <a:endParaRPr lang="en-US" dirty="0"/>
          </a:p>
        </p:txBody>
      </p:sp>
    </p:spTree>
    <p:extLst>
      <p:ext uri="{BB962C8B-B14F-4D97-AF65-F5344CB8AC3E}">
        <p14:creationId xmlns:p14="http://schemas.microsoft.com/office/powerpoint/2010/main" val="3127628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Journal Evaluation Tools</a:t>
            </a:r>
            <a:endParaRPr lang="en-US" dirty="0"/>
          </a:p>
        </p:txBody>
      </p:sp>
      <p:sp>
        <p:nvSpPr>
          <p:cNvPr id="4" name="Text Placeholder 3"/>
          <p:cNvSpPr>
            <a:spLocks noGrp="1"/>
          </p:cNvSpPr>
          <p:nvPr>
            <p:ph type="body" sz="quarter" idx="15"/>
          </p:nvPr>
        </p:nvSpPr>
        <p:spPr>
          <a:xfrm>
            <a:off x="204064" y="2382529"/>
            <a:ext cx="8692464" cy="1719571"/>
          </a:xfrm>
        </p:spPr>
        <p:txBody>
          <a:bodyPr/>
          <a:lstStyle/>
          <a:p>
            <a:r>
              <a:rPr lang="en-US" dirty="0">
                <a:hlinkClick r:id="rId3"/>
              </a:rPr>
              <a:t>https://thinkchecksubmit.org</a:t>
            </a:r>
            <a:r>
              <a:rPr lang="en-US" dirty="0" smtClean="0">
                <a:hlinkClick r:id="rId3"/>
              </a:rPr>
              <a:t>/</a:t>
            </a:r>
            <a:r>
              <a:rPr lang="en-US" dirty="0"/>
              <a:t>  </a:t>
            </a:r>
            <a:r>
              <a:rPr lang="en-US" dirty="0" smtClean="0"/>
              <a:t>- Website with a range </a:t>
            </a:r>
            <a:r>
              <a:rPr lang="en-US" dirty="0"/>
              <a:t>of tools and practical resources to help researches identify trusted journals, including a checklist for assessing the credentials of a journal or publisher.</a:t>
            </a:r>
          </a:p>
        </p:txBody>
      </p:sp>
      <p:pic>
        <p:nvPicPr>
          <p:cNvPr id="2050" name="Picture 2" descr="https://thinkchecksubmit.org/wp-content/themes/thinkchecksubmit/common/images/TCS-Logo-H-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64" y="1552328"/>
            <a:ext cx="8683215" cy="63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2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Journal Evaluation Tools</a:t>
            </a:r>
            <a:endParaRPr lang="en-US" dirty="0"/>
          </a:p>
        </p:txBody>
      </p:sp>
      <p:sp>
        <p:nvSpPr>
          <p:cNvPr id="4" name="Text Placeholder 3"/>
          <p:cNvSpPr>
            <a:spLocks noGrp="1"/>
          </p:cNvSpPr>
          <p:nvPr>
            <p:ph type="body" sz="quarter" idx="15"/>
          </p:nvPr>
        </p:nvSpPr>
        <p:spPr>
          <a:xfrm>
            <a:off x="204064" y="1328764"/>
            <a:ext cx="8692464" cy="2674937"/>
          </a:xfrm>
        </p:spPr>
        <p:txBody>
          <a:bodyPr/>
          <a:lstStyle/>
          <a:p>
            <a:r>
              <a:rPr lang="en-US" dirty="0" smtClean="0">
                <a:hlinkClick r:id="rId3"/>
              </a:rPr>
              <a:t>Open Access Scholarly Publishers Association </a:t>
            </a:r>
            <a:r>
              <a:rPr lang="en-US" dirty="0" smtClean="0"/>
              <a:t>(OASPA)</a:t>
            </a:r>
          </a:p>
          <a:p>
            <a:r>
              <a:rPr lang="en-US" dirty="0" smtClean="0">
                <a:hlinkClick r:id="rId4"/>
              </a:rPr>
              <a:t>Directory of Open Access Journals </a:t>
            </a:r>
            <a:r>
              <a:rPr lang="en-US" dirty="0" smtClean="0"/>
              <a:t>(DOAJ)</a:t>
            </a:r>
          </a:p>
          <a:p>
            <a:r>
              <a:rPr lang="en-US" dirty="0" smtClean="0">
                <a:hlinkClick r:id="rId5"/>
              </a:rPr>
              <a:t>JournalGuide</a:t>
            </a:r>
            <a:r>
              <a:rPr lang="en-US" dirty="0" smtClean="0"/>
              <a:t>: compare publication speed, costs, etc. </a:t>
            </a:r>
          </a:p>
          <a:p>
            <a:r>
              <a:rPr lang="en-US" dirty="0" smtClean="0">
                <a:hlinkClick r:id="rId6"/>
              </a:rPr>
              <a:t>Journal Quality List</a:t>
            </a:r>
            <a:r>
              <a:rPr lang="en-US" dirty="0" smtClean="0"/>
              <a:t>: collection of journal rankings </a:t>
            </a:r>
          </a:p>
          <a:p>
            <a:r>
              <a:rPr lang="en-US" dirty="0" smtClean="0">
                <a:hlinkClick r:id="rId7"/>
              </a:rPr>
              <a:t>Retraction Watch</a:t>
            </a:r>
            <a:r>
              <a:rPr lang="en-US" dirty="0" smtClean="0"/>
              <a:t>: tracks retractions of papers </a:t>
            </a:r>
          </a:p>
          <a:p>
            <a:r>
              <a:rPr lang="en-US" dirty="0" smtClean="0">
                <a:hlinkClick r:id="rId8"/>
              </a:rPr>
              <a:t>SHERPA/</a:t>
            </a:r>
            <a:r>
              <a:rPr lang="en-US" dirty="0" err="1" smtClean="0">
                <a:hlinkClick r:id="rId8"/>
              </a:rPr>
              <a:t>RoMEO</a:t>
            </a:r>
            <a:r>
              <a:rPr lang="en-US" dirty="0" smtClean="0"/>
              <a:t>**: lists copyright polices, but does not evaluate for quality</a:t>
            </a:r>
            <a:endParaRPr lang="en-US" dirty="0"/>
          </a:p>
        </p:txBody>
      </p:sp>
    </p:spTree>
    <p:extLst>
      <p:ext uri="{BB962C8B-B14F-4D97-AF65-F5344CB8AC3E}">
        <p14:creationId xmlns:p14="http://schemas.microsoft.com/office/powerpoint/2010/main" val="1836747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11A9E-FFEF-4940-9CCE-6217E3C5A7EE}"/>
              </a:ext>
            </a:extLst>
          </p:cNvPr>
          <p:cNvSpPr>
            <a:spLocks noGrp="1"/>
          </p:cNvSpPr>
          <p:nvPr>
            <p:ph type="body" sz="quarter" idx="10"/>
          </p:nvPr>
        </p:nvSpPr>
        <p:spPr/>
        <p:txBody>
          <a:bodyPr/>
          <a:lstStyle/>
          <a:p>
            <a:r>
              <a:rPr lang="en-US" dirty="0" smtClean="0"/>
              <a:t>Today’s Agenda</a:t>
            </a:r>
            <a:endParaRPr lang="en-US" dirty="0"/>
          </a:p>
        </p:txBody>
      </p:sp>
      <p:sp>
        <p:nvSpPr>
          <p:cNvPr id="5" name="Text Placeholder 4">
            <a:extLst>
              <a:ext uri="{FF2B5EF4-FFF2-40B4-BE49-F238E27FC236}">
                <a16:creationId xmlns:a16="http://schemas.microsoft.com/office/drawing/2014/main" id="{D70BF9E9-71D9-AB4D-8BD8-4AD8BE74DC72}"/>
              </a:ext>
            </a:extLst>
          </p:cNvPr>
          <p:cNvSpPr>
            <a:spLocks noGrp="1"/>
          </p:cNvSpPr>
          <p:nvPr>
            <p:ph type="body" sz="quarter" idx="12"/>
          </p:nvPr>
        </p:nvSpPr>
        <p:spPr>
          <a:xfrm>
            <a:off x="3246525" y="1278691"/>
            <a:ext cx="5650003" cy="2827239"/>
          </a:xfrm>
        </p:spPr>
        <p:txBody>
          <a:bodyPr/>
          <a:lstStyle/>
          <a:p>
            <a:r>
              <a:rPr lang="en-US" dirty="0" smtClean="0"/>
              <a:t>Definition of “predatory publishing”</a:t>
            </a:r>
          </a:p>
          <a:p>
            <a:r>
              <a:rPr lang="en-US" dirty="0" smtClean="0"/>
              <a:t>Targeting Scholars</a:t>
            </a:r>
          </a:p>
          <a:p>
            <a:r>
              <a:rPr lang="en-US" dirty="0" smtClean="0"/>
              <a:t>Characteristics of Predatory vs Non Predatory Journals </a:t>
            </a:r>
          </a:p>
          <a:p>
            <a:r>
              <a:rPr lang="en-US" dirty="0" smtClean="0"/>
              <a:t>Impact of Predatory Journals</a:t>
            </a:r>
          </a:p>
          <a:p>
            <a:r>
              <a:rPr lang="en-US" dirty="0" smtClean="0"/>
              <a:t>Journal Evaluation Tools </a:t>
            </a:r>
          </a:p>
          <a:p>
            <a:endParaRPr lang="en-US" dirty="0" smtClean="0"/>
          </a:p>
        </p:txBody>
      </p:sp>
    </p:spTree>
    <p:extLst>
      <p:ext uri="{BB962C8B-B14F-4D97-AF65-F5344CB8AC3E}">
        <p14:creationId xmlns:p14="http://schemas.microsoft.com/office/powerpoint/2010/main" val="3844096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25989" y="767643"/>
            <a:ext cx="5031764" cy="3962299"/>
            <a:chOff x="1925989" y="767643"/>
            <a:chExt cx="4232100" cy="3279425"/>
          </a:xfrm>
        </p:grpSpPr>
        <p:pic>
          <p:nvPicPr>
            <p:cNvPr id="5" name="Content Placeholder 3"/>
            <p:cNvPicPr>
              <a:picLocks noChangeAspect="1"/>
            </p:cNvPicPr>
            <p:nvPr/>
          </p:nvPicPr>
          <p:blipFill>
            <a:blip r:embed="rId3"/>
            <a:stretch>
              <a:fillRect/>
            </a:stretch>
          </p:blipFill>
          <p:spPr>
            <a:xfrm>
              <a:off x="1925989" y="767643"/>
              <a:ext cx="4232100" cy="3232359"/>
            </a:xfrm>
            <a:prstGeom prst="rect">
              <a:avLst/>
            </a:prstGeom>
          </p:spPr>
        </p:pic>
        <p:sp>
          <p:nvSpPr>
            <p:cNvPr id="6" name="Rectangle 5"/>
            <p:cNvSpPr/>
            <p:nvPr/>
          </p:nvSpPr>
          <p:spPr>
            <a:xfrm>
              <a:off x="4639733" y="3087511"/>
              <a:ext cx="1399823" cy="61524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370667" y="3793068"/>
              <a:ext cx="547511" cy="254000"/>
            </a:xfrm>
            <a:prstGeom prst="roundRect">
              <a:avLst>
                <a:gd name="adj" fmla="val 50000"/>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4550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Journal Evaluation Tools</a:t>
            </a:r>
            <a:endParaRPr lang="en-US" dirty="0"/>
          </a:p>
        </p:txBody>
      </p:sp>
      <p:sp>
        <p:nvSpPr>
          <p:cNvPr id="4" name="Text Placeholder 3"/>
          <p:cNvSpPr>
            <a:spLocks noGrp="1"/>
          </p:cNvSpPr>
          <p:nvPr>
            <p:ph type="body" sz="quarter" idx="15"/>
          </p:nvPr>
        </p:nvSpPr>
        <p:spPr/>
        <p:txBody>
          <a:bodyPr/>
          <a:lstStyle/>
          <a:p>
            <a:r>
              <a:rPr lang="en-US" dirty="0" smtClean="0"/>
              <a:t>Academic Indexes (</a:t>
            </a:r>
            <a:r>
              <a:rPr lang="en-US" dirty="0" smtClean="0">
                <a:hlinkClick r:id="rId3"/>
              </a:rPr>
              <a:t>Web of Science</a:t>
            </a:r>
            <a:r>
              <a:rPr lang="en-US" dirty="0" smtClean="0"/>
              <a:t>)-Be aware that a few non-reputable journals have shown up in the database</a:t>
            </a:r>
          </a:p>
          <a:p>
            <a:r>
              <a:rPr lang="en-US" dirty="0" smtClean="0"/>
              <a:t>Use Google Scholar judiciously as it indexes non-reputable journals. Use the Google tools to look up researchers, associations, and more to verify authenticity. </a:t>
            </a:r>
            <a:endParaRPr lang="en-US" dirty="0"/>
          </a:p>
        </p:txBody>
      </p:sp>
    </p:spTree>
    <p:extLst>
      <p:ext uri="{BB962C8B-B14F-4D97-AF65-F5344CB8AC3E}">
        <p14:creationId xmlns:p14="http://schemas.microsoft.com/office/powerpoint/2010/main" val="643952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Journal Finder Tools</a:t>
            </a:r>
            <a:endParaRPr lang="en-US" dirty="0"/>
          </a:p>
        </p:txBody>
      </p:sp>
      <p:sp>
        <p:nvSpPr>
          <p:cNvPr id="4" name="Text Placeholder 3"/>
          <p:cNvSpPr>
            <a:spLocks noGrp="1"/>
          </p:cNvSpPr>
          <p:nvPr>
            <p:ph type="body" sz="quarter" idx="15"/>
          </p:nvPr>
        </p:nvSpPr>
        <p:spPr/>
        <p:txBody>
          <a:bodyPr/>
          <a:lstStyle/>
          <a:p>
            <a:r>
              <a:rPr lang="en-US" dirty="0" smtClean="0">
                <a:hlinkClick r:id="rId3"/>
              </a:rPr>
              <a:t>Elsevier: Find the Perfect Journal for Your Article</a:t>
            </a:r>
            <a:endParaRPr lang="en-US" dirty="0" smtClean="0"/>
          </a:p>
          <a:p>
            <a:r>
              <a:rPr lang="en-US" dirty="0" smtClean="0">
                <a:hlinkClick r:id="rId4"/>
              </a:rPr>
              <a:t>Springer Journal </a:t>
            </a:r>
            <a:r>
              <a:rPr lang="en-US" dirty="0" err="1" smtClean="0">
                <a:hlinkClick r:id="rId4"/>
              </a:rPr>
              <a:t>Suggester</a:t>
            </a:r>
            <a:endParaRPr lang="en-US" dirty="0" smtClean="0"/>
          </a:p>
          <a:p>
            <a:r>
              <a:rPr lang="en-US" dirty="0" smtClean="0">
                <a:hlinkClick r:id="rId5"/>
              </a:rPr>
              <a:t>Journal/Author Name Estimator</a:t>
            </a:r>
            <a:r>
              <a:rPr lang="en-US" dirty="0" smtClean="0"/>
              <a:t> (JANE)</a:t>
            </a:r>
          </a:p>
          <a:p>
            <a:r>
              <a:rPr lang="en-US" dirty="0" smtClean="0">
                <a:hlinkClick r:id="rId6"/>
              </a:rPr>
              <a:t>PubMed </a:t>
            </a:r>
            <a:r>
              <a:rPr lang="en-US" dirty="0" err="1" smtClean="0">
                <a:hlinkClick r:id="rId6"/>
              </a:rPr>
              <a:t>PubReMiner</a:t>
            </a:r>
            <a:endParaRPr lang="en-US" dirty="0" smtClean="0"/>
          </a:p>
          <a:p>
            <a:r>
              <a:rPr lang="en-US" dirty="0" smtClean="0">
                <a:hlinkClick r:id="rId7"/>
              </a:rPr>
              <a:t>Journal Guide</a:t>
            </a:r>
            <a:endParaRPr lang="en-US" dirty="0" smtClean="0"/>
          </a:p>
          <a:p>
            <a:r>
              <a:rPr lang="en-US" dirty="0" smtClean="0">
                <a:hlinkClick r:id="rId8"/>
              </a:rPr>
              <a:t>Manuscript Matcher</a:t>
            </a:r>
            <a:endParaRPr lang="en-US" dirty="0"/>
          </a:p>
        </p:txBody>
      </p:sp>
    </p:spTree>
    <p:extLst>
      <p:ext uri="{BB962C8B-B14F-4D97-AF65-F5344CB8AC3E}">
        <p14:creationId xmlns:p14="http://schemas.microsoft.com/office/powerpoint/2010/main" val="612635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7751" y="570520"/>
            <a:ext cx="7133388" cy="3976542"/>
          </a:xfrm>
          <a:prstGeom prst="rect">
            <a:avLst/>
          </a:prstGeom>
        </p:spPr>
      </p:pic>
    </p:spTree>
    <p:extLst>
      <p:ext uri="{BB962C8B-B14F-4D97-AF65-F5344CB8AC3E}">
        <p14:creationId xmlns:p14="http://schemas.microsoft.com/office/powerpoint/2010/main" val="3944645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Journal Lists</a:t>
            </a:r>
            <a:endParaRPr lang="en-US" dirty="0"/>
          </a:p>
        </p:txBody>
      </p:sp>
      <p:sp>
        <p:nvSpPr>
          <p:cNvPr id="4" name="Text Placeholder 3"/>
          <p:cNvSpPr>
            <a:spLocks noGrp="1"/>
          </p:cNvSpPr>
          <p:nvPr>
            <p:ph type="body" sz="quarter" idx="15"/>
          </p:nvPr>
        </p:nvSpPr>
        <p:spPr/>
        <p:txBody>
          <a:bodyPr/>
          <a:lstStyle/>
          <a:p>
            <a:r>
              <a:rPr lang="en-US" dirty="0" smtClean="0">
                <a:hlinkClick r:id="rId3"/>
              </a:rPr>
              <a:t>MLA Directory of Periodicals</a:t>
            </a:r>
            <a:endParaRPr lang="en-US" dirty="0" smtClean="0"/>
          </a:p>
          <a:p>
            <a:r>
              <a:rPr lang="en-US" dirty="0" smtClean="0">
                <a:hlinkClick r:id="rId4"/>
              </a:rPr>
              <a:t>American Anthropological Association</a:t>
            </a:r>
            <a:endParaRPr lang="en-US" dirty="0" smtClean="0"/>
          </a:p>
          <a:p>
            <a:r>
              <a:rPr lang="en-US" dirty="0" smtClean="0">
                <a:hlinkClick r:id="rId5"/>
              </a:rPr>
              <a:t>American Psychological Association</a:t>
            </a:r>
            <a:endParaRPr lang="en-US" dirty="0" smtClean="0"/>
          </a:p>
          <a:p>
            <a:pPr marL="0" indent="0">
              <a:buNone/>
            </a:pPr>
            <a:endParaRPr lang="en-US" dirty="0"/>
          </a:p>
        </p:txBody>
      </p:sp>
    </p:spTree>
    <p:extLst>
      <p:ext uri="{BB962C8B-B14F-4D97-AF65-F5344CB8AC3E}">
        <p14:creationId xmlns:p14="http://schemas.microsoft.com/office/powerpoint/2010/main" val="2977734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What About Beall’s List? </a:t>
            </a:r>
            <a:endParaRPr lang="en-US" dirty="0"/>
          </a:p>
        </p:txBody>
      </p:sp>
      <p:sp>
        <p:nvSpPr>
          <p:cNvPr id="4" name="Text Placeholder 3"/>
          <p:cNvSpPr>
            <a:spLocks noGrp="1"/>
          </p:cNvSpPr>
          <p:nvPr>
            <p:ph type="body" sz="quarter" idx="15"/>
          </p:nvPr>
        </p:nvSpPr>
        <p:spPr/>
        <p:txBody>
          <a:bodyPr/>
          <a:lstStyle/>
          <a:p>
            <a:r>
              <a:rPr lang="en-US" dirty="0" smtClean="0"/>
              <a:t>2011 - Original Beall’s List of “Potential Predatory Scholarly Open-Access Publishers” </a:t>
            </a:r>
          </a:p>
          <a:p>
            <a:r>
              <a:rPr lang="en-US" dirty="0" smtClean="0"/>
              <a:t>2017 - Official Beall’s List taken down (mirror/copycat sites remain) </a:t>
            </a:r>
          </a:p>
          <a:p>
            <a:r>
              <a:rPr lang="en-US" dirty="0"/>
              <a:t>2019 </a:t>
            </a:r>
            <a:r>
              <a:rPr lang="en-US" dirty="0">
                <a:hlinkClick r:id="rId3"/>
              </a:rPr>
              <a:t>Beall’s List </a:t>
            </a:r>
            <a:r>
              <a:rPr lang="en-US" dirty="0"/>
              <a:t>continued by anonymous </a:t>
            </a:r>
            <a:r>
              <a:rPr lang="en-US" dirty="0" smtClean="0"/>
              <a:t>contributors</a:t>
            </a:r>
          </a:p>
          <a:p>
            <a:r>
              <a:rPr lang="en-US" dirty="0" smtClean="0">
                <a:hlinkClick r:id="rId4"/>
              </a:rPr>
              <a:t>Stop Predatory Journals </a:t>
            </a:r>
            <a:r>
              <a:rPr lang="en-US" dirty="0" smtClean="0"/>
              <a:t>continues Beall’s work</a:t>
            </a:r>
          </a:p>
        </p:txBody>
      </p:sp>
    </p:spTree>
    <p:extLst>
      <p:ext uri="{BB962C8B-B14F-4D97-AF65-F5344CB8AC3E}">
        <p14:creationId xmlns:p14="http://schemas.microsoft.com/office/powerpoint/2010/main" val="1638520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More Information</a:t>
            </a:r>
            <a:endParaRPr lang="en-US" dirty="0"/>
          </a:p>
        </p:txBody>
      </p:sp>
      <p:sp>
        <p:nvSpPr>
          <p:cNvPr id="4" name="Text Placeholder 3"/>
          <p:cNvSpPr>
            <a:spLocks noGrp="1"/>
          </p:cNvSpPr>
          <p:nvPr>
            <p:ph type="body" sz="quarter" idx="15"/>
          </p:nvPr>
        </p:nvSpPr>
        <p:spPr/>
        <p:txBody>
          <a:bodyPr/>
          <a:lstStyle/>
          <a:p>
            <a:r>
              <a:rPr lang="en-US" dirty="0" smtClean="0"/>
              <a:t>Predatory Publishing </a:t>
            </a:r>
            <a:r>
              <a:rPr lang="en-US" dirty="0" err="1" smtClean="0"/>
              <a:t>InfoGuide</a:t>
            </a:r>
            <a:r>
              <a:rPr lang="en-US" dirty="0" smtClean="0"/>
              <a:t>: </a:t>
            </a:r>
          </a:p>
          <a:p>
            <a:pPr lvl="1"/>
            <a:r>
              <a:rPr lang="en-US" dirty="0">
                <a:hlinkClick r:id="rId3"/>
              </a:rPr>
              <a:t>https://</a:t>
            </a:r>
            <a:r>
              <a:rPr lang="en-US" dirty="0" smtClean="0">
                <a:hlinkClick r:id="rId3"/>
              </a:rPr>
              <a:t>infoguides.rit.edu/predatorypub</a:t>
            </a:r>
            <a:endParaRPr lang="en-US" dirty="0" smtClean="0"/>
          </a:p>
          <a:p>
            <a:pPr marL="228600" lvl="1" indent="0">
              <a:buNone/>
            </a:pPr>
            <a:endParaRPr lang="en-US" dirty="0"/>
          </a:p>
        </p:txBody>
      </p:sp>
    </p:spTree>
    <p:extLst>
      <p:ext uri="{BB962C8B-B14F-4D97-AF65-F5344CB8AC3E}">
        <p14:creationId xmlns:p14="http://schemas.microsoft.com/office/powerpoint/2010/main" val="1278049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9434D0-6D9D-1A45-8E05-516A400DF7C2}"/>
              </a:ext>
            </a:extLst>
          </p:cNvPr>
          <p:cNvSpPr>
            <a:spLocks noGrp="1"/>
          </p:cNvSpPr>
          <p:nvPr>
            <p:ph type="body" sz="quarter" idx="14"/>
          </p:nvPr>
        </p:nvSpPr>
        <p:spPr/>
        <p:txBody>
          <a:bodyPr/>
          <a:lstStyle/>
          <a:p>
            <a:r>
              <a:rPr lang="en-US" dirty="0" smtClean="0"/>
              <a:t>		What is “Predatory Publishing”?</a:t>
            </a:r>
            <a:endParaRPr lang="en-US" dirty="0"/>
          </a:p>
        </p:txBody>
      </p:sp>
      <p:sp>
        <p:nvSpPr>
          <p:cNvPr id="4" name="Text Placeholder 3">
            <a:extLst>
              <a:ext uri="{FF2B5EF4-FFF2-40B4-BE49-F238E27FC236}">
                <a16:creationId xmlns:a16="http://schemas.microsoft.com/office/drawing/2014/main" id="{C9196322-D99C-1246-BEFE-6DA0B58CF9DE}"/>
              </a:ext>
            </a:extLst>
          </p:cNvPr>
          <p:cNvSpPr>
            <a:spLocks noGrp="1"/>
          </p:cNvSpPr>
          <p:nvPr>
            <p:ph type="body" sz="quarter" idx="15"/>
          </p:nvPr>
        </p:nvSpPr>
        <p:spPr/>
        <p:txBody>
          <a:bodyPr/>
          <a:lstStyle/>
          <a:p>
            <a:r>
              <a:rPr lang="en-US" dirty="0" smtClean="0"/>
              <a:t>Term invented by Jeffrey Beall in 2010</a:t>
            </a:r>
          </a:p>
          <a:p>
            <a:r>
              <a:rPr lang="en-US" dirty="0" smtClean="0"/>
              <a:t>Refers </a:t>
            </a:r>
            <a:r>
              <a:rPr lang="en-US" dirty="0"/>
              <a:t>to practice of charging fees to authors to publish their articles without the standard editorial and peer review services provided by legitimate scholarly journals, though often with the pretense that there is</a:t>
            </a:r>
            <a:r>
              <a:rPr lang="en-US" dirty="0" smtClean="0"/>
              <a:t>.</a:t>
            </a:r>
          </a:p>
          <a:p>
            <a:r>
              <a:rPr lang="en-US" dirty="0" smtClean="0"/>
              <a:t>This can apply to journals as well as conferences</a:t>
            </a:r>
            <a:endParaRPr lang="en-US" dirty="0"/>
          </a:p>
        </p:txBody>
      </p:sp>
    </p:spTree>
    <p:extLst>
      <p:ext uri="{BB962C8B-B14F-4D97-AF65-F5344CB8AC3E}">
        <p14:creationId xmlns:p14="http://schemas.microsoft.com/office/powerpoint/2010/main" val="53562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What is “Predatory Publishing” </a:t>
            </a:r>
            <a:endParaRPr lang="en-US" dirty="0"/>
          </a:p>
        </p:txBody>
      </p:sp>
      <p:sp>
        <p:nvSpPr>
          <p:cNvPr id="4" name="Text Placeholder 3"/>
          <p:cNvSpPr>
            <a:spLocks noGrp="1"/>
          </p:cNvSpPr>
          <p:nvPr>
            <p:ph type="body" sz="quarter" idx="15"/>
          </p:nvPr>
        </p:nvSpPr>
        <p:spPr/>
        <p:txBody>
          <a:bodyPr/>
          <a:lstStyle/>
          <a:p>
            <a:r>
              <a:rPr lang="en-US" dirty="0" smtClean="0"/>
              <a:t> Predatory publishers have taken advantage of the Open Access movement, as it is a practice to charge authors publishing fees (APCs) </a:t>
            </a:r>
          </a:p>
          <a:p>
            <a:r>
              <a:rPr lang="en-US" dirty="0" smtClean="0"/>
              <a:t>Traditionally published journals may also be “predatory”  </a:t>
            </a:r>
          </a:p>
          <a:p>
            <a:r>
              <a:rPr lang="en-US" dirty="0" smtClean="0"/>
              <a:t>Different from low-quality journals, which may not meet high standards for peer review, but do not seek to deceive authors</a:t>
            </a:r>
          </a:p>
        </p:txBody>
      </p:sp>
    </p:spTree>
    <p:extLst>
      <p:ext uri="{BB962C8B-B14F-4D97-AF65-F5344CB8AC3E}">
        <p14:creationId xmlns:p14="http://schemas.microsoft.com/office/powerpoint/2010/main" val="380426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Characteristics of Predatory Publishers </a:t>
            </a:r>
            <a:endParaRPr lang="en-US" dirty="0"/>
          </a:p>
        </p:txBody>
      </p:sp>
      <p:sp>
        <p:nvSpPr>
          <p:cNvPr id="4" name="Text Placeholder 3"/>
          <p:cNvSpPr>
            <a:spLocks noGrp="1"/>
          </p:cNvSpPr>
          <p:nvPr>
            <p:ph type="body" sz="quarter" idx="15"/>
          </p:nvPr>
        </p:nvSpPr>
        <p:spPr/>
        <p:txBody>
          <a:bodyPr/>
          <a:lstStyle/>
          <a:p>
            <a:r>
              <a:rPr lang="en-US" dirty="0" smtClean="0"/>
              <a:t>Article acceptance to publication turn-around time are very quick</a:t>
            </a:r>
          </a:p>
          <a:p>
            <a:r>
              <a:rPr lang="en-US" dirty="0" smtClean="0"/>
              <a:t>Notification of publishing fees given only after papers are accepted</a:t>
            </a:r>
          </a:p>
          <a:p>
            <a:r>
              <a:rPr lang="en-US" dirty="0" smtClean="0"/>
              <a:t>Improper use of ISSN numbers, fake Impact Factor scores </a:t>
            </a:r>
          </a:p>
          <a:p>
            <a:r>
              <a:rPr lang="en-US" dirty="0" smtClean="0"/>
              <a:t>Solicits submissions with spam emails</a:t>
            </a:r>
            <a:endParaRPr lang="en-US" dirty="0"/>
          </a:p>
        </p:txBody>
      </p:sp>
    </p:spTree>
    <p:extLst>
      <p:ext uri="{BB962C8B-B14F-4D97-AF65-F5344CB8AC3E}">
        <p14:creationId xmlns:p14="http://schemas.microsoft.com/office/powerpoint/2010/main" val="235868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Characteristics </a:t>
            </a:r>
            <a:r>
              <a:rPr lang="en-US" dirty="0"/>
              <a:t>of Predatory Publishers </a:t>
            </a:r>
            <a:r>
              <a:rPr lang="en-US" dirty="0" smtClean="0"/>
              <a:t>Cont. </a:t>
            </a:r>
            <a:endParaRPr lang="en-US" dirty="0"/>
          </a:p>
          <a:p>
            <a:r>
              <a:rPr lang="en-US" dirty="0" smtClean="0"/>
              <a:t> </a:t>
            </a:r>
            <a:endParaRPr lang="en-US" dirty="0"/>
          </a:p>
        </p:txBody>
      </p:sp>
      <p:sp>
        <p:nvSpPr>
          <p:cNvPr id="4" name="Text Placeholder 3"/>
          <p:cNvSpPr>
            <a:spLocks noGrp="1"/>
          </p:cNvSpPr>
          <p:nvPr>
            <p:ph type="body" sz="quarter" idx="15"/>
          </p:nvPr>
        </p:nvSpPr>
        <p:spPr/>
        <p:txBody>
          <a:bodyPr/>
          <a:lstStyle/>
          <a:p>
            <a:r>
              <a:rPr lang="en-US" dirty="0" smtClean="0"/>
              <a:t>Poor website design (random images, links that don’t work)</a:t>
            </a:r>
          </a:p>
          <a:p>
            <a:r>
              <a:rPr lang="en-US" dirty="0" smtClean="0"/>
              <a:t>Journal is very broad—covers many topics; may have few articles per journal</a:t>
            </a:r>
          </a:p>
          <a:p>
            <a:r>
              <a:rPr lang="en-US" dirty="0" smtClean="0"/>
              <a:t>Editorial board may be made up of fake scholars or existing scholars may be listed without knowing </a:t>
            </a:r>
          </a:p>
          <a:p>
            <a:r>
              <a:rPr lang="en-US" dirty="0" smtClean="0"/>
              <a:t>Mimics name or design of a more established journal </a:t>
            </a:r>
            <a:endParaRPr lang="en-US" dirty="0"/>
          </a:p>
        </p:txBody>
      </p:sp>
    </p:spTree>
    <p:extLst>
      <p:ext uri="{BB962C8B-B14F-4D97-AF65-F5344CB8AC3E}">
        <p14:creationId xmlns:p14="http://schemas.microsoft.com/office/powerpoint/2010/main" val="1027853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Sample E-mail</a:t>
            </a:r>
            <a:endParaRPr lang="en-US" dirty="0"/>
          </a:p>
        </p:txBody>
      </p:sp>
      <p:sp>
        <p:nvSpPr>
          <p:cNvPr id="4" name="Text Placeholder 3"/>
          <p:cNvSpPr>
            <a:spLocks noGrp="1"/>
          </p:cNvSpPr>
          <p:nvPr>
            <p:ph type="body" sz="quarter" idx="15"/>
          </p:nvPr>
        </p:nvSpPr>
        <p:spPr/>
        <p:txBody>
          <a:bodyPr/>
          <a:lstStyle/>
          <a:p>
            <a:pPr marL="0" indent="0">
              <a:buNone/>
            </a:pPr>
            <a:r>
              <a:rPr lang="en-US" sz="1400" dirty="0"/>
              <a:t>From: Journal Scholarly &lt;</a:t>
            </a:r>
            <a:r>
              <a:rPr lang="en-US" sz="1400" u="sng" dirty="0">
                <a:hlinkClick r:id="rId3"/>
              </a:rPr>
              <a:t>alexrogersy@yahoo.com</a:t>
            </a:r>
            <a:r>
              <a:rPr lang="en-US" sz="1400" dirty="0"/>
              <a:t>&gt; </a:t>
            </a:r>
            <a:br>
              <a:rPr lang="en-US" sz="1400" dirty="0"/>
            </a:br>
            <a:r>
              <a:rPr lang="en-US" sz="1400" dirty="0"/>
              <a:t>Sent: Thursday, February 21, 2019 11:22 </a:t>
            </a:r>
            <a:r>
              <a:rPr lang="en-US" sz="1400" dirty="0" smtClean="0"/>
              <a:t>AM</a:t>
            </a:r>
            <a:r>
              <a:rPr lang="en-US" sz="1400" dirty="0"/>
              <a:t/>
            </a:r>
            <a:br>
              <a:rPr lang="en-US" sz="1400" dirty="0"/>
            </a:br>
            <a:r>
              <a:rPr lang="en-US" sz="1400" dirty="0"/>
              <a:t>Subject: Submission open for IJIER: March – 2019 </a:t>
            </a:r>
            <a:r>
              <a:rPr lang="en-US" sz="1400" dirty="0" smtClean="0"/>
              <a:t>Edition</a:t>
            </a:r>
            <a:endParaRPr lang="en-US" sz="1400" dirty="0"/>
          </a:p>
          <a:p>
            <a:pPr marL="0" indent="0">
              <a:buNone/>
            </a:pPr>
            <a:r>
              <a:rPr lang="en-US" sz="1400" dirty="0" smtClean="0"/>
              <a:t>Welcome </a:t>
            </a:r>
            <a:r>
              <a:rPr lang="en-US" sz="1400" dirty="0"/>
              <a:t>to </a:t>
            </a:r>
            <a:r>
              <a:rPr lang="en-US" sz="1400" dirty="0">
                <a:hlinkClick r:id="rId4"/>
              </a:rPr>
              <a:t>IJIER</a:t>
            </a:r>
            <a:endParaRPr lang="en-US" sz="1400" dirty="0"/>
          </a:p>
          <a:p>
            <a:pPr marL="0" indent="0">
              <a:buNone/>
            </a:pPr>
            <a:r>
              <a:rPr lang="en-US" sz="1400" dirty="0" smtClean="0"/>
              <a:t>International </a:t>
            </a:r>
            <a:r>
              <a:rPr lang="en-US" sz="1400" dirty="0"/>
              <a:t>Journal for Innovation Education and </a:t>
            </a:r>
            <a:r>
              <a:rPr lang="en-US" sz="1400" dirty="0" smtClean="0"/>
              <a:t>Research</a:t>
            </a:r>
            <a:br>
              <a:rPr lang="en-US" sz="1400" dirty="0" smtClean="0"/>
            </a:br>
            <a:r>
              <a:rPr lang="en-US" sz="1400" dirty="0" smtClean="0"/>
              <a:t>IMPACT </a:t>
            </a:r>
            <a:r>
              <a:rPr lang="en-US" sz="1400" dirty="0"/>
              <a:t>FACTOR: 2015 - 4.565</a:t>
            </a:r>
            <a:r>
              <a:rPr lang="en-US" sz="1400" b="0" dirty="0"/>
              <a:t> </a:t>
            </a:r>
            <a:r>
              <a:rPr lang="en-US" sz="1400" dirty="0"/>
              <a:t>(</a:t>
            </a:r>
            <a:r>
              <a:rPr lang="en-US" sz="1400" dirty="0" smtClean="0">
                <a:hlinkClick r:id="rId5" tooltip="impact factor"/>
              </a:rPr>
              <a:t>link</a:t>
            </a:r>
            <a:r>
              <a:rPr lang="en-US" sz="1400" dirty="0"/>
              <a:t> </a:t>
            </a:r>
            <a:r>
              <a:rPr lang="en-US" sz="1400" dirty="0" smtClean="0"/>
              <a:t>to Cosmos which is not a reputable metrics company)</a:t>
            </a:r>
            <a:endParaRPr lang="en-US" sz="1400" dirty="0"/>
          </a:p>
          <a:p>
            <a:pPr marL="0" indent="0">
              <a:buNone/>
            </a:pPr>
            <a:r>
              <a:rPr lang="en-US" sz="1400" dirty="0"/>
              <a:t>Last Date for Paper Submission: March 20, 2019</a:t>
            </a:r>
          </a:p>
          <a:p>
            <a:pPr marL="0" indent="0">
              <a:buNone/>
            </a:pPr>
            <a:r>
              <a:rPr lang="en-US" sz="1400" dirty="0"/>
              <a:t>Last Date of Publication: March 31, </a:t>
            </a:r>
            <a:r>
              <a:rPr lang="en-US" sz="1400" dirty="0" smtClean="0"/>
              <a:t>2019</a:t>
            </a:r>
          </a:p>
          <a:p>
            <a:pPr marL="0" indent="0">
              <a:buNone/>
            </a:pPr>
            <a:r>
              <a:rPr lang="en-US" sz="1400" dirty="0"/>
              <a:t>Dear Author's</a:t>
            </a:r>
          </a:p>
          <a:p>
            <a:pPr marL="0" indent="0">
              <a:buNone/>
            </a:pPr>
            <a:r>
              <a:rPr lang="en-US" sz="1400" dirty="0"/>
              <a:t>We are cordially invited you to submit your papers to the upcoming Edition of IJIER. Volume 7, Issue 3 – March - 2019.</a:t>
            </a:r>
          </a:p>
          <a:p>
            <a:pPr marL="0" indent="0">
              <a:buNone/>
            </a:pPr>
            <a:endParaRPr lang="en-US" sz="1400" dirty="0"/>
          </a:p>
        </p:txBody>
      </p:sp>
      <p:sp>
        <p:nvSpPr>
          <p:cNvPr id="5" name="Rounded Rectangle 4"/>
          <p:cNvSpPr/>
          <p:nvPr/>
        </p:nvSpPr>
        <p:spPr>
          <a:xfrm>
            <a:off x="2383200" y="1412084"/>
            <a:ext cx="2397600" cy="331879"/>
          </a:xfrm>
          <a:prstGeom prst="roundRect">
            <a:avLst>
              <a:gd name="adj" fmla="val 0"/>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369600" y="1915200"/>
            <a:ext cx="1893600" cy="244800"/>
          </a:xfrm>
          <a:prstGeom prst="roundRect">
            <a:avLst>
              <a:gd name="adj" fmla="val 0"/>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48000" y="3318249"/>
            <a:ext cx="892800" cy="326242"/>
          </a:xfrm>
          <a:prstGeom prst="roundRect">
            <a:avLst>
              <a:gd name="adj" fmla="val 50000"/>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59200" y="3644491"/>
            <a:ext cx="2016000" cy="216001"/>
          </a:xfrm>
          <a:prstGeom prst="roundRect">
            <a:avLst>
              <a:gd name="adj" fmla="val 0"/>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59200" y="2426400"/>
            <a:ext cx="1152000" cy="18018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513600" y="2606586"/>
            <a:ext cx="4262400" cy="28079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764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Sample E-mail</a:t>
            </a:r>
            <a:endParaRPr lang="en-US" dirty="0"/>
          </a:p>
        </p:txBody>
      </p:sp>
      <p:sp>
        <p:nvSpPr>
          <p:cNvPr id="4" name="Text Placeholder 3"/>
          <p:cNvSpPr>
            <a:spLocks noGrp="1"/>
          </p:cNvSpPr>
          <p:nvPr>
            <p:ph type="body" sz="quarter" idx="15"/>
          </p:nvPr>
        </p:nvSpPr>
        <p:spPr/>
        <p:txBody>
          <a:bodyPr/>
          <a:lstStyle/>
          <a:p>
            <a:pPr marL="0" indent="0">
              <a:buNone/>
            </a:pPr>
            <a:r>
              <a:rPr lang="en-US" sz="1400" dirty="0"/>
              <a:t>Topics suitable for IJIER include but are not limited to:</a:t>
            </a:r>
          </a:p>
          <a:p>
            <a:pPr marL="0" indent="0">
              <a:buNone/>
            </a:pPr>
            <a:r>
              <a:rPr lang="en-US" sz="1400" dirty="0"/>
              <a:t>• IJIER is </a:t>
            </a:r>
            <a:r>
              <a:rPr lang="en-US" sz="1400" dirty="0" smtClean="0"/>
              <a:t>cross-disciplinary. The </a:t>
            </a:r>
            <a:r>
              <a:rPr lang="en-US" sz="1400" dirty="0"/>
              <a:t>topics are not limited to the list that is available.</a:t>
            </a:r>
          </a:p>
          <a:p>
            <a:r>
              <a:rPr lang="en-US" sz="1400" dirty="0"/>
              <a:t>The below-mentioned areas are just indicative:</a:t>
            </a:r>
          </a:p>
          <a:p>
            <a:r>
              <a:rPr lang="en-US" sz="1400" dirty="0" smtClean="0"/>
              <a:t>Social </a:t>
            </a:r>
            <a:r>
              <a:rPr lang="en-US" sz="1400" dirty="0"/>
              <a:t>science and Humanities: Social Science and Humanities, Sociology, Social Welfare, Anthropology, Religious Studies, Visual Arts, Political, Cultural Aspects of Development, Tourism Management, Public Administration, Psychology, Philosophy, Political Science, History, Education, Women Studies and so on.</a:t>
            </a:r>
          </a:p>
          <a:p>
            <a:r>
              <a:rPr lang="en-US" sz="1400" dirty="0" smtClean="0"/>
              <a:t>Science </a:t>
            </a:r>
            <a:r>
              <a:rPr lang="en-US" sz="1400" dirty="0"/>
              <a:t>and Engineering: All kind of Science and Engineering, Technology, and Innovation, Environmental Studies, Climate Change, Agricultural, Rural Development, Urban Studies, etc.</a:t>
            </a:r>
          </a:p>
          <a:p>
            <a:r>
              <a:rPr lang="en-US" sz="1400" dirty="0" smtClean="0"/>
              <a:t>Business </a:t>
            </a:r>
            <a:r>
              <a:rPr lang="en-US" sz="1400" dirty="0"/>
              <a:t>and Economics: Business and Marketing, Economics, Financial Development, Accounting, Banking, Management, Human Resources, etc.</a:t>
            </a:r>
          </a:p>
          <a:p>
            <a:pPr marL="0" indent="0">
              <a:buNone/>
            </a:pPr>
            <a:endParaRPr lang="en-US" dirty="0"/>
          </a:p>
        </p:txBody>
      </p:sp>
      <p:sp>
        <p:nvSpPr>
          <p:cNvPr id="5" name="Rounded Rectangle 4"/>
          <p:cNvSpPr/>
          <p:nvPr/>
        </p:nvSpPr>
        <p:spPr>
          <a:xfrm>
            <a:off x="3672000" y="1427163"/>
            <a:ext cx="1195200" cy="264837"/>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					Sample E-mail</a:t>
            </a:r>
            <a:endParaRPr lang="en-US" dirty="0"/>
          </a:p>
        </p:txBody>
      </p:sp>
      <p:sp>
        <p:nvSpPr>
          <p:cNvPr id="4" name="Text Placeholder 3"/>
          <p:cNvSpPr>
            <a:spLocks noGrp="1"/>
          </p:cNvSpPr>
          <p:nvPr>
            <p:ph type="body" sz="quarter" idx="15"/>
          </p:nvPr>
        </p:nvSpPr>
        <p:spPr/>
        <p:txBody>
          <a:bodyPr/>
          <a:lstStyle/>
          <a:p>
            <a:r>
              <a:rPr lang="en-US" dirty="0" smtClean="0"/>
              <a:t>Fast </a:t>
            </a:r>
            <a:r>
              <a:rPr lang="en-US" dirty="0"/>
              <a:t>&amp; Easy paper publishing process with OJS system.</a:t>
            </a:r>
          </a:p>
          <a:p>
            <a:r>
              <a:rPr lang="en-US" dirty="0" smtClean="0">
                <a:hlinkClick r:id="rId3"/>
              </a:rPr>
              <a:t>Inclusion </a:t>
            </a:r>
            <a:r>
              <a:rPr lang="en-US" dirty="0">
                <a:hlinkClick r:id="rId3"/>
              </a:rPr>
              <a:t>in all Major Bibliographic Open Journal </a:t>
            </a:r>
            <a:r>
              <a:rPr lang="en-US" dirty="0" smtClean="0">
                <a:hlinkClick r:id="rId3"/>
              </a:rPr>
              <a:t>Databases</a:t>
            </a:r>
            <a:endParaRPr lang="en-US" dirty="0" smtClean="0"/>
          </a:p>
          <a:p>
            <a:r>
              <a:rPr lang="en-US" dirty="0" smtClean="0"/>
              <a:t>Just because something is indexed in a database doesn’t make it a reputable journal</a:t>
            </a:r>
          </a:p>
          <a:p>
            <a:pPr marL="228600" lvl="1" indent="0">
              <a:buNone/>
            </a:pPr>
            <a:endParaRPr lang="en-US" sz="1400" dirty="0"/>
          </a:p>
          <a:p>
            <a:endParaRPr lang="en-US" sz="1800" dirty="0"/>
          </a:p>
          <a:p>
            <a:endParaRPr lang="en-US" sz="1800" dirty="0"/>
          </a:p>
        </p:txBody>
      </p:sp>
      <p:sp>
        <p:nvSpPr>
          <p:cNvPr id="5" name="Rounded Rectangle 4"/>
          <p:cNvSpPr/>
          <p:nvPr/>
        </p:nvSpPr>
        <p:spPr>
          <a:xfrm>
            <a:off x="475200" y="1497600"/>
            <a:ext cx="1800000" cy="3528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00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9485F673-6DDD-BF4F-ABBE-82849C85C7B3}" vid="{17190E0D-26B4-EC41-8183-3C45C45BA9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RIT-Libraries-PPT-Template-v3 (1)</Template>
  <TotalTime>0</TotalTime>
  <Words>857</Words>
  <Application>Microsoft Office PowerPoint</Application>
  <PresentationFormat>On-screen Show (16:9)</PresentationFormat>
  <Paragraphs>126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System Font Regular</vt:lpstr>
      <vt:lpstr>Wingdings</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2019-02-25T20:33:44Z</dcterms:created>
  <dcterms:modified xsi:type="dcterms:W3CDTF">2019-02-25T20:53:56Z</dcterms:modified>
</cp:coreProperties>
</file>