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64" r:id="rId5"/>
    <p:sldId id="274" r:id="rId6"/>
    <p:sldId id="278" r:id="rId7"/>
    <p:sldId id="275" r:id="rId8"/>
    <p:sldId id="276" r:id="rId9"/>
    <p:sldId id="277" r:id="rId10"/>
    <p:sldId id="27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0FF"/>
    <a:srgbClr val="FF7E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16"/>
    <p:restoredTop sz="94764"/>
  </p:normalViewPr>
  <p:slideViewPr>
    <p:cSldViewPr snapToGrid="0" snapToObjects="1">
      <p:cViewPr>
        <p:scale>
          <a:sx n="77" d="100"/>
          <a:sy n="77" d="100"/>
        </p:scale>
        <p:origin x="1288" y="5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F8A2F8-BDB1-934A-9355-1987269C1B46}" type="datetimeFigureOut">
              <a:rPr lang="en-US" smtClean="0"/>
              <a:t>11/14/16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D90CB0-65F4-1042-8717-27F139E7756C}" type="slidenum">
              <a:rPr lang="en-US" smtClean="0"/>
              <a:t>‹#›</a:t>
            </a:fld>
            <a:endParaRPr lang="en-US"/>
          </a:p>
        </p:txBody>
      </p:sp>
    </p:spTree>
    <p:extLst>
      <p:ext uri="{BB962C8B-B14F-4D97-AF65-F5344CB8AC3E}">
        <p14:creationId xmlns:p14="http://schemas.microsoft.com/office/powerpoint/2010/main" val="1967381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1769B8-FEAD-1E49-A2BA-FB012A44D2BC}" type="datetimeFigureOut">
              <a:rPr lang="en-US" smtClean="0"/>
              <a:t>11/14/16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ADF52D-7209-C045-8A8A-D1DC18653DDA}" type="slidenum">
              <a:rPr lang="en-US" smtClean="0"/>
              <a:t>‹#›</a:t>
            </a:fld>
            <a:endParaRPr lang="en-US"/>
          </a:p>
        </p:txBody>
      </p:sp>
    </p:spTree>
    <p:extLst>
      <p:ext uri="{BB962C8B-B14F-4D97-AF65-F5344CB8AC3E}">
        <p14:creationId xmlns:p14="http://schemas.microsoft.com/office/powerpoint/2010/main" val="486815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769B8-FEAD-1E49-A2BA-FB012A44D2BC}" type="datetimeFigureOut">
              <a:rPr lang="en-US" smtClean="0"/>
              <a:t>11/14/16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ADF52D-7209-C045-8A8A-D1DC18653DDA}" type="slidenum">
              <a:rPr lang="en-US" smtClean="0"/>
              <a:t>‹#›</a:t>
            </a:fld>
            <a:endParaRPr lang="en-US"/>
          </a:p>
        </p:txBody>
      </p:sp>
    </p:spTree>
    <p:extLst>
      <p:ext uri="{BB962C8B-B14F-4D97-AF65-F5344CB8AC3E}">
        <p14:creationId xmlns:p14="http://schemas.microsoft.com/office/powerpoint/2010/main" val="1161344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769B8-FEAD-1E49-A2BA-FB012A44D2BC}" type="datetimeFigureOut">
              <a:rPr lang="en-US" smtClean="0"/>
              <a:t>11/14/16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ADF52D-7209-C045-8A8A-D1DC18653DDA}" type="slidenum">
              <a:rPr lang="en-US" smtClean="0"/>
              <a:t>‹#›</a:t>
            </a:fld>
            <a:endParaRPr lang="en-US"/>
          </a:p>
        </p:txBody>
      </p:sp>
    </p:spTree>
    <p:extLst>
      <p:ext uri="{BB962C8B-B14F-4D97-AF65-F5344CB8AC3E}">
        <p14:creationId xmlns:p14="http://schemas.microsoft.com/office/powerpoint/2010/main" val="233101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06862"/>
            <a:ext cx="10515600" cy="742706"/>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838200" y="1248508"/>
            <a:ext cx="10515600" cy="4928455"/>
          </a:xfrm>
        </p:spPr>
        <p:txBody>
          <a:bodyPr/>
          <a:lstStyle>
            <a:lvl1pPr>
              <a:defRPr sz="3200"/>
            </a:lvl1pPr>
            <a:lvl2pPr>
              <a:defRPr sz="3200"/>
            </a:lvl2pPr>
            <a:lvl3pPr>
              <a:defRPr sz="3200"/>
            </a:lvl3pPr>
            <a:lvl4pPr>
              <a:defRPr sz="3200"/>
            </a:lvl4pPr>
            <a:lvl5pPr>
              <a:defRPr sz="3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B1769B8-FEAD-1E49-A2BA-FB012A44D2BC}" type="datetimeFigureOut">
              <a:rPr lang="en-US" smtClean="0"/>
              <a:t>11/14/16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ADF52D-7209-C045-8A8A-D1DC18653DDA}" type="slidenum">
              <a:rPr lang="en-US" smtClean="0"/>
              <a:t>‹#›</a:t>
            </a:fld>
            <a:endParaRPr lang="en-US"/>
          </a:p>
        </p:txBody>
      </p:sp>
    </p:spTree>
    <p:extLst>
      <p:ext uri="{BB962C8B-B14F-4D97-AF65-F5344CB8AC3E}">
        <p14:creationId xmlns:p14="http://schemas.microsoft.com/office/powerpoint/2010/main" val="2139905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1769B8-FEAD-1E49-A2BA-FB012A44D2BC}" type="datetimeFigureOut">
              <a:rPr lang="en-US" smtClean="0"/>
              <a:t>11/14/16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ADF52D-7209-C045-8A8A-D1DC18653DDA}" type="slidenum">
              <a:rPr lang="en-US" smtClean="0"/>
              <a:t>‹#›</a:t>
            </a:fld>
            <a:endParaRPr lang="en-US"/>
          </a:p>
        </p:txBody>
      </p:sp>
    </p:spTree>
    <p:extLst>
      <p:ext uri="{BB962C8B-B14F-4D97-AF65-F5344CB8AC3E}">
        <p14:creationId xmlns:p14="http://schemas.microsoft.com/office/powerpoint/2010/main" val="1481942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1769B8-FEAD-1E49-A2BA-FB012A44D2BC}" type="datetimeFigureOut">
              <a:rPr lang="en-US" smtClean="0"/>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ADF52D-7209-C045-8A8A-D1DC18653DDA}" type="slidenum">
              <a:rPr lang="en-US" smtClean="0"/>
              <a:t>‹#›</a:t>
            </a:fld>
            <a:endParaRPr lang="en-US"/>
          </a:p>
        </p:txBody>
      </p:sp>
    </p:spTree>
    <p:extLst>
      <p:ext uri="{BB962C8B-B14F-4D97-AF65-F5344CB8AC3E}">
        <p14:creationId xmlns:p14="http://schemas.microsoft.com/office/powerpoint/2010/main" val="49239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1769B8-FEAD-1E49-A2BA-FB012A44D2BC}" type="datetimeFigureOut">
              <a:rPr lang="en-US" smtClean="0"/>
              <a:t>11/14/16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ADF52D-7209-C045-8A8A-D1DC18653DDA}" type="slidenum">
              <a:rPr lang="en-US" smtClean="0"/>
              <a:t>‹#›</a:t>
            </a:fld>
            <a:endParaRPr lang="en-US"/>
          </a:p>
        </p:txBody>
      </p:sp>
    </p:spTree>
    <p:extLst>
      <p:ext uri="{BB962C8B-B14F-4D97-AF65-F5344CB8AC3E}">
        <p14:creationId xmlns:p14="http://schemas.microsoft.com/office/powerpoint/2010/main" val="141230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1769B8-FEAD-1E49-A2BA-FB012A44D2BC}" type="datetimeFigureOut">
              <a:rPr lang="en-US" smtClean="0"/>
              <a:t>11/14/16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ADF52D-7209-C045-8A8A-D1DC18653DDA}" type="slidenum">
              <a:rPr lang="en-US" smtClean="0"/>
              <a:t>‹#›</a:t>
            </a:fld>
            <a:endParaRPr lang="en-US"/>
          </a:p>
        </p:txBody>
      </p:sp>
    </p:spTree>
    <p:extLst>
      <p:ext uri="{BB962C8B-B14F-4D97-AF65-F5344CB8AC3E}">
        <p14:creationId xmlns:p14="http://schemas.microsoft.com/office/powerpoint/2010/main" val="497906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1769B8-FEAD-1E49-A2BA-FB012A44D2BC}" type="datetimeFigureOut">
              <a:rPr lang="en-US" smtClean="0"/>
              <a:t>11/14/16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ADF52D-7209-C045-8A8A-D1DC18653DDA}" type="slidenum">
              <a:rPr lang="en-US" smtClean="0"/>
              <a:t>‹#›</a:t>
            </a:fld>
            <a:endParaRPr lang="en-US"/>
          </a:p>
        </p:txBody>
      </p:sp>
    </p:spTree>
    <p:extLst>
      <p:ext uri="{BB962C8B-B14F-4D97-AF65-F5344CB8AC3E}">
        <p14:creationId xmlns:p14="http://schemas.microsoft.com/office/powerpoint/2010/main" val="1711903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1769B8-FEAD-1E49-A2BA-FB012A44D2BC}" type="datetimeFigureOut">
              <a:rPr lang="en-US" smtClean="0"/>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ADF52D-7209-C045-8A8A-D1DC18653DDA}" type="slidenum">
              <a:rPr lang="en-US" smtClean="0"/>
              <a:t>‹#›</a:t>
            </a:fld>
            <a:endParaRPr lang="en-US"/>
          </a:p>
        </p:txBody>
      </p:sp>
    </p:spTree>
    <p:extLst>
      <p:ext uri="{BB962C8B-B14F-4D97-AF65-F5344CB8AC3E}">
        <p14:creationId xmlns:p14="http://schemas.microsoft.com/office/powerpoint/2010/main" val="212777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1769B8-FEAD-1E49-A2BA-FB012A44D2BC}" type="datetimeFigureOut">
              <a:rPr lang="en-US" smtClean="0"/>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ADF52D-7209-C045-8A8A-D1DC18653DDA}" type="slidenum">
              <a:rPr lang="en-US" smtClean="0"/>
              <a:t>‹#›</a:t>
            </a:fld>
            <a:endParaRPr lang="en-US"/>
          </a:p>
        </p:txBody>
      </p:sp>
    </p:spTree>
    <p:extLst>
      <p:ext uri="{BB962C8B-B14F-4D97-AF65-F5344CB8AC3E}">
        <p14:creationId xmlns:p14="http://schemas.microsoft.com/office/powerpoint/2010/main" val="15820287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1769B8-FEAD-1E49-A2BA-FB012A44D2BC}" type="datetimeFigureOut">
              <a:rPr lang="en-US" smtClean="0"/>
              <a:t>11/14/16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ADF52D-7209-C045-8A8A-D1DC18653DDA}" type="slidenum">
              <a:rPr lang="en-US" smtClean="0"/>
              <a:t>‹#›</a:t>
            </a:fld>
            <a:endParaRPr lang="en-US"/>
          </a:p>
        </p:txBody>
      </p:sp>
    </p:spTree>
    <p:extLst>
      <p:ext uri="{BB962C8B-B14F-4D97-AF65-F5344CB8AC3E}">
        <p14:creationId xmlns:p14="http://schemas.microsoft.com/office/powerpoint/2010/main" val="1436454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if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9912" y="1920385"/>
            <a:ext cx="9360131" cy="2387600"/>
          </a:xfrm>
        </p:spPr>
        <p:txBody>
          <a:bodyPr/>
          <a:lstStyle/>
          <a:p>
            <a:r>
              <a:rPr lang="en-US" dirty="0" smtClean="0"/>
              <a:t>Active Learning 2.0: Using it in Classrooms of all Subjects</a:t>
            </a:r>
            <a:endParaRPr lang="en-US" dirty="0"/>
          </a:p>
        </p:txBody>
      </p:sp>
    </p:spTree>
    <p:extLst>
      <p:ext uri="{BB962C8B-B14F-4D97-AF65-F5344CB8AC3E}">
        <p14:creationId xmlns:p14="http://schemas.microsoft.com/office/powerpoint/2010/main" val="732066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and tricks (</a:t>
            </a:r>
            <a:r>
              <a:rPr lang="en-US" i="1" dirty="0" smtClean="0"/>
              <a:t>find what works for you</a:t>
            </a:r>
            <a:r>
              <a:rPr lang="en-US" dirty="0" smtClean="0"/>
              <a:t>)</a:t>
            </a:r>
            <a:endParaRPr lang="en-US" i="1" dirty="0"/>
          </a:p>
        </p:txBody>
      </p:sp>
      <p:sp>
        <p:nvSpPr>
          <p:cNvPr id="3" name="Content Placeholder 2"/>
          <p:cNvSpPr>
            <a:spLocks noGrp="1"/>
          </p:cNvSpPr>
          <p:nvPr>
            <p:ph idx="1"/>
          </p:nvPr>
        </p:nvSpPr>
        <p:spPr>
          <a:xfrm>
            <a:off x="838200" y="1248508"/>
            <a:ext cx="9951720" cy="4928455"/>
          </a:xfrm>
        </p:spPr>
        <p:txBody>
          <a:bodyPr/>
          <a:lstStyle/>
          <a:p>
            <a:r>
              <a:rPr lang="en-US" dirty="0" smtClean="0"/>
              <a:t>don’t hesitate to allow conversations to go long if they seem productive</a:t>
            </a:r>
          </a:p>
          <a:p>
            <a:pPr>
              <a:spcBef>
                <a:spcPts val="2400"/>
              </a:spcBef>
            </a:pPr>
            <a:r>
              <a:rPr lang="en-US" dirty="0" smtClean="0"/>
              <a:t>Explore practices to allow everyone to speak or participate (mini-sessions, randomly assigned roles, etc.)</a:t>
            </a:r>
          </a:p>
          <a:p>
            <a:pPr>
              <a:spcBef>
                <a:spcPts val="2400"/>
              </a:spcBef>
            </a:pPr>
            <a:r>
              <a:rPr lang="en-US" dirty="0" smtClean="0"/>
              <a:t>Don’t have a question? </a:t>
            </a:r>
            <a:r>
              <a:rPr lang="en-US" i="1" dirty="0" smtClean="0"/>
              <a:t>Have students ask their own. </a:t>
            </a:r>
            <a:r>
              <a:rPr lang="en-US" dirty="0" smtClean="0"/>
              <a:t>(e.g., anonymous note cards re-distributed or shared)</a:t>
            </a:r>
            <a:endParaRPr lang="en-US" i="1" dirty="0"/>
          </a:p>
        </p:txBody>
      </p:sp>
    </p:spTree>
    <p:extLst>
      <p:ext uri="{BB962C8B-B14F-4D97-AF65-F5344CB8AC3E}">
        <p14:creationId xmlns:p14="http://schemas.microsoft.com/office/powerpoint/2010/main" val="2125214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Instruction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641" y="1635067"/>
            <a:ext cx="6311900" cy="4838700"/>
          </a:xfrm>
          <a:prstGeom prst="rect">
            <a:avLst/>
          </a:prstGeom>
        </p:spPr>
      </p:pic>
      <p:sp>
        <p:nvSpPr>
          <p:cNvPr id="5" name="TextBox 4"/>
          <p:cNvSpPr txBox="1"/>
          <p:nvPr/>
        </p:nvSpPr>
        <p:spPr>
          <a:xfrm>
            <a:off x="2959333" y="1180411"/>
            <a:ext cx="1824346" cy="584775"/>
          </a:xfrm>
          <a:prstGeom prst="rect">
            <a:avLst/>
          </a:prstGeom>
          <a:noFill/>
        </p:spPr>
        <p:txBody>
          <a:bodyPr wrap="none" rtlCol="0">
            <a:spAutoFit/>
          </a:bodyPr>
          <a:lstStyle/>
          <a:p>
            <a:r>
              <a:rPr lang="en-US" sz="3200" dirty="0" smtClean="0">
                <a:solidFill>
                  <a:schemeClr val="accent6">
                    <a:lumMod val="75000"/>
                  </a:schemeClr>
                </a:solidFill>
              </a:rPr>
              <a:t>Instructor</a:t>
            </a:r>
            <a:endParaRPr lang="en-US" sz="3200" dirty="0">
              <a:solidFill>
                <a:schemeClr val="accent6">
                  <a:lumMod val="75000"/>
                </a:schemeClr>
              </a:solidFill>
            </a:endParaRPr>
          </a:p>
        </p:txBody>
      </p:sp>
      <p:sp>
        <p:nvSpPr>
          <p:cNvPr id="6" name="TextBox 5"/>
          <p:cNvSpPr txBox="1"/>
          <p:nvPr/>
        </p:nvSpPr>
        <p:spPr>
          <a:xfrm>
            <a:off x="4405743" y="1635067"/>
            <a:ext cx="1673535" cy="584775"/>
          </a:xfrm>
          <a:prstGeom prst="rect">
            <a:avLst/>
          </a:prstGeom>
          <a:noFill/>
        </p:spPr>
        <p:txBody>
          <a:bodyPr wrap="none" rtlCol="0">
            <a:spAutoFit/>
          </a:bodyPr>
          <a:lstStyle/>
          <a:p>
            <a:r>
              <a:rPr lang="en-US" sz="3200" dirty="0" smtClean="0">
                <a:solidFill>
                  <a:srgbClr val="FF7E79"/>
                </a:solidFill>
              </a:rPr>
              <a:t>Assistant</a:t>
            </a:r>
            <a:endParaRPr lang="en-US" sz="3200" dirty="0">
              <a:solidFill>
                <a:srgbClr val="FF7E79"/>
              </a:solidFill>
            </a:endParaRPr>
          </a:p>
        </p:txBody>
      </p:sp>
      <p:sp>
        <p:nvSpPr>
          <p:cNvPr id="7" name="TextBox 6"/>
          <p:cNvSpPr txBox="1"/>
          <p:nvPr/>
        </p:nvSpPr>
        <p:spPr>
          <a:xfrm>
            <a:off x="2112166" y="6273225"/>
            <a:ext cx="3130344" cy="584775"/>
          </a:xfrm>
          <a:prstGeom prst="rect">
            <a:avLst/>
          </a:prstGeom>
          <a:noFill/>
        </p:spPr>
        <p:txBody>
          <a:bodyPr wrap="none" rtlCol="0">
            <a:spAutoFit/>
          </a:bodyPr>
          <a:lstStyle/>
          <a:p>
            <a:r>
              <a:rPr lang="en-US" sz="3200" dirty="0" smtClean="0">
                <a:solidFill>
                  <a:schemeClr val="accent1">
                    <a:lumMod val="60000"/>
                    <a:lumOff val="40000"/>
                  </a:schemeClr>
                </a:solidFill>
              </a:rPr>
              <a:t>Enrolled Students</a:t>
            </a:r>
            <a:endParaRPr lang="en-US" sz="3200" dirty="0">
              <a:solidFill>
                <a:schemeClr val="accent1">
                  <a:lumMod val="60000"/>
                  <a:lumOff val="40000"/>
                </a:schemeClr>
              </a:solidFill>
            </a:endParaRPr>
          </a:p>
        </p:txBody>
      </p:sp>
      <p:sp>
        <p:nvSpPr>
          <p:cNvPr id="8" name="TextBox 7"/>
          <p:cNvSpPr txBox="1"/>
          <p:nvPr/>
        </p:nvSpPr>
        <p:spPr>
          <a:xfrm>
            <a:off x="6400800" y="1250834"/>
            <a:ext cx="5203767" cy="3354765"/>
          </a:xfrm>
          <a:prstGeom prst="rect">
            <a:avLst/>
          </a:prstGeom>
          <a:noFill/>
        </p:spPr>
        <p:txBody>
          <a:bodyPr wrap="square" rtlCol="0">
            <a:spAutoFit/>
          </a:bodyPr>
          <a:lstStyle/>
          <a:p>
            <a:pPr marL="457200" indent="-457200">
              <a:spcAft>
                <a:spcPts val="1200"/>
              </a:spcAft>
              <a:buFont typeface="Arial" charset="0"/>
              <a:buChar char="•"/>
            </a:pPr>
            <a:r>
              <a:rPr lang="en-US" sz="3200" dirty="0" smtClean="0"/>
              <a:t>Information flows from instructor to students</a:t>
            </a:r>
          </a:p>
          <a:p>
            <a:pPr marL="457200" indent="-457200">
              <a:spcAft>
                <a:spcPts val="1200"/>
              </a:spcAft>
              <a:buFont typeface="Arial" charset="0"/>
              <a:buChar char="•"/>
            </a:pPr>
            <a:r>
              <a:rPr lang="en-US" sz="3200" dirty="0" smtClean="0"/>
              <a:t>Students physically passive, limited interactions</a:t>
            </a:r>
          </a:p>
          <a:p>
            <a:pPr marL="457200" indent="-457200">
              <a:spcAft>
                <a:spcPts val="1200"/>
              </a:spcAft>
              <a:buFont typeface="Arial" charset="0"/>
              <a:buChar char="•"/>
            </a:pPr>
            <a:r>
              <a:rPr lang="en-US" sz="3200" dirty="0" smtClean="0"/>
              <a:t>Framing of topics </a:t>
            </a:r>
            <a:r>
              <a:rPr lang="en-US" sz="3200" i="1" dirty="0" smtClean="0"/>
              <a:t>entirely</a:t>
            </a:r>
            <a:r>
              <a:rPr lang="en-US" sz="3200" dirty="0" smtClean="0"/>
              <a:t> instructor-driven</a:t>
            </a:r>
          </a:p>
        </p:txBody>
      </p:sp>
    </p:spTree>
    <p:extLst>
      <p:ext uri="{BB962C8B-B14F-4D97-AF65-F5344CB8AC3E}">
        <p14:creationId xmlns:p14="http://schemas.microsoft.com/office/powerpoint/2010/main" val="254789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Interactive engagement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688" y="1345936"/>
            <a:ext cx="5708073" cy="5026996"/>
          </a:xfrm>
          <a:prstGeom prst="rect">
            <a:avLst/>
          </a:prstGeom>
        </p:spPr>
      </p:pic>
      <p:sp>
        <p:nvSpPr>
          <p:cNvPr id="5" name="TextBox 4"/>
          <p:cNvSpPr txBox="1"/>
          <p:nvPr/>
        </p:nvSpPr>
        <p:spPr>
          <a:xfrm>
            <a:off x="2593573" y="1053548"/>
            <a:ext cx="1673535" cy="584775"/>
          </a:xfrm>
          <a:prstGeom prst="rect">
            <a:avLst/>
          </a:prstGeom>
          <a:noFill/>
        </p:spPr>
        <p:txBody>
          <a:bodyPr wrap="none" rtlCol="0">
            <a:spAutoFit/>
          </a:bodyPr>
          <a:lstStyle/>
          <a:p>
            <a:r>
              <a:rPr lang="en-US" sz="3200" dirty="0" smtClean="0">
                <a:solidFill>
                  <a:srgbClr val="FF40FF"/>
                </a:solidFill>
              </a:rPr>
              <a:t>Assistant</a:t>
            </a:r>
            <a:endParaRPr lang="en-US" sz="3200" dirty="0">
              <a:solidFill>
                <a:srgbClr val="FF40FF"/>
              </a:solidFill>
            </a:endParaRPr>
          </a:p>
        </p:txBody>
      </p:sp>
      <p:sp>
        <p:nvSpPr>
          <p:cNvPr id="6" name="TextBox 5"/>
          <p:cNvSpPr txBox="1"/>
          <p:nvPr/>
        </p:nvSpPr>
        <p:spPr>
          <a:xfrm>
            <a:off x="5985166" y="1286302"/>
            <a:ext cx="5940829" cy="3354765"/>
          </a:xfrm>
          <a:prstGeom prst="rect">
            <a:avLst/>
          </a:prstGeom>
          <a:noFill/>
        </p:spPr>
        <p:txBody>
          <a:bodyPr wrap="square" rtlCol="0">
            <a:spAutoFit/>
          </a:bodyPr>
          <a:lstStyle/>
          <a:p>
            <a:pPr marL="457200" indent="-457200">
              <a:spcAft>
                <a:spcPts val="1200"/>
              </a:spcAft>
              <a:buFont typeface="Arial" charset="0"/>
              <a:buChar char="•"/>
            </a:pPr>
            <a:r>
              <a:rPr lang="en-US" sz="3200" dirty="0" smtClean="0"/>
              <a:t>Information flows </a:t>
            </a:r>
            <a:r>
              <a:rPr lang="en-US" sz="3200" i="1" dirty="0" smtClean="0"/>
              <a:t>between</a:t>
            </a:r>
            <a:r>
              <a:rPr lang="en-US" sz="3200" dirty="0" smtClean="0"/>
              <a:t> students, instructor, assistants</a:t>
            </a:r>
          </a:p>
          <a:p>
            <a:pPr marL="457200" indent="-457200">
              <a:spcAft>
                <a:spcPts val="1200"/>
              </a:spcAft>
              <a:buFont typeface="Arial" charset="0"/>
              <a:buChar char="•"/>
            </a:pPr>
            <a:r>
              <a:rPr lang="en-US" sz="3200" dirty="0" smtClean="0"/>
              <a:t>Students physically active (talking), frequent interactions</a:t>
            </a:r>
          </a:p>
          <a:p>
            <a:pPr marL="457200" indent="-457200">
              <a:spcAft>
                <a:spcPts val="1200"/>
              </a:spcAft>
              <a:buFont typeface="Arial" charset="0"/>
              <a:buChar char="•"/>
            </a:pPr>
            <a:r>
              <a:rPr lang="en-US" sz="3200" dirty="0" smtClean="0"/>
              <a:t>Students given opportunity to put topics in their own context </a:t>
            </a:r>
          </a:p>
        </p:txBody>
      </p:sp>
    </p:spTree>
    <p:extLst>
      <p:ext uri="{BB962C8B-B14F-4D97-AF65-F5344CB8AC3E}">
        <p14:creationId xmlns:p14="http://schemas.microsoft.com/office/powerpoint/2010/main" val="975285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Interactive Engagement</a:t>
            </a:r>
            <a:endParaRPr lang="en-US" dirty="0"/>
          </a:p>
        </p:txBody>
      </p:sp>
      <p:sp>
        <p:nvSpPr>
          <p:cNvPr id="3" name="Content Placeholder 2"/>
          <p:cNvSpPr>
            <a:spLocks noGrp="1"/>
          </p:cNvSpPr>
          <p:nvPr>
            <p:ph idx="1"/>
          </p:nvPr>
        </p:nvSpPr>
        <p:spPr/>
        <p:txBody>
          <a:bodyPr/>
          <a:lstStyle/>
          <a:p>
            <a:pPr>
              <a:spcBef>
                <a:spcPts val="1600"/>
              </a:spcBef>
            </a:pPr>
            <a:r>
              <a:rPr lang="en-US" dirty="0" smtClean="0"/>
              <a:t>Students talking to students about meaningful questions with the safety to be wrong</a:t>
            </a:r>
          </a:p>
          <a:p>
            <a:pPr>
              <a:spcBef>
                <a:spcPts val="1600"/>
              </a:spcBef>
            </a:pPr>
            <a:r>
              <a:rPr lang="en-US" i="1" dirty="0" smtClean="0"/>
              <a:t>Time</a:t>
            </a:r>
            <a:r>
              <a:rPr lang="en-US" dirty="0" smtClean="0"/>
              <a:t> to reflect, discuss and engage</a:t>
            </a:r>
          </a:p>
          <a:p>
            <a:pPr>
              <a:spcBef>
                <a:spcPts val="1600"/>
              </a:spcBef>
            </a:pPr>
            <a:r>
              <a:rPr lang="en-US" i="1" dirty="0" smtClean="0"/>
              <a:t>Deep reflection</a:t>
            </a:r>
            <a:r>
              <a:rPr lang="en-US" dirty="0" smtClean="0"/>
              <a:t>: consider difficult or counter-intuitive topics, </a:t>
            </a:r>
            <a:r>
              <a:rPr lang="en-US" smtClean="0"/>
              <a:t>or reflect/generalize </a:t>
            </a:r>
            <a:r>
              <a:rPr lang="en-US" dirty="0" smtClean="0"/>
              <a:t>across topics</a:t>
            </a:r>
            <a:endParaRPr lang="en-US" dirty="0"/>
          </a:p>
        </p:txBody>
      </p:sp>
    </p:spTree>
    <p:extLst>
      <p:ext uri="{BB962C8B-B14F-4D97-AF65-F5344CB8AC3E}">
        <p14:creationId xmlns:p14="http://schemas.microsoft.com/office/powerpoint/2010/main" val="881179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632" y="140362"/>
            <a:ext cx="11842865" cy="1189676"/>
          </a:xfrm>
        </p:spPr>
        <p:txBody>
          <a:bodyPr/>
          <a:lstStyle/>
          <a:p>
            <a:r>
              <a:rPr lang="en-US" dirty="0" smtClean="0"/>
              <a:t>What topics require the most thought by students?</a:t>
            </a:r>
            <a:endParaRPr lang="en-US" dirty="0"/>
          </a:p>
        </p:txBody>
      </p:sp>
      <p:sp>
        <p:nvSpPr>
          <p:cNvPr id="3" name="Content Placeholder 2"/>
          <p:cNvSpPr>
            <a:spLocks noGrp="1"/>
          </p:cNvSpPr>
          <p:nvPr>
            <p:ph idx="1"/>
          </p:nvPr>
        </p:nvSpPr>
        <p:spPr>
          <a:xfrm>
            <a:off x="432260" y="1463044"/>
            <a:ext cx="11105803" cy="4838008"/>
          </a:xfrm>
        </p:spPr>
        <p:txBody>
          <a:bodyPr/>
          <a:lstStyle/>
          <a:p>
            <a:pPr marL="514350" indent="-514350">
              <a:spcBef>
                <a:spcPts val="3600"/>
              </a:spcBef>
              <a:buFont typeface="+mj-lt"/>
              <a:buAutoNum type="arabicPeriod"/>
            </a:pPr>
            <a:r>
              <a:rPr lang="en-US" dirty="0" smtClean="0"/>
              <a:t>Spend one minute thinking quietly about a topic in your class that is particularly difficult for students. What do they struggle the most with? What questions do you ask students in 1-on-1 discussions to guide them to understanding?</a:t>
            </a:r>
          </a:p>
          <a:p>
            <a:pPr marL="514350" indent="-514350">
              <a:spcBef>
                <a:spcPts val="3600"/>
              </a:spcBef>
              <a:buFont typeface="+mj-lt"/>
              <a:buAutoNum type="arabicPeriod"/>
            </a:pPr>
            <a:r>
              <a:rPr lang="en-US" dirty="0" smtClean="0"/>
              <a:t>In small groups, discuss your issue. How would you imagine a discussion going about your question among a small group of students, w/o faculty intervention? (3 min/person)</a:t>
            </a:r>
          </a:p>
          <a:p>
            <a:pPr marL="514350" indent="-514350">
              <a:spcBef>
                <a:spcPts val="3600"/>
              </a:spcBef>
              <a:buFont typeface="+mj-lt"/>
              <a:buAutoNum type="arabicPeriod"/>
            </a:pPr>
            <a:r>
              <a:rPr lang="en-US" dirty="0" smtClean="0"/>
              <a:t>Large group share-out</a:t>
            </a:r>
            <a:endParaRPr lang="en-US" dirty="0"/>
          </a:p>
        </p:txBody>
      </p:sp>
    </p:spTree>
    <p:extLst>
      <p:ext uri="{BB962C8B-B14F-4D97-AF65-F5344CB8AC3E}">
        <p14:creationId xmlns:p14="http://schemas.microsoft.com/office/powerpoint/2010/main" val="54258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632" y="140362"/>
            <a:ext cx="11842865" cy="1189676"/>
          </a:xfrm>
        </p:spPr>
        <p:txBody>
          <a:bodyPr/>
          <a:lstStyle/>
          <a:p>
            <a:pPr algn="ctr"/>
            <a:r>
              <a:rPr lang="en-US" dirty="0" smtClean="0"/>
              <a:t>Think/Pair (group)/Share</a:t>
            </a:r>
            <a:endParaRPr lang="en-US" dirty="0"/>
          </a:p>
        </p:txBody>
      </p:sp>
      <p:sp>
        <p:nvSpPr>
          <p:cNvPr id="3" name="Content Placeholder 2"/>
          <p:cNvSpPr>
            <a:spLocks noGrp="1"/>
          </p:cNvSpPr>
          <p:nvPr>
            <p:ph idx="1"/>
          </p:nvPr>
        </p:nvSpPr>
        <p:spPr>
          <a:xfrm>
            <a:off x="432260" y="1463044"/>
            <a:ext cx="11105803" cy="4838008"/>
          </a:xfrm>
        </p:spPr>
        <p:txBody>
          <a:bodyPr/>
          <a:lstStyle/>
          <a:p>
            <a:pPr marL="514350" indent="-514350">
              <a:spcBef>
                <a:spcPts val="3600"/>
              </a:spcBef>
              <a:buFont typeface="+mj-lt"/>
              <a:buAutoNum type="arabicPeriod"/>
            </a:pPr>
            <a:r>
              <a:rPr lang="en-US" dirty="0" smtClean="0"/>
              <a:t>Spend one minute thinking quietly about a topic.</a:t>
            </a:r>
          </a:p>
          <a:p>
            <a:pPr marL="514350" indent="-514350">
              <a:spcBef>
                <a:spcPts val="3600"/>
              </a:spcBef>
              <a:buFont typeface="+mj-lt"/>
              <a:buAutoNum type="arabicPeriod"/>
            </a:pPr>
            <a:r>
              <a:rPr lang="en-US" dirty="0" smtClean="0"/>
              <a:t>In small groups, discuss your issue.</a:t>
            </a:r>
          </a:p>
          <a:p>
            <a:pPr marL="514350" indent="-514350">
              <a:spcBef>
                <a:spcPts val="3600"/>
              </a:spcBef>
              <a:buFont typeface="+mj-lt"/>
              <a:buAutoNum type="arabicPeriod"/>
            </a:pPr>
            <a:r>
              <a:rPr lang="en-US" dirty="0" smtClean="0"/>
              <a:t> Large group share-out</a:t>
            </a:r>
            <a:endParaRPr lang="en-US" dirty="0"/>
          </a:p>
        </p:txBody>
      </p:sp>
    </p:spTree>
    <p:extLst>
      <p:ext uri="{BB962C8B-B14F-4D97-AF65-F5344CB8AC3E}">
        <p14:creationId xmlns:p14="http://schemas.microsoft.com/office/powerpoint/2010/main" val="934977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questions</a:t>
            </a:r>
            <a:endParaRPr lang="en-US" dirty="0"/>
          </a:p>
        </p:txBody>
      </p:sp>
      <p:sp>
        <p:nvSpPr>
          <p:cNvPr id="3" name="Content Placeholder 2"/>
          <p:cNvSpPr>
            <a:spLocks noGrp="1"/>
          </p:cNvSpPr>
          <p:nvPr>
            <p:ph idx="1"/>
          </p:nvPr>
        </p:nvSpPr>
        <p:spPr/>
        <p:txBody>
          <a:bodyPr/>
          <a:lstStyle/>
          <a:p>
            <a:pPr marL="0" indent="0">
              <a:buNone/>
            </a:pPr>
            <a:r>
              <a:rPr lang="en-US" dirty="0"/>
              <a:t>At which location in the diagram below would the waves break closer to the beach?</a:t>
            </a:r>
          </a:p>
        </p:txBody>
      </p:sp>
      <p:pic>
        <p:nvPicPr>
          <p:cNvPr id="4" name="Picture 3"/>
          <p:cNvPicPr>
            <a:picLocks noChangeAspect="1"/>
          </p:cNvPicPr>
          <p:nvPr/>
        </p:nvPicPr>
        <p:blipFill>
          <a:blip r:embed="rId2"/>
          <a:stretch>
            <a:fillRect/>
          </a:stretch>
        </p:blipFill>
        <p:spPr>
          <a:xfrm>
            <a:off x="1291535" y="2770446"/>
            <a:ext cx="9031545" cy="2233815"/>
          </a:xfrm>
          <a:prstGeom prst="rect">
            <a:avLst/>
          </a:prstGeom>
        </p:spPr>
      </p:pic>
    </p:spTree>
    <p:extLst>
      <p:ext uri="{BB962C8B-B14F-4D97-AF65-F5344CB8AC3E}">
        <p14:creationId xmlns:p14="http://schemas.microsoft.com/office/powerpoint/2010/main" val="896005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262" y="206862"/>
            <a:ext cx="11454938" cy="742706"/>
          </a:xfrm>
        </p:spPr>
        <p:txBody>
          <a:bodyPr/>
          <a:lstStyle/>
          <a:p>
            <a:r>
              <a:rPr lang="en-US" i="1" dirty="0" smtClean="0"/>
              <a:t>Explicit</a:t>
            </a:r>
            <a:r>
              <a:rPr lang="en-US" dirty="0" smtClean="0"/>
              <a:t> metacognitive questions </a:t>
            </a:r>
            <a:r>
              <a:rPr lang="en-US" smtClean="0"/>
              <a:t>about problems</a:t>
            </a:r>
            <a:endParaRPr lang="en-US" i="1" dirty="0"/>
          </a:p>
        </p:txBody>
      </p:sp>
      <p:sp>
        <p:nvSpPr>
          <p:cNvPr id="3" name="Content Placeholder 2"/>
          <p:cNvSpPr>
            <a:spLocks noGrp="1"/>
          </p:cNvSpPr>
          <p:nvPr>
            <p:ph idx="1"/>
          </p:nvPr>
        </p:nvSpPr>
        <p:spPr/>
        <p:txBody>
          <a:bodyPr/>
          <a:lstStyle/>
          <a:p>
            <a:pPr marL="0" indent="0">
              <a:buNone/>
            </a:pPr>
            <a:r>
              <a:rPr lang="en-US" dirty="0" smtClean="0"/>
              <a:t>A car going 75 mph passes a police car at rest. The policeman takes 10 seconds to accelerate smoothly to 90 mph. How much time elapses between when the speeder passes the policeman and when the policeman catches up? </a:t>
            </a:r>
            <a:r>
              <a:rPr lang="en-US" i="1" dirty="0" smtClean="0"/>
              <a:t>Do not attempt to solve this problem. Rather, develop a plan for how you could solve the problem. Be specific in your plan.</a:t>
            </a:r>
            <a:endParaRPr lang="en-US" dirty="0"/>
          </a:p>
        </p:txBody>
      </p:sp>
    </p:spTree>
    <p:extLst>
      <p:ext uri="{BB962C8B-B14F-4D97-AF65-F5344CB8AC3E}">
        <p14:creationId xmlns:p14="http://schemas.microsoft.com/office/powerpoint/2010/main" val="1312710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Collaborative projects</a:t>
            </a:r>
            <a:endParaRPr lang="en-US" dirty="0"/>
          </a:p>
        </p:txBody>
      </p:sp>
      <p:sp>
        <p:nvSpPr>
          <p:cNvPr id="3" name="Content Placeholder 2"/>
          <p:cNvSpPr>
            <a:spLocks noGrp="1"/>
          </p:cNvSpPr>
          <p:nvPr>
            <p:ph idx="1"/>
          </p:nvPr>
        </p:nvSpPr>
        <p:spPr/>
        <p:txBody>
          <a:bodyPr/>
          <a:lstStyle/>
          <a:p>
            <a:pPr marL="0" indent="0">
              <a:buNone/>
            </a:pPr>
            <a:r>
              <a:rPr lang="en-US" dirty="0" smtClean="0"/>
              <a:t>(Foreign language): Develop a 2-minute group play that takes place entirely in the kitchen. Each group member must participate equally in the performance.</a:t>
            </a:r>
            <a:endParaRPr lang="en-US" dirty="0"/>
          </a:p>
        </p:txBody>
      </p:sp>
    </p:spTree>
    <p:extLst>
      <p:ext uri="{BB962C8B-B14F-4D97-AF65-F5344CB8AC3E}">
        <p14:creationId xmlns:p14="http://schemas.microsoft.com/office/powerpoint/2010/main" val="174262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922</TotalTime>
  <Words>394</Words>
  <Application>Microsoft Macintosh PowerPoint</Application>
  <PresentationFormat>Widescreen</PresentationFormat>
  <Paragraphs>35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Calibri Light</vt:lpstr>
      <vt:lpstr>Arial</vt:lpstr>
      <vt:lpstr>Office Theme</vt:lpstr>
      <vt:lpstr>Active Learning 2.0: Using it in Classrooms of all Subjects</vt:lpstr>
      <vt:lpstr>Traditional Instruction</vt:lpstr>
      <vt:lpstr>Interactive engagement</vt:lpstr>
      <vt:lpstr>Principles of Interactive Engagement</vt:lpstr>
      <vt:lpstr>What topics require the most thought by students?</vt:lpstr>
      <vt:lpstr>Think/Pair (group)/Share</vt:lpstr>
      <vt:lpstr>Concept questions</vt:lpstr>
      <vt:lpstr>Explicit metacognitive questions about problems</vt:lpstr>
      <vt:lpstr>Collaborative projects</vt:lpstr>
      <vt:lpstr>Tips and tricks (find what works for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Learning: What is it?</dc:title>
  <dc:creator>Microsoft Office User</dc:creator>
  <cp:lastModifiedBy>Microsoft Office User</cp:lastModifiedBy>
  <cp:revision>18</cp:revision>
  <dcterms:created xsi:type="dcterms:W3CDTF">2016-10-30T17:15:43Z</dcterms:created>
  <dcterms:modified xsi:type="dcterms:W3CDTF">2016-11-14T21:00:32Z</dcterms:modified>
</cp:coreProperties>
</file>