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/>
    <p:restoredTop sz="94677"/>
  </p:normalViewPr>
  <p:slideViewPr>
    <p:cSldViewPr snapToGrid="0" snapToObjects="1">
      <p:cViewPr>
        <p:scale>
          <a:sx n="77" d="100"/>
          <a:sy n="77" d="100"/>
        </p:scale>
        <p:origin x="-1164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8A2F8-BDB1-934A-9355-1987269C1B4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90CB0-65F4-1042-8717-27F139E7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meets T / F, for 80 minutes each day.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Typically shorter, easier conceptual clicker questions interspersed through beginning of lecture, with longer, harder clicker questions towards end of lecture (last question might take 10-15 minutes). Students are assigned to groups that switch after each of two midterm exams. Groups need to submit same answer to clicker question. LAs facilitate with instructor.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98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53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Mathematics (Courses: Intro to Statistics, graphic simulation with some linear algebra applied to gaming; multi-variable calculus-flipped lecture watch lecture video &amp; slides at home, activities in-class),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2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used primarily to co-facilitate (with a graduate TA) four tutorial sessions each week.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Curricular materials are University of Washington </a:t>
            </a: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Tutorials in Introductory Physics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also do one or two help room hours each week.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48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24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Integrated lab lecture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use UW tutorials (but call it Workshop Physics)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Maybe interspersed with mini-lectures (then back to the tutorials)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students/section 42 students/section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hours per week MWF 12-2pm (6 hrs)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weekly Tues 6:30-7:45pm (recitation—HW, practice problems-optional &amp; take exams)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 given every class period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2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69B8-FEAD-1E49-A2BA-FB012A44D2B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F52D-7209-C045-8A8A-D1DC18653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69B8-FEAD-1E49-A2BA-FB012A44D2B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F52D-7209-C045-8A8A-D1DC18653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4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69B8-FEAD-1E49-A2BA-FB012A44D2B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F52D-7209-C045-8A8A-D1DC18653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1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10972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89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862"/>
            <a:ext cx="10515600" cy="742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8508"/>
            <a:ext cx="10515600" cy="4928455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69B8-FEAD-1E49-A2BA-FB012A44D2B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F52D-7209-C045-8A8A-D1DC18653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0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69B8-FEAD-1E49-A2BA-FB012A44D2B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F52D-7209-C045-8A8A-D1DC18653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69B8-FEAD-1E49-A2BA-FB012A44D2B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F52D-7209-C045-8A8A-D1DC18653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9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69B8-FEAD-1E49-A2BA-FB012A44D2B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F52D-7209-C045-8A8A-D1DC18653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0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69B8-FEAD-1E49-A2BA-FB012A44D2B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F52D-7209-C045-8A8A-D1DC18653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0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69B8-FEAD-1E49-A2BA-FB012A44D2B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F52D-7209-C045-8A8A-D1DC18653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69B8-FEAD-1E49-A2BA-FB012A44D2B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F52D-7209-C045-8A8A-D1DC18653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7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69B8-FEAD-1E49-A2BA-FB012A44D2B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F52D-7209-C045-8A8A-D1DC18653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2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769B8-FEAD-1E49-A2BA-FB012A44D2B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F52D-7209-C045-8A8A-D1DC18653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912" y="1920385"/>
            <a:ext cx="9360131" cy="23876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smtClean="0"/>
              <a:t>Active Learning or Interactive Engagement?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Interactive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US" dirty="0" smtClean="0"/>
              <a:t>Students talking to students about meaningful questions with the safety to be wrong</a:t>
            </a:r>
          </a:p>
          <a:p>
            <a:pPr>
              <a:spcBef>
                <a:spcPts val="1600"/>
              </a:spcBef>
            </a:pPr>
            <a:r>
              <a:rPr lang="en-US" i="1" dirty="0" smtClean="0"/>
              <a:t>Time</a:t>
            </a:r>
            <a:r>
              <a:rPr lang="en-US" dirty="0" smtClean="0"/>
              <a:t> to reflect, discuss and engage</a:t>
            </a:r>
          </a:p>
          <a:p>
            <a:pPr>
              <a:spcBef>
                <a:spcPts val="1600"/>
              </a:spcBef>
            </a:pPr>
            <a:r>
              <a:rPr lang="en-US" i="1" dirty="0" smtClean="0"/>
              <a:t>Deep reflection</a:t>
            </a:r>
            <a:r>
              <a:rPr lang="en-US" dirty="0" smtClean="0"/>
              <a:t>: consider difficult or counter-intuitive topics, </a:t>
            </a:r>
            <a:r>
              <a:rPr lang="en-US" smtClean="0"/>
              <a:t>or reflect/generalize </a:t>
            </a:r>
            <a:r>
              <a:rPr lang="en-US" dirty="0" smtClean="0"/>
              <a:t>across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82385" y="208137"/>
            <a:ext cx="9828415" cy="822643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/>
              <a:t>Inside the Classroom - Peer Instruction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232756" y="1028520"/>
            <a:ext cx="9978044" cy="4967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Clr>
                <a:schemeClr val="dk1"/>
              </a:buClr>
              <a:buSzPct val="36666"/>
              <a:buNone/>
            </a:pPr>
            <a:r>
              <a:rPr lang="en" b="1" i="1" dirty="0"/>
              <a:t>Rutgers University: Chemical Engineering</a:t>
            </a:r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 smtClean="0"/>
              <a:t>students </a:t>
            </a:r>
            <a:r>
              <a:rPr lang="en-US" dirty="0" smtClean="0"/>
              <a:t>“think-pair-share”</a:t>
            </a:r>
            <a:r>
              <a:rPr lang="en" dirty="0" smtClean="0"/>
              <a:t> </a:t>
            </a:r>
            <a:r>
              <a:rPr lang="en" dirty="0"/>
              <a:t>clicker questions during </a:t>
            </a:r>
            <a:r>
              <a:rPr lang="en" dirty="0" smtClean="0"/>
              <a:t>lecture</a:t>
            </a:r>
            <a:endParaRPr lang="en" dirty="0"/>
          </a:p>
          <a:p>
            <a:pPr>
              <a:buNone/>
            </a:pPr>
            <a:endParaRPr dirty="0"/>
          </a:p>
        </p:txBody>
      </p:sp>
      <p:pic>
        <p:nvPicPr>
          <p:cNvPr id="244" name="Shape 244" descr="ChemELecture-v2.jpg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009" y="2487400"/>
            <a:ext cx="7487816" cy="3906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3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873163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 smtClean="0"/>
              <a:t>Recitation</a:t>
            </a:r>
            <a:r>
              <a:rPr lang="en-US" dirty="0" smtClean="0"/>
              <a:t> sections</a:t>
            </a:r>
            <a:endParaRPr lang="en"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266007" y="1371600"/>
            <a:ext cx="11925993" cy="4967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b="1" dirty="0"/>
              <a:t>University of Colorado-Boulder, Gen </a:t>
            </a:r>
            <a:r>
              <a:rPr lang="en" b="1" dirty="0" err="1"/>
              <a:t>Chem</a:t>
            </a:r>
            <a:endParaRPr lang="en" b="1" dirty="0"/>
          </a:p>
          <a:p>
            <a:pPr>
              <a:buNone/>
            </a:pPr>
            <a:r>
              <a:rPr lang="en" b="1" dirty="0"/>
              <a:t>Rutgers University: Physics, Intro to Computers for Engineers, Intro to logic</a:t>
            </a:r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" dirty="0" smtClean="0"/>
              <a:t>small </a:t>
            </a:r>
            <a:r>
              <a:rPr lang="en" dirty="0"/>
              <a:t>groups of </a:t>
            </a:r>
            <a:r>
              <a:rPr lang="en" dirty="0" smtClean="0"/>
              <a:t>student</a:t>
            </a:r>
            <a:r>
              <a:rPr lang="en-US" dirty="0" smtClean="0"/>
              <a:t>s </a:t>
            </a:r>
            <a:r>
              <a:rPr lang="en" dirty="0" smtClean="0"/>
              <a:t>work</a:t>
            </a:r>
            <a:r>
              <a:rPr lang="en-US" dirty="0" smtClean="0"/>
              <a:t> </a:t>
            </a:r>
            <a:r>
              <a:rPr lang="en" dirty="0" smtClean="0"/>
              <a:t>on </a:t>
            </a:r>
            <a:r>
              <a:rPr lang="en" dirty="0" err="1" smtClean="0"/>
              <a:t>coll</a:t>
            </a:r>
            <a:r>
              <a:rPr lang="en-US" dirty="0" smtClean="0"/>
              <a:t>a</a:t>
            </a:r>
            <a:r>
              <a:rPr lang="en" dirty="0" err="1" smtClean="0"/>
              <a:t>borativ</a:t>
            </a:r>
            <a:r>
              <a:rPr lang="en-US" dirty="0" smtClean="0"/>
              <a:t>e </a:t>
            </a:r>
            <a:r>
              <a:rPr lang="en" dirty="0" smtClean="0"/>
              <a:t>problem </a:t>
            </a:r>
            <a:r>
              <a:rPr lang="en" dirty="0"/>
              <a:t>solving tasks</a:t>
            </a:r>
          </a:p>
        </p:txBody>
      </p:sp>
      <p:pic>
        <p:nvPicPr>
          <p:cNvPr id="252" name="Shape 25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3177038"/>
            <a:ext cx="5289666" cy="3517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5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 smtClean="0"/>
              <a:t>Flipped-Class</a:t>
            </a:r>
            <a:r>
              <a:rPr lang="en-US" dirty="0" smtClean="0"/>
              <a:t>room</a:t>
            </a:r>
            <a:endParaRPr lang="en" dirty="0"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15141" y="1371600"/>
            <a:ext cx="10208029" cy="4967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b="1" dirty="0"/>
              <a:t>Rochester Institute of Technology: </a:t>
            </a:r>
            <a:r>
              <a:rPr lang="en-US" b="1" dirty="0" smtClean="0"/>
              <a:t>Elements of </a:t>
            </a:r>
            <a:r>
              <a:rPr lang="en" b="1" dirty="0" smtClean="0"/>
              <a:t>Multivariable </a:t>
            </a:r>
            <a:r>
              <a:rPr lang="en" b="1" dirty="0" err="1" smtClean="0"/>
              <a:t>Calc</a:t>
            </a:r>
            <a:r>
              <a:rPr lang="en-US" b="1" dirty="0" smtClean="0"/>
              <a:t>ulus &amp; Differential Equations</a:t>
            </a:r>
            <a:endParaRPr lang="en" b="1" dirty="0"/>
          </a:p>
          <a:p>
            <a:pPr>
              <a:buNone/>
            </a:pPr>
            <a:r>
              <a:rPr lang="en-US" dirty="0" smtClean="0"/>
              <a:t>Students watch videos before class, solve problems in small groups during class</a:t>
            </a:r>
            <a:endParaRPr lang="en" dirty="0"/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t="-9505"/>
          <a:stretch/>
        </p:blipFill>
        <p:spPr>
          <a:xfrm>
            <a:off x="5719155" y="2731326"/>
            <a:ext cx="4817675" cy="3607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 smtClean="0"/>
              <a:t>Tutorials</a:t>
            </a:r>
            <a:endParaRPr lang="en" dirty="0"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981200" y="1371600"/>
            <a:ext cx="8597100" cy="4967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b="1"/>
              <a:t>University of Colorado-Boulder: Calc, Physics</a:t>
            </a:r>
          </a:p>
          <a:p>
            <a:pPr>
              <a:buNone/>
            </a:pPr>
            <a:r>
              <a:rPr lang="en"/>
              <a:t>Instructor and LAs co-facilitate student groups of 3-4 students</a:t>
            </a:r>
          </a:p>
          <a:p>
            <a:pPr>
              <a:buNone/>
            </a:pPr>
            <a:endParaRPr/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r="8273"/>
          <a:stretch/>
        </p:blipFill>
        <p:spPr>
          <a:xfrm>
            <a:off x="5207376" y="2743051"/>
            <a:ext cx="525107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426" y="3510376"/>
            <a:ext cx="3781425" cy="282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-US" dirty="0" smtClean="0"/>
              <a:t>Class </a:t>
            </a:r>
            <a:r>
              <a:rPr lang="en" dirty="0" smtClean="0"/>
              <a:t>Break-Out</a:t>
            </a:r>
            <a:r>
              <a:rPr lang="en-US" dirty="0" smtClean="0"/>
              <a:t> Sessions</a:t>
            </a:r>
            <a:endParaRPr lang="en" dirty="0"/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81396" y="1371600"/>
            <a:ext cx="9429404" cy="4967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b="1" dirty="0"/>
              <a:t>University of Colorado-Boulder: </a:t>
            </a:r>
            <a:r>
              <a:rPr lang="en" b="1" dirty="0" smtClean="0"/>
              <a:t>Physics</a:t>
            </a:r>
            <a:endParaRPr lang="en-US" b="1" dirty="0" smtClean="0"/>
          </a:p>
          <a:p>
            <a:pPr>
              <a:buNone/>
            </a:pPr>
            <a:r>
              <a:rPr lang="en" dirty="0" smtClean="0"/>
              <a:t>10-20 mi</a:t>
            </a:r>
            <a:r>
              <a:rPr lang="en-US" dirty="0" smtClean="0"/>
              <a:t>n </a:t>
            </a:r>
            <a:r>
              <a:rPr lang="en" dirty="0" smtClean="0"/>
              <a:t>“break- </a:t>
            </a:r>
            <a:r>
              <a:rPr lang="en" dirty="0"/>
              <a:t>outs” </a:t>
            </a:r>
            <a:r>
              <a:rPr lang="en" dirty="0" smtClean="0"/>
              <a:t>in</a:t>
            </a:r>
            <a:r>
              <a:rPr lang="en-US" dirty="0" smtClean="0"/>
              <a:t> </a:t>
            </a:r>
            <a:r>
              <a:rPr lang="en" dirty="0" smtClean="0"/>
              <a:t>75- </a:t>
            </a:r>
            <a:r>
              <a:rPr lang="en" dirty="0"/>
              <a:t>minute class</a:t>
            </a:r>
          </a:p>
          <a:p>
            <a:pPr>
              <a:buNone/>
            </a:pPr>
            <a:endParaRPr dirty="0"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422" y="2514600"/>
            <a:ext cx="5031800" cy="377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880162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smtClean="0"/>
              <a:t>Laboratory</a:t>
            </a:r>
            <a:endParaRPr lang="en"/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598516" y="1360000"/>
            <a:ext cx="9612284" cy="4967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b="1" dirty="0"/>
              <a:t>Rochester Institute of Technology &amp; Florida International University: Physics Tutorials </a:t>
            </a:r>
            <a:r>
              <a:rPr lang="en-US" b="1" dirty="0" smtClean="0"/>
              <a:t> </a:t>
            </a:r>
            <a:r>
              <a:rPr lang="en" b="1" dirty="0" smtClean="0"/>
              <a:t>in integrated </a:t>
            </a:r>
            <a:r>
              <a:rPr lang="en" b="1" dirty="0"/>
              <a:t>lecture- lab course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2051" y="3545875"/>
            <a:ext cx="4128749" cy="257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5300" y="3545876"/>
            <a:ext cx="3878044" cy="257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6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52120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Active learning, active engagement, guided inquiry, inquiry-based learning, activity-based learning, </a:t>
            </a:r>
            <a:r>
              <a:rPr lang="is-IS" sz="3200" dirty="0" smtClean="0"/>
              <a:t>…. maximizes students talking to students</a:t>
            </a:r>
          </a:p>
          <a:p>
            <a:pPr>
              <a:spcBef>
                <a:spcPts val="1200"/>
              </a:spcBef>
            </a:pPr>
            <a:r>
              <a:rPr lang="is-IS" sz="3200" dirty="0" smtClean="0"/>
              <a:t>can be incorporated into classes of all levels, all sizes</a:t>
            </a:r>
          </a:p>
          <a:p>
            <a:pPr>
              <a:spcBef>
                <a:spcPts val="1200"/>
              </a:spcBef>
            </a:pPr>
            <a:r>
              <a:rPr lang="is-IS" sz="3200" dirty="0" smtClean="0"/>
              <a:t>topics ranging from conceptual understanding to “traditional” problem-solving</a:t>
            </a:r>
          </a:p>
          <a:p>
            <a:pPr>
              <a:spcBef>
                <a:spcPts val="1200"/>
              </a:spcBef>
            </a:pPr>
            <a:r>
              <a:rPr lang="is-IS" sz="3200" dirty="0" smtClean="0"/>
              <a:t>existing materials, assessments for STEM faculty to draw upon, or support for modifying current class notes</a:t>
            </a:r>
          </a:p>
          <a:p>
            <a:pPr>
              <a:spcBef>
                <a:spcPts val="1200"/>
              </a:spcBef>
            </a:pPr>
            <a:r>
              <a:rPr lang="is-IS" sz="3200" dirty="0" smtClean="0"/>
              <a:t>support for in-class implementations (</a:t>
            </a:r>
            <a:r>
              <a:rPr lang="is-IS" sz="3200" i="1" dirty="0" smtClean="0"/>
              <a:t>Learning Assistants</a:t>
            </a:r>
            <a:r>
              <a:rPr lang="is-I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407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Instruction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1" y="1635067"/>
            <a:ext cx="6311900" cy="483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9333" y="1180411"/>
            <a:ext cx="182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Instructor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5743" y="1635067"/>
            <a:ext cx="1673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7E79"/>
                </a:solidFill>
              </a:rPr>
              <a:t>Assistant</a:t>
            </a:r>
            <a:endParaRPr lang="en-US" sz="3200" dirty="0">
              <a:solidFill>
                <a:srgbClr val="FF7E7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2166" y="6273225"/>
            <a:ext cx="3130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Enrolled Students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250834"/>
            <a:ext cx="52037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/>
              <a:t>Information flows from instructor to students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/>
              <a:t>Students physically passive, limited interactions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/>
              <a:t>Framing of topics </a:t>
            </a:r>
            <a:r>
              <a:rPr lang="en-US" sz="3200" i="1" dirty="0" smtClean="0"/>
              <a:t>entirely</a:t>
            </a:r>
            <a:r>
              <a:rPr lang="en-US" sz="3200" dirty="0" smtClean="0"/>
              <a:t> instructor-driven</a:t>
            </a:r>
          </a:p>
        </p:txBody>
      </p:sp>
    </p:spTree>
    <p:extLst>
      <p:ext uri="{BB962C8B-B14F-4D97-AF65-F5344CB8AC3E}">
        <p14:creationId xmlns:p14="http://schemas.microsoft.com/office/powerpoint/2010/main" val="2547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engagement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8" y="1345936"/>
            <a:ext cx="5708073" cy="5026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573" y="1053548"/>
            <a:ext cx="1673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40FF"/>
                </a:solidFill>
              </a:rPr>
              <a:t>Assistant</a:t>
            </a:r>
            <a:endParaRPr lang="en-US" sz="3200" dirty="0">
              <a:solidFill>
                <a:srgbClr val="FF4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5166" y="1286302"/>
            <a:ext cx="594082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/>
              <a:t>Information flows </a:t>
            </a:r>
            <a:r>
              <a:rPr lang="en-US" sz="3200" i="1" dirty="0" smtClean="0"/>
              <a:t>between</a:t>
            </a:r>
            <a:r>
              <a:rPr lang="en-US" sz="3200" dirty="0" smtClean="0"/>
              <a:t> students, instructor, assistants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/>
              <a:t>Students physically active (talking), frequent interactions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/>
              <a:t>Students given opportunity to put topics in their own context </a:t>
            </a:r>
          </a:p>
        </p:txBody>
      </p:sp>
    </p:spTree>
    <p:extLst>
      <p:ext uri="{BB962C8B-B14F-4D97-AF65-F5344CB8AC3E}">
        <p14:creationId xmlns:p14="http://schemas.microsoft.com/office/powerpoint/2010/main" val="9752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634" y="2257938"/>
            <a:ext cx="108896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+mj-lt"/>
              </a:rPr>
              <a:t>Interactive Engagement teaching is better than</a:t>
            </a:r>
          </a:p>
          <a:p>
            <a:r>
              <a:rPr lang="en-US" sz="6000" dirty="0" smtClean="0">
                <a:latin typeface="+mj-lt"/>
              </a:rPr>
              <a:t>Traditional teaching.</a:t>
            </a:r>
            <a:endParaRPr lang="en-US" sz="6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15" y="149629"/>
            <a:ext cx="5236787" cy="223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32" y="4918097"/>
            <a:ext cx="4856018" cy="177365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132324" y="3396866"/>
            <a:ext cx="3740725" cy="14547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rPr>
              <a:t>higher score on research-based assessments</a:t>
            </a:r>
            <a:endParaRPr lang="en-US" sz="3200" dirty="0">
              <a:solidFill>
                <a:schemeClr val="tx1"/>
              </a:solidFill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15" name="Triangle 14"/>
          <p:cNvSpPr/>
          <p:nvPr/>
        </p:nvSpPr>
        <p:spPr>
          <a:xfrm rot="16200000">
            <a:off x="5365129" y="2123162"/>
            <a:ext cx="408800" cy="322534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Research-based Assessment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multiple-choice surveys</a:t>
            </a:r>
          </a:p>
          <a:p>
            <a:r>
              <a:rPr lang="en-US" dirty="0" smtClean="0"/>
              <a:t>Carefully crafted questions</a:t>
            </a:r>
          </a:p>
          <a:p>
            <a:r>
              <a:rPr lang="en-US" dirty="0" smtClean="0"/>
              <a:t>Conceptual topics across physics, chemistry, biology, etc.</a:t>
            </a:r>
          </a:p>
          <a:p>
            <a:r>
              <a:rPr lang="en-US" dirty="0" smtClean="0"/>
              <a:t>Additionally: beliefs, problem-solving skills, affect</a:t>
            </a:r>
          </a:p>
          <a:p>
            <a:endParaRPr lang="en-US" dirty="0"/>
          </a:p>
          <a:p>
            <a:r>
              <a:rPr lang="en-US" i="1" dirty="0" smtClean="0"/>
              <a:t>Normalized gain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0 &lt; &lt;g&gt; &lt; 1 (maximum possible improvement)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121" y="3991380"/>
            <a:ext cx="2809817" cy="7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</a:t>
            </a:r>
            <a:r>
              <a:rPr lang="en-US" dirty="0" smtClean="0"/>
              <a:t>. vs. IE: 50,000 student meta-study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75" t="9939" r="5555" b="8364"/>
          <a:stretch/>
        </p:blipFill>
        <p:spPr>
          <a:xfrm>
            <a:off x="3042454" y="897774"/>
            <a:ext cx="6201122" cy="5694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72223" y="2868236"/>
            <a:ext cx="2883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Normalized gain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37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size doesn’t matter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10" t="12825" r="6460" b="27799"/>
          <a:stretch/>
        </p:blipFill>
        <p:spPr>
          <a:xfrm>
            <a:off x="1340552" y="965555"/>
            <a:ext cx="9510895" cy="5086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603670" y="3483377"/>
            <a:ext cx="2883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Normalized gain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34142" y="6051664"/>
            <a:ext cx="1749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Class Size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72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Fewer students fail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91" r="1524"/>
          <a:stretch/>
        </p:blipFill>
        <p:spPr>
          <a:xfrm>
            <a:off x="2006138" y="949568"/>
            <a:ext cx="6422967" cy="57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Reduces gender &amp; other demographic gaps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374806"/>
            <a:ext cx="11924868" cy="4370386"/>
            <a:chOff x="0" y="1374806"/>
            <a:chExt cx="11924868" cy="437038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73" y="1690688"/>
              <a:ext cx="11584295" cy="4054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-1651446" y="3171226"/>
              <a:ext cx="405450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/>
                <a:t>Chemistry Exam </a:t>
              </a:r>
              <a:r>
                <a:rPr lang="en-US" sz="2400" dirty="0" smtClean="0"/>
                <a:t>Performance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12733" y="1832326"/>
              <a:ext cx="4277184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71604" y="1787651"/>
              <a:ext cx="4277184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47239" y="3999665"/>
              <a:ext cx="1005840" cy="112471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66307" y="3080086"/>
              <a:ext cx="1097280" cy="2057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38293" y="2984740"/>
              <a:ext cx="1005840" cy="214492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40108" y="2570672"/>
              <a:ext cx="1097280" cy="2572097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24007" y="4416725"/>
              <a:ext cx="1005840" cy="46852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25822" y="3588589"/>
              <a:ext cx="1097280" cy="1309765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501380" y="3985404"/>
              <a:ext cx="1005840" cy="91709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503195" y="3536830"/>
              <a:ext cx="1097280" cy="1378777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5348720"/>
              <a:ext cx="838200" cy="396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07901" y="5286727"/>
              <a:ext cx="838200" cy="396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 rot="16200000">
            <a:off x="4215432" y="3189121"/>
            <a:ext cx="40545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Chemistry Exam </a:t>
            </a:r>
            <a:r>
              <a:rPr lang="en-US" sz="2400" dirty="0" smtClean="0"/>
              <a:t>Performance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593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593</Words>
  <Application>Microsoft Office PowerPoint</Application>
  <PresentationFormat>Custom</PresentationFormat>
  <Paragraphs>77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What is Active Learning or Interactive Engagement?</vt:lpstr>
      <vt:lpstr>Traditional Instruction</vt:lpstr>
      <vt:lpstr>Interactive engagement</vt:lpstr>
      <vt:lpstr>PowerPoint Presentation</vt:lpstr>
      <vt:lpstr>Research-based Assessment Instruments</vt:lpstr>
      <vt:lpstr>Trad. vs. IE: 50,000 student meta-study</vt:lpstr>
      <vt:lpstr>Class size doesn’t matter</vt:lpstr>
      <vt:lpstr>Fewer students fail</vt:lpstr>
      <vt:lpstr>Reduces gender &amp; other demographic gaps</vt:lpstr>
      <vt:lpstr>Principles of Interactive Engagement</vt:lpstr>
      <vt:lpstr>Inside the Classroom - Peer Instruction</vt:lpstr>
      <vt:lpstr>Recitation sections</vt:lpstr>
      <vt:lpstr>Flipped-Classroom</vt:lpstr>
      <vt:lpstr>Tutorials</vt:lpstr>
      <vt:lpstr>Class Break-Out Sessions</vt:lpstr>
      <vt:lpstr>Laboratory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Learning: What is it?</dc:title>
  <dc:creator>Microsoft Office User</dc:creator>
  <cp:lastModifiedBy>Patrick Smith</cp:lastModifiedBy>
  <cp:revision>12</cp:revision>
  <dcterms:created xsi:type="dcterms:W3CDTF">2016-10-30T17:15:43Z</dcterms:created>
  <dcterms:modified xsi:type="dcterms:W3CDTF">2016-11-08T17:33:59Z</dcterms:modified>
</cp:coreProperties>
</file>