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269" r:id="rId9"/>
    <p:sldId id="257" r:id="rId10"/>
    <p:sldId id="274" r:id="rId11"/>
    <p:sldId id="289" r:id="rId12"/>
    <p:sldId id="290" r:id="rId13"/>
    <p:sldId id="291" r:id="rId14"/>
    <p:sldId id="292" r:id="rId15"/>
    <p:sldId id="259" r:id="rId16"/>
    <p:sldId id="293" r:id="rId17"/>
    <p:sldId id="280" r:id="rId18"/>
    <p:sldId id="281" r:id="rId19"/>
    <p:sldId id="282" r:id="rId20"/>
    <p:sldId id="284" r:id="rId21"/>
    <p:sldId id="283" r:id="rId22"/>
    <p:sldId id="286" r:id="rId23"/>
    <p:sldId id="287" r:id="rId24"/>
    <p:sldId id="295" r:id="rId25"/>
    <p:sldId id="294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50000" autoAdjust="0"/>
  </p:normalViewPr>
  <p:slideViewPr>
    <p:cSldViewPr>
      <p:cViewPr>
        <p:scale>
          <a:sx n="75" d="100"/>
          <a:sy n="75" d="100"/>
        </p:scale>
        <p:origin x="1696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497F0B-82D4-497A-A9D5-0007C29F547D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6A992C-0274-43B4-820E-797A0B1E8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6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072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605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Antiserum was prepared by vaccinating healthy men with heat-killed Escherichia coli J5; this mutant lacks lipopolysaccharide oligosaccharide side chains, so that the core, which is nearly identical to that of most other gram-negative bacteria, is exposed for antibody formation. In a randomized controlled trial, patients were given either J5 antiserum or </a:t>
            </a:r>
            <a:r>
              <a:rPr lang="en-US" dirty="0" err="1" smtClean="0"/>
              <a:t>preimmune</a:t>
            </a:r>
            <a:r>
              <a:rPr lang="en-US" dirty="0" smtClean="0"/>
              <a:t> control serum intravenously, near the onset of illness. The number of deaths in the </a:t>
            </a:r>
            <a:r>
              <a:rPr lang="en-US" dirty="0" err="1" smtClean="0"/>
              <a:t>bacteremic</a:t>
            </a:r>
            <a:r>
              <a:rPr lang="en-US" dirty="0" smtClean="0"/>
              <a:t> patients was 42 of 109 (39 per cent) in controls and 23 of 103 (22 per cent) in recipients of J5 antiserum (P = 0.011). In those with profound shock, mortality was 30 of 39 (77 per cent) in controls and 18 of 41 (44 per cent) in recipients of J5 antiserum (P = 0.003). We conclude that human antiserum to the lipopolysaccharide core can substantially reduce deaths from gram-negative bacteremia.</a:t>
            </a:r>
          </a:p>
        </p:txBody>
      </p:sp>
    </p:spTree>
    <p:extLst>
      <p:ext uri="{BB962C8B-B14F-4D97-AF65-F5344CB8AC3E}">
        <p14:creationId xmlns:p14="http://schemas.microsoft.com/office/powerpoint/2010/main" val="36413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7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5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9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5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2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8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A384-8AF3-4923-A243-0F14845B174D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6941B-5D1E-4DF9-A583-7A5F2EAB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5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microsoft.com/office/2007/relationships/hdphoto" Target="../media/hdphoto2.wdp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Detecting Pal Lipoprotein in Gram-negative Sepsis Patients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 Farquharson</a:t>
            </a:r>
          </a:p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Biochemistry Major in SCMS</a:t>
            </a:r>
          </a:p>
        </p:txBody>
      </p:sp>
    </p:spTree>
    <p:extLst>
      <p:ext uri="{BB962C8B-B14F-4D97-AF65-F5344CB8AC3E}">
        <p14:creationId xmlns:p14="http://schemas.microsoft.com/office/powerpoint/2010/main" val="160694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341" y="1032664"/>
            <a:ext cx="85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Planned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658" y="1617058"/>
            <a:ext cx="8590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Mentoring deaf and HOH students in my research group on independent research projects.</a:t>
            </a:r>
          </a:p>
          <a:p>
            <a:r>
              <a:rPr lang="en-US" sz="2400" dirty="0"/>
              <a:t>2. Evaluating </a:t>
            </a:r>
            <a:r>
              <a:rPr lang="en-US" sz="2400" dirty="0" smtClean="0"/>
              <a:t>various mentoring techniques.</a:t>
            </a:r>
            <a:endParaRPr lang="en-US" sz="2400" dirty="0"/>
          </a:p>
          <a:p>
            <a:r>
              <a:rPr lang="en-US" sz="2400" dirty="0" smtClean="0"/>
              <a:t>3</a:t>
            </a:r>
            <a:r>
              <a:rPr lang="en-US" sz="2400" dirty="0"/>
              <a:t>. Evaluating communication </a:t>
            </a:r>
            <a:r>
              <a:rPr lang="en-US" sz="2400" dirty="0" smtClean="0"/>
              <a:t>devices. </a:t>
            </a:r>
          </a:p>
          <a:p>
            <a:r>
              <a:rPr lang="en-US" sz="2400" dirty="0" smtClean="0"/>
              <a:t>4</a:t>
            </a:r>
            <a:r>
              <a:rPr lang="en-US" sz="2400" dirty="0"/>
              <a:t>. </a:t>
            </a:r>
            <a:r>
              <a:rPr lang="en-US" sz="2400" dirty="0" smtClean="0"/>
              <a:t>Grad School Bootcamp.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en-US" sz="2400" dirty="0" smtClean="0"/>
              <a:t>How-to </a:t>
            </a:r>
            <a:r>
              <a:rPr lang="en-US" sz="2400" dirty="0"/>
              <a:t>lab </a:t>
            </a:r>
            <a:r>
              <a:rPr lang="en-US" sz="2400" dirty="0" smtClean="0"/>
              <a:t>videos (captioned).</a:t>
            </a:r>
            <a:endParaRPr lang="en-US" sz="2400" dirty="0"/>
          </a:p>
          <a:p>
            <a:r>
              <a:rPr lang="en-US" sz="2400" dirty="0" smtClean="0"/>
              <a:t>7</a:t>
            </a:r>
            <a:r>
              <a:rPr lang="en-US" sz="2400" dirty="0"/>
              <a:t>. Disseminating </a:t>
            </a:r>
            <a:r>
              <a:rPr lang="en-US" sz="2400" dirty="0" smtClean="0"/>
              <a:t>outcomes: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Presentations </a:t>
            </a:r>
            <a:r>
              <a:rPr lang="en-US" sz="2400" dirty="0"/>
              <a:t>and </a:t>
            </a:r>
            <a:r>
              <a:rPr lang="en-US" sz="2400" dirty="0" smtClean="0"/>
              <a:t>publications.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0" t="35234" r="52295" b="23197"/>
          <a:stretch/>
        </p:blipFill>
        <p:spPr bwMode="auto">
          <a:xfrm>
            <a:off x="6172200" y="2743197"/>
            <a:ext cx="2590800" cy="40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0965" y="6013351"/>
            <a:ext cx="1659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Screenshot from our first captioned how-to video!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1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Jeff Shaul</a:t>
            </a:r>
            <a:endParaRPr lang="en-US" sz="4300" b="1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1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517" y="4495800"/>
            <a:ext cx="8590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Presentations at ACS Rochester Undergraduate Symposium, RIT Summer Undergraduate Symposium, Undergraduate Research Day (U of Rochester), and the national ASBMB meeting in Boston, MA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Jeff attended U of Rochester (Biophysics PhD program) for one year</a:t>
            </a:r>
          </a:p>
          <a:p>
            <a:pPr algn="ctr"/>
            <a:r>
              <a:rPr lang="en-US" sz="2400" dirty="0" smtClean="0"/>
              <a:t>Currently getting his MS in Bioinformatics at RIT</a:t>
            </a:r>
          </a:p>
        </p:txBody>
      </p:sp>
    </p:spTree>
    <p:extLst>
      <p:ext uri="{BB962C8B-B14F-4D97-AF65-F5344CB8AC3E}">
        <p14:creationId xmlns:p14="http://schemas.microsoft.com/office/powerpoint/2010/main" val="29055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Torey MacPherson</a:t>
            </a:r>
            <a:endParaRPr lang="en-US" sz="4300" b="1" dirty="0"/>
          </a:p>
        </p:txBody>
      </p:sp>
      <p:pic>
        <p:nvPicPr>
          <p:cNvPr id="1026" name="Picture 2" descr="C:\Users\lvmsch\Desktop\My Documents\RIT\Photos\Torey_whitecoat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3" t="23663" r="36910" b="27280"/>
          <a:stretch/>
        </p:blipFill>
        <p:spPr bwMode="auto">
          <a:xfrm>
            <a:off x="3352799" y="914400"/>
            <a:ext cx="2438400" cy="37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518" y="4766608"/>
            <a:ext cx="8590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Presentations at RIT Summer Undergraduate Symposium and the national ASBMB meeting in San Diego, CA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Torey is a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year medical student at the Philadelphia College of Osteopathic Medicine</a:t>
            </a:r>
          </a:p>
        </p:txBody>
      </p:sp>
    </p:spTree>
    <p:extLst>
      <p:ext uri="{BB962C8B-B14F-4D97-AF65-F5344CB8AC3E}">
        <p14:creationId xmlns:p14="http://schemas.microsoft.com/office/powerpoint/2010/main" val="25895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Breanne Kisselstein</a:t>
            </a:r>
            <a:endParaRPr lang="en-US" sz="4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6517" y="4526506"/>
            <a:ext cx="8590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Presentations at ACS Rochester Undergraduate Symposium and the national ACS meeting in Boston, MA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Breanne is a PhD student at Cornell University (Plant Pathology)</a:t>
            </a:r>
            <a:endParaRPr lang="en-US" sz="2400" dirty="0"/>
          </a:p>
          <a:p>
            <a:pPr algn="ctr"/>
            <a:r>
              <a:rPr lang="en-US" sz="2400" dirty="0" smtClean="0"/>
              <a:t>Recently received a FIVE YEAR graduate fellowship from USDA!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486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vmsch\Desktop\My Documents\RIT\Photos\Michel Lab ABRMCS 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91200" cy="40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Kara Farquharson</a:t>
            </a:r>
            <a:endParaRPr lang="en-US" sz="4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6517" y="5257800"/>
            <a:ext cx="8590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Presentations at RIT, ABRCMS* (Tampa), ASBMB (Chicago), and St Jude’s (Memphis)</a:t>
            </a:r>
            <a:endParaRPr lang="en-US" sz="2400" dirty="0"/>
          </a:p>
          <a:p>
            <a:pPr algn="ctr"/>
            <a:r>
              <a:rPr lang="en-US" sz="2400" dirty="0" smtClean="0"/>
              <a:t>Received a highly competitive internship at Merck Pharmaceuticals</a:t>
            </a:r>
          </a:p>
          <a:p>
            <a:pPr algn="ctr"/>
            <a:r>
              <a:rPr lang="en-US" sz="2400" dirty="0" smtClean="0"/>
              <a:t>Plans to apply to MS programs for next fall</a:t>
            </a:r>
          </a:p>
        </p:txBody>
      </p:sp>
    </p:spTree>
    <p:extLst>
      <p:ext uri="{BB962C8B-B14F-4D97-AF65-F5344CB8AC3E}">
        <p14:creationId xmlns:p14="http://schemas.microsoft.com/office/powerpoint/2010/main" val="115947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15058" r="18530" b="6792"/>
          <a:stretch/>
        </p:blipFill>
        <p:spPr bwMode="auto">
          <a:xfrm>
            <a:off x="587465" y="914400"/>
            <a:ext cx="796907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257800" y="27432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t="33333" r="51912" b="31895"/>
          <a:stretch/>
        </p:blipFill>
        <p:spPr bwMode="auto">
          <a:xfrm>
            <a:off x="4639678" y="3733800"/>
            <a:ext cx="4221657" cy="3010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t="9481" r="31333" b="4593"/>
          <a:stretch/>
        </p:blipFill>
        <p:spPr bwMode="auto">
          <a:xfrm>
            <a:off x="1668254" y="965200"/>
            <a:ext cx="5875546" cy="55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3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447800"/>
            <a:ext cx="639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Pilot Study Research Questions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237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/>
              <a:t>What are the specific challenges faced when training DHH students in molecular bioscience research</a:t>
            </a:r>
            <a:r>
              <a:rPr lang="en-US" sz="3200" dirty="0" smtClean="0"/>
              <a:t>?</a:t>
            </a:r>
          </a:p>
          <a:p>
            <a:pPr>
              <a:lnSpc>
                <a:spcPct val="50000"/>
              </a:lnSpc>
            </a:pPr>
            <a:endParaRPr lang="en-US" sz="3200" dirty="0"/>
          </a:p>
          <a:p>
            <a:pPr marL="514350" indent="-514350">
              <a:buFont typeface="+mj-lt"/>
              <a:buAutoNum type="arabicParenR" startAt="2"/>
            </a:pPr>
            <a:r>
              <a:rPr lang="en-US" sz="3200" dirty="0" smtClean="0"/>
              <a:t>What </a:t>
            </a:r>
            <a:r>
              <a:rPr lang="en-US" sz="3200" dirty="0"/>
              <a:t>attitudinal/pedagogical approaches might be needed to effectively mentor DHH students who are involved in bioscience research?</a:t>
            </a:r>
          </a:p>
        </p:txBody>
      </p:sp>
    </p:spTree>
    <p:extLst>
      <p:ext uri="{BB962C8B-B14F-4D97-AF65-F5344CB8AC3E}">
        <p14:creationId xmlns:p14="http://schemas.microsoft.com/office/powerpoint/2010/main" val="16491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252017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Pilot Study Research Method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0574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Post-graduation survey for students who:</a:t>
            </a:r>
          </a:p>
          <a:p>
            <a:pPr algn="ctr"/>
            <a:endParaRPr lang="en-US" sz="3200" i="1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Have documented </a:t>
            </a:r>
            <a:r>
              <a:rPr lang="en-US" sz="3200" dirty="0"/>
              <a:t>hearing loss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Participated in UR including at least one full-time summer experience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Advised by a non-signing undergraduate advisor (Michel)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Secured enrollment in STEM or medical graduate program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94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07866"/>
              </p:ext>
            </p:extLst>
          </p:nvPr>
        </p:nvGraphicFramePr>
        <p:xfrm>
          <a:off x="152400" y="2057400"/>
          <a:ext cx="8839200" cy="3536433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040868"/>
                <a:gridCol w="2098593"/>
                <a:gridCol w="1703985"/>
                <a:gridCol w="3995754"/>
              </a:tblGrid>
              <a:tr h="7322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Advisee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RIT Program of Study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Graduation Term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Current Affiliation</a:t>
                      </a:r>
                      <a:endParaRPr lang="en-US" sz="2000" dirty="0"/>
                    </a:p>
                  </a:txBody>
                  <a:tcPr anchor="ctr"/>
                </a:tc>
              </a:tr>
              <a:tr h="4566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Female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BS Biochemistry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2011-12,</a:t>
                      </a:r>
                      <a:r>
                        <a:rPr lang="en-US" sz="2000" baseline="0" dirty="0" smtClean="0"/>
                        <a:t> Summer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PhD Biochemistry,</a:t>
                      </a:r>
                      <a:r>
                        <a:rPr lang="en-US" sz="2000" baseline="0" dirty="0" smtClean="0"/>
                        <a:t> Ohio State University (4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baseline="0" dirty="0" smtClean="0"/>
                        <a:t> year)</a:t>
                      </a:r>
                      <a:endParaRPr lang="en-US" sz="2000" dirty="0"/>
                    </a:p>
                  </a:txBody>
                  <a:tcPr anchor="ctr"/>
                </a:tc>
              </a:tr>
              <a:tr h="4566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BS Biochemistry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2014-15, Spring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MS Bioinformatics,</a:t>
                      </a:r>
                      <a:r>
                        <a:rPr lang="en-US" sz="2000" baseline="0" dirty="0" smtClean="0"/>
                        <a:t> Rochester Institute of Technology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year)</a:t>
                      </a:r>
                      <a:endParaRPr lang="en-US" sz="2000" dirty="0"/>
                    </a:p>
                  </a:txBody>
                  <a:tcPr anchor="ctr"/>
                </a:tc>
              </a:tr>
              <a:tr h="4566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Female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BS Biomedical</a:t>
                      </a:r>
                      <a:r>
                        <a:rPr lang="en-US" sz="2000" baseline="0" dirty="0" smtClean="0"/>
                        <a:t> Sciences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2013-14,</a:t>
                      </a:r>
                      <a:r>
                        <a:rPr lang="en-US" sz="2000" baseline="0" dirty="0" smtClean="0"/>
                        <a:t> Spring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Philadelphia College of Osteopathic</a:t>
                      </a:r>
                      <a:r>
                        <a:rPr lang="en-US" sz="2000" baseline="0" dirty="0" smtClean="0"/>
                        <a:t> Medicine (2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baseline="0" dirty="0" smtClean="0"/>
                        <a:t> year)</a:t>
                      </a:r>
                      <a:endParaRPr lang="en-US" sz="2000" dirty="0"/>
                    </a:p>
                  </a:txBody>
                  <a:tcPr anchor="ctr"/>
                </a:tc>
              </a:tr>
              <a:tr h="4566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Female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BS Biotechnology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2015-16,</a:t>
                      </a:r>
                      <a:r>
                        <a:rPr lang="en-US" sz="2000" baseline="0" dirty="0" smtClean="0"/>
                        <a:t> Spring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PhD Plant Pathology, Cornell University</a:t>
                      </a:r>
                      <a:r>
                        <a:rPr lang="en-US" sz="2000" baseline="0" dirty="0" smtClean="0"/>
                        <a:t>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year)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14600" y="1291861"/>
            <a:ext cx="4454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Participants: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44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7-08 at 8.40.39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54" y="918759"/>
            <a:ext cx="6180992" cy="3951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1531" y="5182041"/>
            <a:ext cx="624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Pal--Peptidoglycan-associated lipoprotein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235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304812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) What were the major challenges you faced as part of your undergraduate research experience?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1" y="2012698"/>
            <a:ext cx="8763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 smtClean="0">
              <a:latin typeface="Times New Roman" charset="0"/>
              <a:ea typeface="ＭＳ 明朝" charset="-128"/>
              <a:cs typeface="Times New Roman" charset="0"/>
            </a:endParaRPr>
          </a:p>
          <a:p>
            <a:pPr marL="171450" marR="0" lvl="0" indent="-171450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This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isolation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” bothered me the most when a person comes to me and say, “Remember how so-and-so did this over the weekend – it was so funny! What, you didn’t know?”, making my “isolation” glaringly obvious and painful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171450" marR="0" lvl="0" indent="-17145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171450" marR="0" lvl="0" indent="-171450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truly feel like you belong to the lab, you have to </a:t>
            </a:r>
            <a:r>
              <a:rPr lang="en-US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develop a connection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with the other students. This was </a:t>
            </a:r>
            <a:r>
              <a:rPr lang="en-US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hard for me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as the students all spoke as (a) group, making it impossible for me to follow 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along.</a:t>
            </a:r>
          </a:p>
          <a:p>
            <a:pPr marL="171450" marR="0" lvl="0" indent="-17145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171450" marR="0" lvl="0" indent="-171450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b="1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hardest part 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was probably more related to </a:t>
            </a:r>
            <a:r>
              <a:rPr lang="en-US" b="1" i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socialization and incidental learning 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in the lab.</a:t>
            </a:r>
            <a:endParaRPr lang="en-US" i="1" dirty="0">
              <a:latin typeface="Calibri" charset="0"/>
              <a:ea typeface="Calibri" charset="0"/>
              <a:cs typeface="Calibri" charset="0"/>
            </a:endParaRPr>
          </a:p>
          <a:p>
            <a:pPr marR="0"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ＭＳ 明朝" charset="-128"/>
              <a:cs typeface="Calibri"/>
            </a:endParaRPr>
          </a:p>
          <a:p>
            <a:pPr marL="171450" marR="0" lvl="0" indent="-171450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>
                <a:ea typeface="Times New Roman" charset="0"/>
                <a:cs typeface="Calibri"/>
              </a:rPr>
              <a:t>It was unrealistic to have an interpreter on standby for every minute of lab work. Having that would have helped me </a:t>
            </a:r>
            <a:r>
              <a:rPr lang="en-US" b="1" i="1" dirty="0">
                <a:solidFill>
                  <a:srgbClr val="FF0000"/>
                </a:solidFill>
                <a:ea typeface="Times New Roman" charset="0"/>
                <a:cs typeface="Calibri"/>
              </a:rPr>
              <a:t>catch all of the “little whys” </a:t>
            </a:r>
            <a:r>
              <a:rPr lang="en-US" i="1" dirty="0">
                <a:ea typeface="Times New Roman" charset="0"/>
                <a:cs typeface="Calibri"/>
              </a:rPr>
              <a:t>and would have enriched my experience.</a:t>
            </a:r>
            <a:endParaRPr lang="en-US" dirty="0">
              <a:ea typeface="ＭＳ 明朝" charset="-128"/>
              <a:cs typeface="Calibri"/>
            </a:endParaRPr>
          </a:p>
          <a:p>
            <a:pPr marL="171450" marR="0" lvl="0" indent="-1714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>
                <a:ea typeface="Times New Roman" charset="0"/>
                <a:cs typeface="Calibri"/>
              </a:rPr>
              <a:t>I would have liked to get more casual training to pick up on these pesky little whys.</a:t>
            </a:r>
            <a:endParaRPr lang="en-US" i="1" dirty="0">
              <a:ea typeface="ＭＳ 明朝" charset="-128"/>
              <a:cs typeface="Calibri"/>
            </a:endParaRPr>
          </a:p>
          <a:p>
            <a:pPr marL="171450" marR="0" lvl="0" indent="-171450" algn="just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i="1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8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6581" y="796852"/>
            <a:ext cx="5530838" cy="80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Advisor observations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39707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Communication preferences of hearing lab members dominant discourse </a:t>
            </a:r>
            <a:endParaRPr lang="en-US" sz="3200" b="1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Lab </a:t>
            </a:r>
            <a:r>
              <a:rPr lang="en-US" sz="3200" dirty="0"/>
              <a:t>meeting communication dynamics </a:t>
            </a:r>
            <a:r>
              <a:rPr lang="en-US" sz="3200" dirty="0" smtClean="0"/>
              <a:t>were extremely isolating even with access services (Interpreting</a:t>
            </a:r>
            <a:r>
              <a:rPr lang="en-US" sz="3200" dirty="0"/>
              <a:t>, captioning, etc</a:t>
            </a:r>
            <a:r>
              <a:rPr lang="en-US" sz="3200" dirty="0" smtClean="0"/>
              <a:t>.) present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Peer mentor’s communication modality was the primary communication channel and observed to foster resentment in both students in one instance </a:t>
            </a:r>
            <a:endParaRPr lang="en-US" sz="3200" b="1" dirty="0"/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</p:spTree>
    <p:extLst>
      <p:ext uri="{BB962C8B-B14F-4D97-AF65-F5344CB8AC3E}">
        <p14:creationId xmlns:p14="http://schemas.microsoft.com/office/powerpoint/2010/main" val="356887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6581" y="796852"/>
            <a:ext cx="5530838" cy="80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Advisor observations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858863"/>
            <a:ext cx="876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Lack </a:t>
            </a:r>
            <a:r>
              <a:rPr lang="en-US" sz="3200" b="1" dirty="0"/>
              <a:t>of </a:t>
            </a:r>
            <a:r>
              <a:rPr lang="en-US" sz="3200" b="1" dirty="0" smtClean="0"/>
              <a:t>incidental learning in the research lab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M</a:t>
            </a:r>
            <a:r>
              <a:rPr lang="en-US" sz="3200" dirty="0" smtClean="0"/>
              <a:t>any </a:t>
            </a:r>
            <a:r>
              <a:rPr lang="en-US" sz="3200" dirty="0"/>
              <a:t>DHH students </a:t>
            </a:r>
            <a:r>
              <a:rPr lang="en-US" sz="3200" dirty="0" smtClean="0"/>
              <a:t>could not fully access extemporaneous </a:t>
            </a:r>
            <a:r>
              <a:rPr lang="en-US" sz="3200" dirty="0"/>
              <a:t>discussions </a:t>
            </a:r>
            <a:r>
              <a:rPr lang="en-US" sz="3200" dirty="0" smtClean="0"/>
              <a:t>in the lab on troubleshooting technical issues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Despite having written protocols available: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A </a:t>
            </a:r>
            <a:r>
              <a:rPr lang="en-US" sz="3200" dirty="0"/>
              <a:t>DHH student </a:t>
            </a:r>
            <a:r>
              <a:rPr lang="en-US" sz="3200" dirty="0" smtClean="0"/>
              <a:t>needed to repeat an ELISA </a:t>
            </a:r>
            <a:r>
              <a:rPr lang="en-US" sz="3200" dirty="0"/>
              <a:t>experiment multiple </a:t>
            </a:r>
            <a:r>
              <a:rPr lang="en-US" sz="3200" dirty="0" smtClean="0"/>
              <a:t>times</a:t>
            </a:r>
            <a:endParaRPr lang="en-US" sz="3200" dirty="0"/>
          </a:p>
          <a:p>
            <a:pPr marL="742950" lvl="1" indent="-285750">
              <a:buFont typeface="Arial"/>
              <a:buChar char="•"/>
            </a:pPr>
            <a:r>
              <a:rPr lang="en-US" sz="3200" dirty="0"/>
              <a:t>A DHH </a:t>
            </a:r>
            <a:r>
              <a:rPr lang="en-US" sz="3200" dirty="0" smtClean="0"/>
              <a:t>student needed </a:t>
            </a:r>
            <a:r>
              <a:rPr lang="en-US" sz="3200" dirty="0"/>
              <a:t>to repeat </a:t>
            </a:r>
            <a:r>
              <a:rPr lang="en-US" sz="3200" dirty="0" smtClean="0"/>
              <a:t>SDS-PAGE </a:t>
            </a:r>
            <a:r>
              <a:rPr lang="en-US" sz="3200" dirty="0"/>
              <a:t>polymerization procedure </a:t>
            </a:r>
            <a:r>
              <a:rPr lang="en-US" sz="3200" dirty="0" smtClean="0"/>
              <a:t>multiple times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065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Summary</a:t>
            </a:r>
            <a:endParaRPr lang="en-US" sz="3200" b="1" dirty="0"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04352"/>
              </p:ext>
            </p:extLst>
          </p:nvPr>
        </p:nvGraphicFramePr>
        <p:xfrm>
          <a:off x="182903" y="1447800"/>
          <a:ext cx="8686801" cy="414885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392779"/>
                <a:gridCol w="4294022"/>
              </a:tblGrid>
              <a:tr h="582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Challenges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Potential Strategies</a:t>
                      </a:r>
                      <a:endParaRPr lang="en-US" sz="2400" dirty="0"/>
                    </a:p>
                  </a:txBody>
                  <a:tcPr anchor="ctr"/>
                </a:tc>
              </a:tr>
              <a:tr h="8053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Communication tendencies of a lab</a:t>
                      </a:r>
                      <a:r>
                        <a:rPr lang="en-US" sz="2400" baseline="0" dirty="0" smtClean="0"/>
                        <a:t> create isolating atmosphere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Foster an environment that is open to communication (written</a:t>
                      </a:r>
                      <a:r>
                        <a:rPr lang="en-US" sz="2400" baseline="0" dirty="0" smtClean="0"/>
                        <a:t> form, body language, visual cues)</a:t>
                      </a:r>
                      <a:endParaRPr lang="en-US" sz="2400" dirty="0"/>
                    </a:p>
                  </a:txBody>
                  <a:tcPr anchor="ctr"/>
                </a:tc>
              </a:tr>
              <a:tr h="527290">
                <a:tc rowSpan="2">
                  <a:txBody>
                    <a:bodyPr/>
                    <a:lstStyle/>
                    <a:p>
                      <a:pPr marL="0" marR="0" indent="0" algn="ctr" defTabSz="22989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DHH advisees often do not have access to incidental learning to</a:t>
                      </a:r>
                      <a:r>
                        <a:rPr lang="en-US" sz="2400" baseline="0" dirty="0" smtClean="0"/>
                        <a:t> supplement gaps in instruction</a:t>
                      </a:r>
                      <a:r>
                        <a:rPr lang="en-US" sz="24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Plan/review</a:t>
                      </a:r>
                      <a:r>
                        <a:rPr lang="en-US" sz="2400" baseline="0" dirty="0" smtClean="0"/>
                        <a:t> experiments ahead of schedule</a:t>
                      </a:r>
                      <a:endParaRPr lang="en-US" sz="2400" dirty="0"/>
                    </a:p>
                  </a:txBody>
                  <a:tcPr anchor="ctr"/>
                </a:tc>
              </a:tr>
              <a:tr h="52729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Allow for</a:t>
                      </a:r>
                      <a:r>
                        <a:rPr lang="en-US" sz="2400" baseline="0" dirty="0" smtClean="0"/>
                        <a:t> more time for DHH advisee to access all relevant information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68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Exciting New Projects!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3074" name="Picture 2" descr="C:\Users\lvmsch\Desktop\My Documents\RIT\HHMI\HHMI-COS-CASTLE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1219200"/>
            <a:ext cx="8599638" cy="1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2743199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Leader of Research Strand of our HHMI-funded Project</a:t>
            </a:r>
          </a:p>
          <a:p>
            <a:pPr algn="ctr"/>
            <a:r>
              <a:rPr lang="en-US" sz="2800" dirty="0" smtClean="0"/>
              <a:t>Connecting Faculty Research Mentors with underrepresented and transfer students </a:t>
            </a:r>
          </a:p>
          <a:p>
            <a:pPr algn="ctr"/>
            <a:r>
              <a:rPr lang="en-US" sz="2800" i="1" dirty="0" smtClean="0"/>
              <a:t>for a research experience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Faculty Research Mentor</a:t>
            </a:r>
          </a:p>
          <a:p>
            <a:pPr algn="ctr"/>
            <a:r>
              <a:rPr lang="en-US" sz="2800" dirty="0" smtClean="0"/>
              <a:t>NIH RISE grant at RIT</a:t>
            </a:r>
            <a:endParaRPr lang="en-US" sz="2800" i="1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118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MANY THANKS!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457" y="129955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Rochester Institute of Technology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Ronald D. Dodge Memorial Faculty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Grant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Camille and Henry Dreyfus Foundation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84200" y="29113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pl-PL" sz="2200" b="1" dirty="0">
                <a:solidFill>
                  <a:srgbClr val="009900"/>
                </a:solidFill>
                <a:latin typeface="+mj-lt"/>
              </a:rPr>
              <a:t>NIH NIDCD RO1 08671 (to MEP) </a:t>
            </a:r>
            <a:endParaRPr lang="en-US" sz="2200" b="1" dirty="0" smtClean="0">
              <a:solidFill>
                <a:srgbClr val="009900"/>
              </a:solidFill>
              <a:latin typeface="+mj-lt"/>
            </a:endParaRPr>
          </a:p>
          <a:p>
            <a:pPr lvl="0" algn="ctr">
              <a:defRPr/>
            </a:pPr>
            <a:endParaRPr lang="en-US" sz="2200" b="1" noProof="0" dirty="0">
              <a:solidFill>
                <a:srgbClr val="009900"/>
              </a:solidFill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en-US" sz="2200" b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NIH NEI </a:t>
            </a:r>
            <a:r>
              <a:rPr lang="en-US" sz="2200" b="1" dirty="0" smtClean="0">
                <a:solidFill>
                  <a:srgbClr val="009900"/>
                </a:solidFill>
                <a:latin typeface="+mj-lt"/>
              </a:rPr>
              <a:t>R15EY018249 (to GT)</a:t>
            </a:r>
            <a:endParaRPr lang="en-US" sz="2200" b="1" noProof="0" dirty="0" smtClean="0">
              <a:solidFill>
                <a:srgbClr val="00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The Dreyfu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52" y="4386794"/>
            <a:ext cx="4515576" cy="6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scienceplug.com/wp-content/uploads/2013/02/NIH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5241895"/>
            <a:ext cx="1421108" cy="14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rit.edu/upub/logos/rit_black_no_b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585393"/>
            <a:ext cx="2409486" cy="7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0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t="32236" r="40411" b="14262"/>
          <a:stretch/>
        </p:blipFill>
        <p:spPr bwMode="auto">
          <a:xfrm>
            <a:off x="1371600" y="1553604"/>
            <a:ext cx="6400800" cy="47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23197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>
                <a:solidFill>
                  <a:schemeClr val="bg1"/>
                </a:solidFill>
              </a:rPr>
              <a:t>PAL AND SEPSIS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2880" y="1114206"/>
            <a:ext cx="8473440" cy="5870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Sepsis is a full body bacterial infection accompanied by systemic inflammatory response syndrome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Symptoms: fever, impaired mental status, organ dysfunction, and septic shock which can be fatal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indent="0">
              <a:buNone/>
            </a:pPr>
            <a:r>
              <a:rPr lang="en-US" dirty="0"/>
              <a:t>Sepsis infections often occur due to any of the following: </a:t>
            </a:r>
          </a:p>
          <a:p>
            <a:pPr lvl="1"/>
            <a:r>
              <a:rPr lang="en-US" dirty="0"/>
              <a:t>Puncture wounds/ cuts</a:t>
            </a:r>
          </a:p>
          <a:p>
            <a:pPr lvl="1"/>
            <a:r>
              <a:rPr lang="en-US" dirty="0"/>
              <a:t>burns</a:t>
            </a:r>
          </a:p>
          <a:p>
            <a:pPr lvl="1"/>
            <a:r>
              <a:rPr lang="en-US" dirty="0" smtClean="0"/>
              <a:t>infected </a:t>
            </a:r>
            <a:r>
              <a:rPr lang="en-US" dirty="0"/>
              <a:t>surgical equipment</a:t>
            </a:r>
          </a:p>
          <a:p>
            <a:pPr lvl="1"/>
            <a:r>
              <a:rPr lang="en-US" dirty="0"/>
              <a:t>vascular and urinary catheters</a:t>
            </a:r>
          </a:p>
          <a:p>
            <a:pPr lvl="1"/>
            <a:r>
              <a:rPr lang="en-US" dirty="0" smtClean="0"/>
              <a:t>post-operative </a:t>
            </a:r>
            <a:r>
              <a:rPr lang="en-US" dirty="0"/>
              <a:t>drainage tubes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11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4" descr="http://img.medscape.com/news/2015/dt_150123_sepsis_bacteria_blood_infection_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0" y="3866815"/>
            <a:ext cx="2875279" cy="215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lvmsch\AppData\Local\Microsoft\Windows\Temporary Internet Files\Content.IE5\TYRZHMU5\Racquetball_bal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2052320"/>
            <a:ext cx="2595880" cy="2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4800" y="2250470"/>
            <a:ext cx="629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E. coli </a:t>
            </a:r>
            <a:r>
              <a:rPr lang="en-US" sz="3200" dirty="0" smtClean="0"/>
              <a:t>go into the bloodstream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4960" y="3018125"/>
            <a:ext cx="629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E. coli</a:t>
            </a:r>
            <a:r>
              <a:rPr lang="en-US" sz="3200" dirty="0" smtClean="0"/>
              <a:t> RELEASE Pal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5280" y="3750280"/>
            <a:ext cx="629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Pal causes inflammation  </a:t>
            </a:r>
          </a:p>
          <a:p>
            <a:endParaRPr lang="en-US" sz="3200" dirty="0" smtClean="0"/>
          </a:p>
          <a:p>
            <a:r>
              <a:rPr lang="en-US" sz="3200" i="1" dirty="0" smtClean="0"/>
              <a:t>In other words: Released Pal contributes to sepsis</a:t>
            </a:r>
            <a:endParaRPr 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07200" y="3562588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E. coli</a:t>
            </a:r>
            <a:endParaRPr lang="en-US" sz="24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727200" y="1641454"/>
            <a:ext cx="914400" cy="1274466"/>
            <a:chOff x="1727200" y="1641454"/>
            <a:chExt cx="914400" cy="1274466"/>
          </a:xfrm>
        </p:grpSpPr>
        <p:sp>
          <p:nvSpPr>
            <p:cNvPr id="4" name="Freeform 3"/>
            <p:cNvSpPr/>
            <p:nvPr/>
          </p:nvSpPr>
          <p:spPr>
            <a:xfrm>
              <a:off x="1727200" y="1991360"/>
              <a:ext cx="914400" cy="924560"/>
            </a:xfrm>
            <a:custGeom>
              <a:avLst/>
              <a:gdLst>
                <a:gd name="connsiteX0" fmla="*/ 0 w 914400"/>
                <a:gd name="connsiteY0" fmla="*/ 904240 h 924560"/>
                <a:gd name="connsiteX1" fmla="*/ 60960 w 914400"/>
                <a:gd name="connsiteY1" fmla="*/ 914400 h 924560"/>
                <a:gd name="connsiteX2" fmla="*/ 101600 w 914400"/>
                <a:gd name="connsiteY2" fmla="*/ 924560 h 924560"/>
                <a:gd name="connsiteX3" fmla="*/ 254000 w 914400"/>
                <a:gd name="connsiteY3" fmla="*/ 914400 h 924560"/>
                <a:gd name="connsiteX4" fmla="*/ 284480 w 914400"/>
                <a:gd name="connsiteY4" fmla="*/ 904240 h 924560"/>
                <a:gd name="connsiteX5" fmla="*/ 325120 w 914400"/>
                <a:gd name="connsiteY5" fmla="*/ 873760 h 924560"/>
                <a:gd name="connsiteX6" fmla="*/ 355600 w 914400"/>
                <a:gd name="connsiteY6" fmla="*/ 853440 h 924560"/>
                <a:gd name="connsiteX7" fmla="*/ 396240 w 914400"/>
                <a:gd name="connsiteY7" fmla="*/ 792480 h 924560"/>
                <a:gd name="connsiteX8" fmla="*/ 426720 w 914400"/>
                <a:gd name="connsiteY8" fmla="*/ 690880 h 924560"/>
                <a:gd name="connsiteX9" fmla="*/ 436880 w 914400"/>
                <a:gd name="connsiteY9" fmla="*/ 640080 h 924560"/>
                <a:gd name="connsiteX10" fmla="*/ 457200 w 914400"/>
                <a:gd name="connsiteY10" fmla="*/ 558800 h 924560"/>
                <a:gd name="connsiteX11" fmla="*/ 467360 w 914400"/>
                <a:gd name="connsiteY11" fmla="*/ 375920 h 924560"/>
                <a:gd name="connsiteX12" fmla="*/ 487680 w 914400"/>
                <a:gd name="connsiteY12" fmla="*/ 345440 h 924560"/>
                <a:gd name="connsiteX13" fmla="*/ 579120 w 914400"/>
                <a:gd name="connsiteY13" fmla="*/ 355600 h 924560"/>
                <a:gd name="connsiteX14" fmla="*/ 650240 w 914400"/>
                <a:gd name="connsiteY14" fmla="*/ 375920 h 924560"/>
                <a:gd name="connsiteX15" fmla="*/ 731520 w 914400"/>
                <a:gd name="connsiteY15" fmla="*/ 416560 h 924560"/>
                <a:gd name="connsiteX16" fmla="*/ 762000 w 914400"/>
                <a:gd name="connsiteY16" fmla="*/ 436880 h 924560"/>
                <a:gd name="connsiteX17" fmla="*/ 772160 w 914400"/>
                <a:gd name="connsiteY17" fmla="*/ 467360 h 924560"/>
                <a:gd name="connsiteX18" fmla="*/ 741680 w 914400"/>
                <a:gd name="connsiteY18" fmla="*/ 599440 h 924560"/>
                <a:gd name="connsiteX19" fmla="*/ 711200 w 914400"/>
                <a:gd name="connsiteY19" fmla="*/ 640080 h 924560"/>
                <a:gd name="connsiteX20" fmla="*/ 680720 w 914400"/>
                <a:gd name="connsiteY20" fmla="*/ 650240 h 924560"/>
                <a:gd name="connsiteX21" fmla="*/ 579120 w 914400"/>
                <a:gd name="connsiteY21" fmla="*/ 629920 h 924560"/>
                <a:gd name="connsiteX22" fmla="*/ 487680 w 914400"/>
                <a:gd name="connsiteY22" fmla="*/ 589280 h 924560"/>
                <a:gd name="connsiteX23" fmla="*/ 396240 w 914400"/>
                <a:gd name="connsiteY23" fmla="*/ 548640 h 924560"/>
                <a:gd name="connsiteX24" fmla="*/ 386080 w 914400"/>
                <a:gd name="connsiteY24" fmla="*/ 508000 h 924560"/>
                <a:gd name="connsiteX25" fmla="*/ 365760 w 914400"/>
                <a:gd name="connsiteY25" fmla="*/ 467360 h 924560"/>
                <a:gd name="connsiteX26" fmla="*/ 386080 w 914400"/>
                <a:gd name="connsiteY26" fmla="*/ 314960 h 924560"/>
                <a:gd name="connsiteX27" fmla="*/ 416560 w 914400"/>
                <a:gd name="connsiteY27" fmla="*/ 264160 h 924560"/>
                <a:gd name="connsiteX28" fmla="*/ 487680 w 914400"/>
                <a:gd name="connsiteY28" fmla="*/ 223520 h 924560"/>
                <a:gd name="connsiteX29" fmla="*/ 579120 w 914400"/>
                <a:gd name="connsiteY29" fmla="*/ 182880 h 924560"/>
                <a:gd name="connsiteX30" fmla="*/ 711200 w 914400"/>
                <a:gd name="connsiteY30" fmla="*/ 203200 h 924560"/>
                <a:gd name="connsiteX31" fmla="*/ 731520 w 914400"/>
                <a:gd name="connsiteY31" fmla="*/ 233680 h 924560"/>
                <a:gd name="connsiteX32" fmla="*/ 751840 w 914400"/>
                <a:gd name="connsiteY32" fmla="*/ 314960 h 924560"/>
                <a:gd name="connsiteX33" fmla="*/ 731520 w 914400"/>
                <a:gd name="connsiteY33" fmla="*/ 396240 h 924560"/>
                <a:gd name="connsiteX34" fmla="*/ 711200 w 914400"/>
                <a:gd name="connsiteY34" fmla="*/ 457200 h 924560"/>
                <a:gd name="connsiteX35" fmla="*/ 853440 w 914400"/>
                <a:gd name="connsiteY35" fmla="*/ 396240 h 924560"/>
                <a:gd name="connsiteX36" fmla="*/ 873760 w 914400"/>
                <a:gd name="connsiteY36" fmla="*/ 355600 h 924560"/>
                <a:gd name="connsiteX37" fmla="*/ 894080 w 914400"/>
                <a:gd name="connsiteY37" fmla="*/ 294640 h 924560"/>
                <a:gd name="connsiteX38" fmla="*/ 863600 w 914400"/>
                <a:gd name="connsiteY38" fmla="*/ 152400 h 924560"/>
                <a:gd name="connsiteX39" fmla="*/ 802640 w 914400"/>
                <a:gd name="connsiteY39" fmla="*/ 121920 h 924560"/>
                <a:gd name="connsiteX40" fmla="*/ 619760 w 914400"/>
                <a:gd name="connsiteY40" fmla="*/ 132080 h 924560"/>
                <a:gd name="connsiteX41" fmla="*/ 518160 w 914400"/>
                <a:gd name="connsiteY41" fmla="*/ 152400 h 924560"/>
                <a:gd name="connsiteX42" fmla="*/ 497840 w 914400"/>
                <a:gd name="connsiteY42" fmla="*/ 193040 h 924560"/>
                <a:gd name="connsiteX43" fmla="*/ 518160 w 914400"/>
                <a:gd name="connsiteY43" fmla="*/ 274320 h 924560"/>
                <a:gd name="connsiteX44" fmla="*/ 528320 w 914400"/>
                <a:gd name="connsiteY44" fmla="*/ 304800 h 924560"/>
                <a:gd name="connsiteX45" fmla="*/ 548640 w 914400"/>
                <a:gd name="connsiteY45" fmla="*/ 335280 h 924560"/>
                <a:gd name="connsiteX46" fmla="*/ 558800 w 914400"/>
                <a:gd name="connsiteY46" fmla="*/ 365760 h 924560"/>
                <a:gd name="connsiteX47" fmla="*/ 579120 w 914400"/>
                <a:gd name="connsiteY47" fmla="*/ 406400 h 924560"/>
                <a:gd name="connsiteX48" fmla="*/ 548640 w 914400"/>
                <a:gd name="connsiteY48" fmla="*/ 426720 h 924560"/>
                <a:gd name="connsiteX49" fmla="*/ 426720 w 914400"/>
                <a:gd name="connsiteY49" fmla="*/ 386080 h 924560"/>
                <a:gd name="connsiteX50" fmla="*/ 375920 w 914400"/>
                <a:gd name="connsiteY50" fmla="*/ 345440 h 924560"/>
                <a:gd name="connsiteX51" fmla="*/ 325120 w 914400"/>
                <a:gd name="connsiteY51" fmla="*/ 284480 h 924560"/>
                <a:gd name="connsiteX52" fmla="*/ 294640 w 914400"/>
                <a:gd name="connsiteY52" fmla="*/ 182880 h 924560"/>
                <a:gd name="connsiteX53" fmla="*/ 304800 w 914400"/>
                <a:gd name="connsiteY53" fmla="*/ 111760 h 924560"/>
                <a:gd name="connsiteX54" fmla="*/ 365760 w 914400"/>
                <a:gd name="connsiteY54" fmla="*/ 71120 h 924560"/>
                <a:gd name="connsiteX55" fmla="*/ 579120 w 914400"/>
                <a:gd name="connsiteY55" fmla="*/ 101600 h 924560"/>
                <a:gd name="connsiteX56" fmla="*/ 619760 w 914400"/>
                <a:gd name="connsiteY56" fmla="*/ 111760 h 924560"/>
                <a:gd name="connsiteX57" fmla="*/ 670560 w 914400"/>
                <a:gd name="connsiteY57" fmla="*/ 121920 h 924560"/>
                <a:gd name="connsiteX58" fmla="*/ 731520 w 914400"/>
                <a:gd name="connsiteY58" fmla="*/ 223520 h 924560"/>
                <a:gd name="connsiteX59" fmla="*/ 741680 w 914400"/>
                <a:gd name="connsiteY59" fmla="*/ 335280 h 924560"/>
                <a:gd name="connsiteX60" fmla="*/ 751840 w 914400"/>
                <a:gd name="connsiteY60" fmla="*/ 406400 h 924560"/>
                <a:gd name="connsiteX61" fmla="*/ 782320 w 914400"/>
                <a:gd name="connsiteY61" fmla="*/ 426720 h 924560"/>
                <a:gd name="connsiteX62" fmla="*/ 853440 w 914400"/>
                <a:gd name="connsiteY62" fmla="*/ 396240 h 924560"/>
                <a:gd name="connsiteX63" fmla="*/ 873760 w 914400"/>
                <a:gd name="connsiteY63" fmla="*/ 355600 h 924560"/>
                <a:gd name="connsiteX64" fmla="*/ 894080 w 914400"/>
                <a:gd name="connsiteY64" fmla="*/ 325120 h 924560"/>
                <a:gd name="connsiteX65" fmla="*/ 914400 w 914400"/>
                <a:gd name="connsiteY65" fmla="*/ 264160 h 924560"/>
                <a:gd name="connsiteX66" fmla="*/ 894080 w 914400"/>
                <a:gd name="connsiteY66" fmla="*/ 101600 h 924560"/>
                <a:gd name="connsiteX67" fmla="*/ 873760 w 914400"/>
                <a:gd name="connsiteY67" fmla="*/ 71120 h 924560"/>
                <a:gd name="connsiteX68" fmla="*/ 853440 w 914400"/>
                <a:gd name="connsiteY68" fmla="*/ 20320 h 924560"/>
                <a:gd name="connsiteX69" fmla="*/ 812800 w 914400"/>
                <a:gd name="connsiteY69" fmla="*/ 0 h 924560"/>
                <a:gd name="connsiteX70" fmla="*/ 782320 w 914400"/>
                <a:gd name="connsiteY70" fmla="*/ 10160 h 924560"/>
                <a:gd name="connsiteX71" fmla="*/ 741680 w 914400"/>
                <a:gd name="connsiteY71" fmla="*/ 20320 h 924560"/>
                <a:gd name="connsiteX72" fmla="*/ 701040 w 914400"/>
                <a:gd name="connsiteY72" fmla="*/ 40640 h 924560"/>
                <a:gd name="connsiteX73" fmla="*/ 589280 w 914400"/>
                <a:gd name="connsiteY73" fmla="*/ 60960 h 924560"/>
                <a:gd name="connsiteX74" fmla="*/ 528320 w 914400"/>
                <a:gd name="connsiteY74" fmla="*/ 81280 h 924560"/>
                <a:gd name="connsiteX75" fmla="*/ 447040 w 914400"/>
                <a:gd name="connsiteY75" fmla="*/ 91440 h 924560"/>
                <a:gd name="connsiteX76" fmla="*/ 436880 w 914400"/>
                <a:gd name="connsiteY76" fmla="*/ 132080 h 924560"/>
                <a:gd name="connsiteX77" fmla="*/ 447040 w 914400"/>
                <a:gd name="connsiteY77" fmla="*/ 233680 h 924560"/>
                <a:gd name="connsiteX78" fmla="*/ 467360 w 914400"/>
                <a:gd name="connsiteY78" fmla="*/ 294640 h 924560"/>
                <a:gd name="connsiteX79" fmla="*/ 487680 w 914400"/>
                <a:gd name="connsiteY79" fmla="*/ 365760 h 924560"/>
                <a:gd name="connsiteX80" fmla="*/ 497840 w 914400"/>
                <a:gd name="connsiteY80" fmla="*/ 396240 h 924560"/>
                <a:gd name="connsiteX81" fmla="*/ 528320 w 914400"/>
                <a:gd name="connsiteY81" fmla="*/ 497840 h 924560"/>
                <a:gd name="connsiteX82" fmla="*/ 538480 w 914400"/>
                <a:gd name="connsiteY82" fmla="*/ 538480 h 924560"/>
                <a:gd name="connsiteX83" fmla="*/ 548640 w 914400"/>
                <a:gd name="connsiteY83" fmla="*/ 568960 h 924560"/>
                <a:gd name="connsiteX84" fmla="*/ 538480 w 914400"/>
                <a:gd name="connsiteY84" fmla="*/ 619760 h 924560"/>
                <a:gd name="connsiteX85" fmla="*/ 508000 w 914400"/>
                <a:gd name="connsiteY85" fmla="*/ 629920 h 924560"/>
                <a:gd name="connsiteX86" fmla="*/ 416560 w 914400"/>
                <a:gd name="connsiteY86" fmla="*/ 619760 h 924560"/>
                <a:gd name="connsiteX87" fmla="*/ 396240 w 914400"/>
                <a:gd name="connsiteY87" fmla="*/ 579120 h 924560"/>
                <a:gd name="connsiteX88" fmla="*/ 355600 w 914400"/>
                <a:gd name="connsiteY88" fmla="*/ 518160 h 924560"/>
                <a:gd name="connsiteX89" fmla="*/ 375920 w 914400"/>
                <a:gd name="connsiteY89" fmla="*/ 447040 h 924560"/>
                <a:gd name="connsiteX90" fmla="*/ 406400 w 914400"/>
                <a:gd name="connsiteY90" fmla="*/ 426720 h 924560"/>
                <a:gd name="connsiteX91" fmla="*/ 640080 w 914400"/>
                <a:gd name="connsiteY91" fmla="*/ 436880 h 924560"/>
                <a:gd name="connsiteX92" fmla="*/ 711200 w 914400"/>
                <a:gd name="connsiteY92" fmla="*/ 487680 h 924560"/>
                <a:gd name="connsiteX93" fmla="*/ 731520 w 914400"/>
                <a:gd name="connsiteY93" fmla="*/ 528320 h 924560"/>
                <a:gd name="connsiteX94" fmla="*/ 772160 w 914400"/>
                <a:gd name="connsiteY94" fmla="*/ 568960 h 924560"/>
                <a:gd name="connsiteX95" fmla="*/ 812800 w 914400"/>
                <a:gd name="connsiteY95" fmla="*/ 629920 h 9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14400" h="924560">
                  <a:moveTo>
                    <a:pt x="0" y="904240"/>
                  </a:moveTo>
                  <a:cubicBezTo>
                    <a:pt x="20320" y="907627"/>
                    <a:pt x="40760" y="910360"/>
                    <a:pt x="60960" y="914400"/>
                  </a:cubicBezTo>
                  <a:cubicBezTo>
                    <a:pt x="74652" y="917138"/>
                    <a:pt x="87636" y="924560"/>
                    <a:pt x="101600" y="924560"/>
                  </a:cubicBezTo>
                  <a:cubicBezTo>
                    <a:pt x="152513" y="924560"/>
                    <a:pt x="203200" y="917787"/>
                    <a:pt x="254000" y="914400"/>
                  </a:cubicBezTo>
                  <a:cubicBezTo>
                    <a:pt x="264160" y="911013"/>
                    <a:pt x="275181" y="909553"/>
                    <a:pt x="284480" y="904240"/>
                  </a:cubicBezTo>
                  <a:cubicBezTo>
                    <a:pt x="299182" y="895839"/>
                    <a:pt x="311341" y="883602"/>
                    <a:pt x="325120" y="873760"/>
                  </a:cubicBezTo>
                  <a:cubicBezTo>
                    <a:pt x="335056" y="866663"/>
                    <a:pt x="345440" y="860213"/>
                    <a:pt x="355600" y="853440"/>
                  </a:cubicBezTo>
                  <a:cubicBezTo>
                    <a:pt x="389212" y="752603"/>
                    <a:pt x="332819" y="906638"/>
                    <a:pt x="396240" y="792480"/>
                  </a:cubicBezTo>
                  <a:cubicBezTo>
                    <a:pt x="405620" y="775595"/>
                    <a:pt x="421376" y="714930"/>
                    <a:pt x="426720" y="690880"/>
                  </a:cubicBezTo>
                  <a:cubicBezTo>
                    <a:pt x="430466" y="674023"/>
                    <a:pt x="432997" y="656906"/>
                    <a:pt x="436880" y="640080"/>
                  </a:cubicBezTo>
                  <a:cubicBezTo>
                    <a:pt x="443160" y="612868"/>
                    <a:pt x="457200" y="558800"/>
                    <a:pt x="457200" y="558800"/>
                  </a:cubicBezTo>
                  <a:cubicBezTo>
                    <a:pt x="460587" y="497840"/>
                    <a:pt x="458726" y="436360"/>
                    <a:pt x="467360" y="375920"/>
                  </a:cubicBezTo>
                  <a:cubicBezTo>
                    <a:pt x="469087" y="363832"/>
                    <a:pt x="475666" y="347624"/>
                    <a:pt x="487680" y="345440"/>
                  </a:cubicBezTo>
                  <a:cubicBezTo>
                    <a:pt x="517853" y="339954"/>
                    <a:pt x="548640" y="352213"/>
                    <a:pt x="579120" y="355600"/>
                  </a:cubicBezTo>
                  <a:cubicBezTo>
                    <a:pt x="587918" y="357799"/>
                    <a:pt x="638903" y="369442"/>
                    <a:pt x="650240" y="375920"/>
                  </a:cubicBezTo>
                  <a:cubicBezTo>
                    <a:pt x="730835" y="421974"/>
                    <a:pt x="650717" y="396359"/>
                    <a:pt x="731520" y="416560"/>
                  </a:cubicBezTo>
                  <a:cubicBezTo>
                    <a:pt x="741680" y="423333"/>
                    <a:pt x="754372" y="427345"/>
                    <a:pt x="762000" y="436880"/>
                  </a:cubicBezTo>
                  <a:cubicBezTo>
                    <a:pt x="768690" y="445243"/>
                    <a:pt x="772160" y="456650"/>
                    <a:pt x="772160" y="467360"/>
                  </a:cubicBezTo>
                  <a:cubicBezTo>
                    <a:pt x="772160" y="554259"/>
                    <a:pt x="776799" y="550274"/>
                    <a:pt x="741680" y="599440"/>
                  </a:cubicBezTo>
                  <a:cubicBezTo>
                    <a:pt x="731838" y="613219"/>
                    <a:pt x="724209" y="629240"/>
                    <a:pt x="711200" y="640080"/>
                  </a:cubicBezTo>
                  <a:cubicBezTo>
                    <a:pt x="702973" y="646936"/>
                    <a:pt x="690880" y="646853"/>
                    <a:pt x="680720" y="650240"/>
                  </a:cubicBezTo>
                  <a:cubicBezTo>
                    <a:pt x="646853" y="643467"/>
                    <a:pt x="612491" y="638819"/>
                    <a:pt x="579120" y="629920"/>
                  </a:cubicBezTo>
                  <a:cubicBezTo>
                    <a:pt x="541473" y="619881"/>
                    <a:pt x="522031" y="604547"/>
                    <a:pt x="487680" y="589280"/>
                  </a:cubicBezTo>
                  <a:cubicBezTo>
                    <a:pt x="370928" y="537390"/>
                    <a:pt x="496285" y="598662"/>
                    <a:pt x="396240" y="548640"/>
                  </a:cubicBezTo>
                  <a:cubicBezTo>
                    <a:pt x="392853" y="535093"/>
                    <a:pt x="390983" y="521075"/>
                    <a:pt x="386080" y="508000"/>
                  </a:cubicBezTo>
                  <a:cubicBezTo>
                    <a:pt x="380762" y="493819"/>
                    <a:pt x="365760" y="482506"/>
                    <a:pt x="365760" y="467360"/>
                  </a:cubicBezTo>
                  <a:cubicBezTo>
                    <a:pt x="365760" y="416110"/>
                    <a:pt x="373650" y="364679"/>
                    <a:pt x="386080" y="314960"/>
                  </a:cubicBezTo>
                  <a:cubicBezTo>
                    <a:pt x="390869" y="295802"/>
                    <a:pt x="403709" y="279153"/>
                    <a:pt x="416560" y="264160"/>
                  </a:cubicBezTo>
                  <a:cubicBezTo>
                    <a:pt x="428172" y="250612"/>
                    <a:pt x="475152" y="230480"/>
                    <a:pt x="487680" y="223520"/>
                  </a:cubicBezTo>
                  <a:cubicBezTo>
                    <a:pt x="559584" y="183573"/>
                    <a:pt x="512866" y="199444"/>
                    <a:pt x="579120" y="182880"/>
                  </a:cubicBezTo>
                  <a:cubicBezTo>
                    <a:pt x="623147" y="189653"/>
                    <a:pt x="668941" y="189114"/>
                    <a:pt x="711200" y="203200"/>
                  </a:cubicBezTo>
                  <a:cubicBezTo>
                    <a:pt x="722784" y="207061"/>
                    <a:pt x="727347" y="222204"/>
                    <a:pt x="731520" y="233680"/>
                  </a:cubicBezTo>
                  <a:cubicBezTo>
                    <a:pt x="741064" y="259926"/>
                    <a:pt x="745067" y="287867"/>
                    <a:pt x="751840" y="314960"/>
                  </a:cubicBezTo>
                  <a:cubicBezTo>
                    <a:pt x="745067" y="342053"/>
                    <a:pt x="743076" y="370816"/>
                    <a:pt x="731520" y="396240"/>
                  </a:cubicBezTo>
                  <a:cubicBezTo>
                    <a:pt x="702249" y="460637"/>
                    <a:pt x="689951" y="393453"/>
                    <a:pt x="711200" y="457200"/>
                  </a:cubicBezTo>
                  <a:cubicBezTo>
                    <a:pt x="797088" y="440022"/>
                    <a:pt x="807514" y="457474"/>
                    <a:pt x="853440" y="396240"/>
                  </a:cubicBezTo>
                  <a:cubicBezTo>
                    <a:pt x="862527" y="384123"/>
                    <a:pt x="868135" y="369662"/>
                    <a:pt x="873760" y="355600"/>
                  </a:cubicBezTo>
                  <a:cubicBezTo>
                    <a:pt x="881715" y="335713"/>
                    <a:pt x="894080" y="294640"/>
                    <a:pt x="894080" y="294640"/>
                  </a:cubicBezTo>
                  <a:cubicBezTo>
                    <a:pt x="881263" y="192106"/>
                    <a:pt x="892554" y="239263"/>
                    <a:pt x="863600" y="152400"/>
                  </a:cubicBezTo>
                  <a:cubicBezTo>
                    <a:pt x="858676" y="137628"/>
                    <a:pt x="814475" y="125865"/>
                    <a:pt x="802640" y="121920"/>
                  </a:cubicBezTo>
                  <a:cubicBezTo>
                    <a:pt x="741680" y="125307"/>
                    <a:pt x="680603" y="127010"/>
                    <a:pt x="619760" y="132080"/>
                  </a:cubicBezTo>
                  <a:cubicBezTo>
                    <a:pt x="582393" y="135194"/>
                    <a:pt x="553457" y="143576"/>
                    <a:pt x="518160" y="152400"/>
                  </a:cubicBezTo>
                  <a:cubicBezTo>
                    <a:pt x="511387" y="165947"/>
                    <a:pt x="497840" y="177894"/>
                    <a:pt x="497840" y="193040"/>
                  </a:cubicBezTo>
                  <a:cubicBezTo>
                    <a:pt x="497840" y="220967"/>
                    <a:pt x="510812" y="247377"/>
                    <a:pt x="518160" y="274320"/>
                  </a:cubicBezTo>
                  <a:cubicBezTo>
                    <a:pt x="520978" y="284652"/>
                    <a:pt x="523531" y="295221"/>
                    <a:pt x="528320" y="304800"/>
                  </a:cubicBezTo>
                  <a:cubicBezTo>
                    <a:pt x="533781" y="315722"/>
                    <a:pt x="543179" y="324358"/>
                    <a:pt x="548640" y="335280"/>
                  </a:cubicBezTo>
                  <a:cubicBezTo>
                    <a:pt x="553429" y="344859"/>
                    <a:pt x="554581" y="355916"/>
                    <a:pt x="558800" y="365760"/>
                  </a:cubicBezTo>
                  <a:cubicBezTo>
                    <a:pt x="564766" y="379681"/>
                    <a:pt x="572347" y="392853"/>
                    <a:pt x="579120" y="406400"/>
                  </a:cubicBezTo>
                  <a:cubicBezTo>
                    <a:pt x="568960" y="413173"/>
                    <a:pt x="560790" y="425505"/>
                    <a:pt x="548640" y="426720"/>
                  </a:cubicBezTo>
                  <a:cubicBezTo>
                    <a:pt x="496309" y="431953"/>
                    <a:pt x="466441" y="413884"/>
                    <a:pt x="426720" y="386080"/>
                  </a:cubicBezTo>
                  <a:cubicBezTo>
                    <a:pt x="408955" y="373644"/>
                    <a:pt x="392240" y="359720"/>
                    <a:pt x="375920" y="345440"/>
                  </a:cubicBezTo>
                  <a:cubicBezTo>
                    <a:pt x="358519" y="330214"/>
                    <a:pt x="334957" y="306614"/>
                    <a:pt x="325120" y="284480"/>
                  </a:cubicBezTo>
                  <a:cubicBezTo>
                    <a:pt x="310985" y="252677"/>
                    <a:pt x="303084" y="216656"/>
                    <a:pt x="294640" y="182880"/>
                  </a:cubicBezTo>
                  <a:cubicBezTo>
                    <a:pt x="298027" y="159173"/>
                    <a:pt x="291943" y="131963"/>
                    <a:pt x="304800" y="111760"/>
                  </a:cubicBezTo>
                  <a:cubicBezTo>
                    <a:pt x="317911" y="91156"/>
                    <a:pt x="365760" y="71120"/>
                    <a:pt x="365760" y="71120"/>
                  </a:cubicBezTo>
                  <a:lnTo>
                    <a:pt x="579120" y="101600"/>
                  </a:lnTo>
                  <a:cubicBezTo>
                    <a:pt x="592908" y="103806"/>
                    <a:pt x="606129" y="108731"/>
                    <a:pt x="619760" y="111760"/>
                  </a:cubicBezTo>
                  <a:cubicBezTo>
                    <a:pt x="636617" y="115506"/>
                    <a:pt x="653627" y="118533"/>
                    <a:pt x="670560" y="121920"/>
                  </a:cubicBezTo>
                  <a:cubicBezTo>
                    <a:pt x="719601" y="195482"/>
                    <a:pt x="700278" y="161037"/>
                    <a:pt x="731520" y="223520"/>
                  </a:cubicBezTo>
                  <a:cubicBezTo>
                    <a:pt x="734907" y="260773"/>
                    <a:pt x="737549" y="298102"/>
                    <a:pt x="741680" y="335280"/>
                  </a:cubicBezTo>
                  <a:cubicBezTo>
                    <a:pt x="744325" y="359081"/>
                    <a:pt x="742114" y="384517"/>
                    <a:pt x="751840" y="406400"/>
                  </a:cubicBezTo>
                  <a:cubicBezTo>
                    <a:pt x="756799" y="417558"/>
                    <a:pt x="772160" y="419947"/>
                    <a:pt x="782320" y="426720"/>
                  </a:cubicBezTo>
                  <a:cubicBezTo>
                    <a:pt x="807779" y="420355"/>
                    <a:pt x="834976" y="418397"/>
                    <a:pt x="853440" y="396240"/>
                  </a:cubicBezTo>
                  <a:cubicBezTo>
                    <a:pt x="863136" y="384605"/>
                    <a:pt x="866246" y="368750"/>
                    <a:pt x="873760" y="355600"/>
                  </a:cubicBezTo>
                  <a:cubicBezTo>
                    <a:pt x="879818" y="344998"/>
                    <a:pt x="889121" y="336278"/>
                    <a:pt x="894080" y="325120"/>
                  </a:cubicBezTo>
                  <a:cubicBezTo>
                    <a:pt x="902779" y="305547"/>
                    <a:pt x="914400" y="264160"/>
                    <a:pt x="914400" y="264160"/>
                  </a:cubicBezTo>
                  <a:cubicBezTo>
                    <a:pt x="907627" y="209973"/>
                    <a:pt x="905330" y="155037"/>
                    <a:pt x="894080" y="101600"/>
                  </a:cubicBezTo>
                  <a:cubicBezTo>
                    <a:pt x="891564" y="89651"/>
                    <a:pt x="879221" y="82042"/>
                    <a:pt x="873760" y="71120"/>
                  </a:cubicBezTo>
                  <a:cubicBezTo>
                    <a:pt x="865604" y="54808"/>
                    <a:pt x="865309" y="34167"/>
                    <a:pt x="853440" y="20320"/>
                  </a:cubicBezTo>
                  <a:cubicBezTo>
                    <a:pt x="843583" y="8821"/>
                    <a:pt x="826347" y="6773"/>
                    <a:pt x="812800" y="0"/>
                  </a:cubicBezTo>
                  <a:cubicBezTo>
                    <a:pt x="802640" y="3387"/>
                    <a:pt x="792618" y="7218"/>
                    <a:pt x="782320" y="10160"/>
                  </a:cubicBezTo>
                  <a:cubicBezTo>
                    <a:pt x="768894" y="13996"/>
                    <a:pt x="754755" y="15417"/>
                    <a:pt x="741680" y="20320"/>
                  </a:cubicBezTo>
                  <a:cubicBezTo>
                    <a:pt x="727499" y="25638"/>
                    <a:pt x="715408" y="35851"/>
                    <a:pt x="701040" y="40640"/>
                  </a:cubicBezTo>
                  <a:cubicBezTo>
                    <a:pt x="686840" y="45373"/>
                    <a:pt x="599515" y="59254"/>
                    <a:pt x="589280" y="60960"/>
                  </a:cubicBezTo>
                  <a:cubicBezTo>
                    <a:pt x="568960" y="67733"/>
                    <a:pt x="549264" y="76792"/>
                    <a:pt x="528320" y="81280"/>
                  </a:cubicBezTo>
                  <a:cubicBezTo>
                    <a:pt x="501622" y="87001"/>
                    <a:pt x="470908" y="78180"/>
                    <a:pt x="447040" y="91440"/>
                  </a:cubicBezTo>
                  <a:cubicBezTo>
                    <a:pt x="434834" y="98221"/>
                    <a:pt x="440267" y="118533"/>
                    <a:pt x="436880" y="132080"/>
                  </a:cubicBezTo>
                  <a:cubicBezTo>
                    <a:pt x="440267" y="165947"/>
                    <a:pt x="440768" y="200227"/>
                    <a:pt x="447040" y="233680"/>
                  </a:cubicBezTo>
                  <a:cubicBezTo>
                    <a:pt x="450987" y="254732"/>
                    <a:pt x="461061" y="274168"/>
                    <a:pt x="467360" y="294640"/>
                  </a:cubicBezTo>
                  <a:cubicBezTo>
                    <a:pt x="474611" y="318205"/>
                    <a:pt x="480595" y="342145"/>
                    <a:pt x="487680" y="365760"/>
                  </a:cubicBezTo>
                  <a:cubicBezTo>
                    <a:pt x="490757" y="376018"/>
                    <a:pt x="494898" y="385942"/>
                    <a:pt x="497840" y="396240"/>
                  </a:cubicBezTo>
                  <a:cubicBezTo>
                    <a:pt x="528550" y="503724"/>
                    <a:pt x="480031" y="352973"/>
                    <a:pt x="528320" y="497840"/>
                  </a:cubicBezTo>
                  <a:cubicBezTo>
                    <a:pt x="532736" y="511087"/>
                    <a:pt x="534644" y="525054"/>
                    <a:pt x="538480" y="538480"/>
                  </a:cubicBezTo>
                  <a:cubicBezTo>
                    <a:pt x="541422" y="548778"/>
                    <a:pt x="545253" y="558800"/>
                    <a:pt x="548640" y="568960"/>
                  </a:cubicBezTo>
                  <a:cubicBezTo>
                    <a:pt x="545253" y="585893"/>
                    <a:pt x="548059" y="605392"/>
                    <a:pt x="538480" y="619760"/>
                  </a:cubicBezTo>
                  <a:cubicBezTo>
                    <a:pt x="532539" y="628671"/>
                    <a:pt x="518710" y="629920"/>
                    <a:pt x="508000" y="629920"/>
                  </a:cubicBezTo>
                  <a:cubicBezTo>
                    <a:pt x="477332" y="629920"/>
                    <a:pt x="447040" y="623147"/>
                    <a:pt x="416560" y="619760"/>
                  </a:cubicBezTo>
                  <a:cubicBezTo>
                    <a:pt x="409787" y="606213"/>
                    <a:pt x="405043" y="591445"/>
                    <a:pt x="396240" y="579120"/>
                  </a:cubicBezTo>
                  <a:cubicBezTo>
                    <a:pt x="348674" y="512528"/>
                    <a:pt x="377394" y="583543"/>
                    <a:pt x="355600" y="518160"/>
                  </a:cubicBezTo>
                  <a:cubicBezTo>
                    <a:pt x="362373" y="494453"/>
                    <a:pt x="363946" y="468593"/>
                    <a:pt x="375920" y="447040"/>
                  </a:cubicBezTo>
                  <a:cubicBezTo>
                    <a:pt x="381850" y="436366"/>
                    <a:pt x="394198" y="427189"/>
                    <a:pt x="406400" y="426720"/>
                  </a:cubicBezTo>
                  <a:lnTo>
                    <a:pt x="640080" y="436880"/>
                  </a:lnTo>
                  <a:cubicBezTo>
                    <a:pt x="654358" y="446398"/>
                    <a:pt x="702799" y="477878"/>
                    <a:pt x="711200" y="487680"/>
                  </a:cubicBezTo>
                  <a:cubicBezTo>
                    <a:pt x="721057" y="499179"/>
                    <a:pt x="722433" y="516203"/>
                    <a:pt x="731520" y="528320"/>
                  </a:cubicBezTo>
                  <a:cubicBezTo>
                    <a:pt x="743015" y="543646"/>
                    <a:pt x="760192" y="554000"/>
                    <a:pt x="772160" y="568960"/>
                  </a:cubicBezTo>
                  <a:cubicBezTo>
                    <a:pt x="787416" y="588030"/>
                    <a:pt x="812800" y="629920"/>
                    <a:pt x="812800" y="62992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7200" y="1641454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Pal</a:t>
              </a:r>
              <a:endParaRPr lang="en-US" sz="2400" b="1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Pal and Sepsis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0.00226 -0.00833 0.00399 -0.01574 0.00885 -0.02222 C 0.01024 -0.0294 0.0118 -0.03333 0.01562 -0.03866 C 0.01979 -0.05648 0.0309 -0.06273 0.0434 -0.06667 C 0.09566 -0.06505 0.07292 -0.06806 0.09896 -0.05926 C 0.1059 -0.05694 0.11302 -0.05556 0.11996 -0.05347 C 0.12187 -0.05301 0.12552 -0.05185 0.12552 -0.05185 C 0.1408 -0.05301 0.14844 -0.05394 0.16111 -0.05926 C 0.1658 -0.06366 0.17153 -0.0662 0.17673 -0.06968 C 0.1842 -0.07477 0.19201 -0.08241 0.2 -0.08588 C 0.20642 -0.09236 0.21337 -0.10046 0.22118 -0.1037 C 0.23437 -0.1213 0.25903 -0.12384 0.27673 -0.12593 C 0.29983 -0.12477 0.29809 -0.12593 0.31233 -0.12153 C 0.31858 -0.11713 0.3243 -0.1125 0.33108 -0.10972 C 0.33646 -0.10463 0.34253 -0.10093 0.34896 -0.09931 C 0.3592 -0.09213 0.37205 -0.08889 0.38333 -0.0875 C 0.39045 -0.08843 0.39757 -0.08912 0.40451 -0.09051 C 0.41024 -0.09167 0.41528 -0.09514 0.42118 -0.0963 C 0.42778 -0.10093 0.43507 -0.1037 0.44219 -0.10671 C 0.44583 -0.10556 0.44983 -0.10556 0.4533 -0.1037 C 0.46788 -0.09583 0.44479 -0.10162 0.46562 -0.09792 C 0.47153 -0.09491 0.47673 -0.09051 0.48333 -0.09051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Detecting Pal in Urine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2" y="1183118"/>
            <a:ext cx="4036235" cy="452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551" y="5779385"/>
            <a:ext cx="3948832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Times New Roman"/>
                <a:cs typeface="Times New Roman"/>
              </a:rPr>
              <a:t>Pal </a:t>
            </a:r>
            <a:r>
              <a:rPr lang="en-US" sz="1300" dirty="0" err="1" smtClean="0">
                <a:latin typeface="Times New Roman"/>
                <a:cs typeface="Times New Roman"/>
              </a:rPr>
              <a:t>immunoblot</a:t>
            </a:r>
            <a:r>
              <a:rPr lang="en-US" sz="1300" dirty="0" smtClean="0">
                <a:latin typeface="Times New Roman"/>
                <a:cs typeface="Times New Roman"/>
              </a:rPr>
              <a:t> of recombinant Pal spiked into healthy urine. The recombinant Pal runs at a higher molecular weight than</a:t>
            </a:r>
            <a:r>
              <a:rPr lang="en-US" sz="1300" i="1" dirty="0" smtClean="0">
                <a:latin typeface="Times New Roman"/>
                <a:cs typeface="Times New Roman"/>
              </a:rPr>
              <a:t> </a:t>
            </a:r>
            <a:r>
              <a:rPr lang="en-US" sz="1300" i="1" dirty="0" err="1" smtClean="0">
                <a:latin typeface="Times New Roman"/>
                <a:cs typeface="Times New Roman"/>
              </a:rPr>
              <a:t>E.coli</a:t>
            </a:r>
            <a:r>
              <a:rPr lang="en-US" sz="1300" i="1" dirty="0" smtClean="0">
                <a:latin typeface="Times New Roman"/>
                <a:cs typeface="Times New Roman"/>
              </a:rPr>
              <a:t> </a:t>
            </a:r>
            <a:r>
              <a:rPr lang="en-US" sz="1300" dirty="0" smtClean="0">
                <a:latin typeface="Times New Roman"/>
                <a:cs typeface="Times New Roman"/>
              </a:rPr>
              <a:t>Pal due to an N-terminal tag. We were able to detect as low as 25 </a:t>
            </a:r>
            <a:r>
              <a:rPr lang="en-US" sz="1300" dirty="0" err="1" smtClean="0">
                <a:latin typeface="Times New Roman"/>
                <a:cs typeface="Times New Roman"/>
              </a:rPr>
              <a:t>ng</a:t>
            </a:r>
            <a:r>
              <a:rPr lang="en-US" sz="1300" dirty="0" smtClean="0">
                <a:latin typeface="Times New Roman"/>
                <a:cs typeface="Times New Roman"/>
              </a:rPr>
              <a:t> Pal in 50 </a:t>
            </a:r>
            <a:r>
              <a:rPr lang="en-US" sz="1300" dirty="0" err="1" smtClean="0">
                <a:latin typeface="Times New Roman"/>
                <a:cs typeface="Times New Roman"/>
              </a:rPr>
              <a:t>uL</a:t>
            </a:r>
            <a:r>
              <a:rPr lang="en-US" sz="1300" dirty="0" smtClean="0">
                <a:latin typeface="Times New Roman"/>
                <a:cs typeface="Times New Roman"/>
              </a:rPr>
              <a:t> of urine.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55" y="902826"/>
            <a:ext cx="3660785" cy="4800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7067" y="5788910"/>
            <a:ext cx="3396363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Times New Roman"/>
                <a:cs typeface="Times New Roman"/>
              </a:rPr>
              <a:t>Pal </a:t>
            </a:r>
            <a:r>
              <a:rPr lang="en-US" sz="1300" dirty="0" err="1" smtClean="0">
                <a:latin typeface="Times New Roman"/>
                <a:cs typeface="Times New Roman"/>
              </a:rPr>
              <a:t>immunoblot</a:t>
            </a:r>
            <a:r>
              <a:rPr lang="en-US" sz="1300" dirty="0" smtClean="0">
                <a:latin typeface="Times New Roman"/>
                <a:cs typeface="Times New Roman"/>
              </a:rPr>
              <a:t> of healthy urine and urine from a patient with </a:t>
            </a:r>
            <a:r>
              <a:rPr lang="en-US" sz="1300" i="1" dirty="0" smtClean="0">
                <a:latin typeface="Times New Roman"/>
                <a:cs typeface="Times New Roman"/>
              </a:rPr>
              <a:t>E. coli </a:t>
            </a:r>
            <a:r>
              <a:rPr lang="en-US" sz="1300" dirty="0" smtClean="0">
                <a:latin typeface="Times New Roman"/>
                <a:cs typeface="Times New Roman"/>
              </a:rPr>
              <a:t>sepsis. The first 2 samples were filtered and the last two samples were centrifuged to remove whole bacteria. </a:t>
            </a:r>
          </a:p>
        </p:txBody>
      </p:sp>
    </p:spTree>
    <p:extLst>
      <p:ext uri="{BB962C8B-B14F-4D97-AF65-F5344CB8AC3E}">
        <p14:creationId xmlns:p14="http://schemas.microsoft.com/office/powerpoint/2010/main" val="179053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9" name="Picture 2" descr="C:\Users\lvmsch\AppData\Local\Microsoft\Windows\Temporary Internet Files\Content.IE5\TYRZHMU5\Racquetball_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2052320"/>
            <a:ext cx="2595880" cy="2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4800" y="2250470"/>
            <a:ext cx="629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We were able to detect E. coli Pal in the urine of human sepsis patients for the first time.</a:t>
            </a:r>
          </a:p>
          <a:p>
            <a:endParaRPr lang="en-US" sz="3200" i="1" dirty="0"/>
          </a:p>
          <a:p>
            <a:r>
              <a:rPr lang="en-US" sz="3200" i="1" dirty="0" smtClean="0"/>
              <a:t>Future applications:</a:t>
            </a:r>
          </a:p>
          <a:p>
            <a:r>
              <a:rPr lang="en-US" sz="3200" i="1" dirty="0" smtClean="0"/>
              <a:t>Diagnostics, treatments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200" y="3562588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E. coli</a:t>
            </a:r>
            <a:endParaRPr lang="en-US" sz="2400" b="1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27200" y="1641454"/>
            <a:ext cx="914400" cy="1274466"/>
            <a:chOff x="1727200" y="1641454"/>
            <a:chExt cx="914400" cy="1274466"/>
          </a:xfrm>
        </p:grpSpPr>
        <p:sp>
          <p:nvSpPr>
            <p:cNvPr id="14" name="Freeform 13"/>
            <p:cNvSpPr/>
            <p:nvPr/>
          </p:nvSpPr>
          <p:spPr>
            <a:xfrm>
              <a:off x="1727200" y="1991360"/>
              <a:ext cx="914400" cy="924560"/>
            </a:xfrm>
            <a:custGeom>
              <a:avLst/>
              <a:gdLst>
                <a:gd name="connsiteX0" fmla="*/ 0 w 914400"/>
                <a:gd name="connsiteY0" fmla="*/ 904240 h 924560"/>
                <a:gd name="connsiteX1" fmla="*/ 60960 w 914400"/>
                <a:gd name="connsiteY1" fmla="*/ 914400 h 924560"/>
                <a:gd name="connsiteX2" fmla="*/ 101600 w 914400"/>
                <a:gd name="connsiteY2" fmla="*/ 924560 h 924560"/>
                <a:gd name="connsiteX3" fmla="*/ 254000 w 914400"/>
                <a:gd name="connsiteY3" fmla="*/ 914400 h 924560"/>
                <a:gd name="connsiteX4" fmla="*/ 284480 w 914400"/>
                <a:gd name="connsiteY4" fmla="*/ 904240 h 924560"/>
                <a:gd name="connsiteX5" fmla="*/ 325120 w 914400"/>
                <a:gd name="connsiteY5" fmla="*/ 873760 h 924560"/>
                <a:gd name="connsiteX6" fmla="*/ 355600 w 914400"/>
                <a:gd name="connsiteY6" fmla="*/ 853440 h 924560"/>
                <a:gd name="connsiteX7" fmla="*/ 396240 w 914400"/>
                <a:gd name="connsiteY7" fmla="*/ 792480 h 924560"/>
                <a:gd name="connsiteX8" fmla="*/ 426720 w 914400"/>
                <a:gd name="connsiteY8" fmla="*/ 690880 h 924560"/>
                <a:gd name="connsiteX9" fmla="*/ 436880 w 914400"/>
                <a:gd name="connsiteY9" fmla="*/ 640080 h 924560"/>
                <a:gd name="connsiteX10" fmla="*/ 457200 w 914400"/>
                <a:gd name="connsiteY10" fmla="*/ 558800 h 924560"/>
                <a:gd name="connsiteX11" fmla="*/ 467360 w 914400"/>
                <a:gd name="connsiteY11" fmla="*/ 375920 h 924560"/>
                <a:gd name="connsiteX12" fmla="*/ 487680 w 914400"/>
                <a:gd name="connsiteY12" fmla="*/ 345440 h 924560"/>
                <a:gd name="connsiteX13" fmla="*/ 579120 w 914400"/>
                <a:gd name="connsiteY13" fmla="*/ 355600 h 924560"/>
                <a:gd name="connsiteX14" fmla="*/ 650240 w 914400"/>
                <a:gd name="connsiteY14" fmla="*/ 375920 h 924560"/>
                <a:gd name="connsiteX15" fmla="*/ 731520 w 914400"/>
                <a:gd name="connsiteY15" fmla="*/ 416560 h 924560"/>
                <a:gd name="connsiteX16" fmla="*/ 762000 w 914400"/>
                <a:gd name="connsiteY16" fmla="*/ 436880 h 924560"/>
                <a:gd name="connsiteX17" fmla="*/ 772160 w 914400"/>
                <a:gd name="connsiteY17" fmla="*/ 467360 h 924560"/>
                <a:gd name="connsiteX18" fmla="*/ 741680 w 914400"/>
                <a:gd name="connsiteY18" fmla="*/ 599440 h 924560"/>
                <a:gd name="connsiteX19" fmla="*/ 711200 w 914400"/>
                <a:gd name="connsiteY19" fmla="*/ 640080 h 924560"/>
                <a:gd name="connsiteX20" fmla="*/ 680720 w 914400"/>
                <a:gd name="connsiteY20" fmla="*/ 650240 h 924560"/>
                <a:gd name="connsiteX21" fmla="*/ 579120 w 914400"/>
                <a:gd name="connsiteY21" fmla="*/ 629920 h 924560"/>
                <a:gd name="connsiteX22" fmla="*/ 487680 w 914400"/>
                <a:gd name="connsiteY22" fmla="*/ 589280 h 924560"/>
                <a:gd name="connsiteX23" fmla="*/ 396240 w 914400"/>
                <a:gd name="connsiteY23" fmla="*/ 548640 h 924560"/>
                <a:gd name="connsiteX24" fmla="*/ 386080 w 914400"/>
                <a:gd name="connsiteY24" fmla="*/ 508000 h 924560"/>
                <a:gd name="connsiteX25" fmla="*/ 365760 w 914400"/>
                <a:gd name="connsiteY25" fmla="*/ 467360 h 924560"/>
                <a:gd name="connsiteX26" fmla="*/ 386080 w 914400"/>
                <a:gd name="connsiteY26" fmla="*/ 314960 h 924560"/>
                <a:gd name="connsiteX27" fmla="*/ 416560 w 914400"/>
                <a:gd name="connsiteY27" fmla="*/ 264160 h 924560"/>
                <a:gd name="connsiteX28" fmla="*/ 487680 w 914400"/>
                <a:gd name="connsiteY28" fmla="*/ 223520 h 924560"/>
                <a:gd name="connsiteX29" fmla="*/ 579120 w 914400"/>
                <a:gd name="connsiteY29" fmla="*/ 182880 h 924560"/>
                <a:gd name="connsiteX30" fmla="*/ 711200 w 914400"/>
                <a:gd name="connsiteY30" fmla="*/ 203200 h 924560"/>
                <a:gd name="connsiteX31" fmla="*/ 731520 w 914400"/>
                <a:gd name="connsiteY31" fmla="*/ 233680 h 924560"/>
                <a:gd name="connsiteX32" fmla="*/ 751840 w 914400"/>
                <a:gd name="connsiteY32" fmla="*/ 314960 h 924560"/>
                <a:gd name="connsiteX33" fmla="*/ 731520 w 914400"/>
                <a:gd name="connsiteY33" fmla="*/ 396240 h 924560"/>
                <a:gd name="connsiteX34" fmla="*/ 711200 w 914400"/>
                <a:gd name="connsiteY34" fmla="*/ 457200 h 924560"/>
                <a:gd name="connsiteX35" fmla="*/ 853440 w 914400"/>
                <a:gd name="connsiteY35" fmla="*/ 396240 h 924560"/>
                <a:gd name="connsiteX36" fmla="*/ 873760 w 914400"/>
                <a:gd name="connsiteY36" fmla="*/ 355600 h 924560"/>
                <a:gd name="connsiteX37" fmla="*/ 894080 w 914400"/>
                <a:gd name="connsiteY37" fmla="*/ 294640 h 924560"/>
                <a:gd name="connsiteX38" fmla="*/ 863600 w 914400"/>
                <a:gd name="connsiteY38" fmla="*/ 152400 h 924560"/>
                <a:gd name="connsiteX39" fmla="*/ 802640 w 914400"/>
                <a:gd name="connsiteY39" fmla="*/ 121920 h 924560"/>
                <a:gd name="connsiteX40" fmla="*/ 619760 w 914400"/>
                <a:gd name="connsiteY40" fmla="*/ 132080 h 924560"/>
                <a:gd name="connsiteX41" fmla="*/ 518160 w 914400"/>
                <a:gd name="connsiteY41" fmla="*/ 152400 h 924560"/>
                <a:gd name="connsiteX42" fmla="*/ 497840 w 914400"/>
                <a:gd name="connsiteY42" fmla="*/ 193040 h 924560"/>
                <a:gd name="connsiteX43" fmla="*/ 518160 w 914400"/>
                <a:gd name="connsiteY43" fmla="*/ 274320 h 924560"/>
                <a:gd name="connsiteX44" fmla="*/ 528320 w 914400"/>
                <a:gd name="connsiteY44" fmla="*/ 304800 h 924560"/>
                <a:gd name="connsiteX45" fmla="*/ 548640 w 914400"/>
                <a:gd name="connsiteY45" fmla="*/ 335280 h 924560"/>
                <a:gd name="connsiteX46" fmla="*/ 558800 w 914400"/>
                <a:gd name="connsiteY46" fmla="*/ 365760 h 924560"/>
                <a:gd name="connsiteX47" fmla="*/ 579120 w 914400"/>
                <a:gd name="connsiteY47" fmla="*/ 406400 h 924560"/>
                <a:gd name="connsiteX48" fmla="*/ 548640 w 914400"/>
                <a:gd name="connsiteY48" fmla="*/ 426720 h 924560"/>
                <a:gd name="connsiteX49" fmla="*/ 426720 w 914400"/>
                <a:gd name="connsiteY49" fmla="*/ 386080 h 924560"/>
                <a:gd name="connsiteX50" fmla="*/ 375920 w 914400"/>
                <a:gd name="connsiteY50" fmla="*/ 345440 h 924560"/>
                <a:gd name="connsiteX51" fmla="*/ 325120 w 914400"/>
                <a:gd name="connsiteY51" fmla="*/ 284480 h 924560"/>
                <a:gd name="connsiteX52" fmla="*/ 294640 w 914400"/>
                <a:gd name="connsiteY52" fmla="*/ 182880 h 924560"/>
                <a:gd name="connsiteX53" fmla="*/ 304800 w 914400"/>
                <a:gd name="connsiteY53" fmla="*/ 111760 h 924560"/>
                <a:gd name="connsiteX54" fmla="*/ 365760 w 914400"/>
                <a:gd name="connsiteY54" fmla="*/ 71120 h 924560"/>
                <a:gd name="connsiteX55" fmla="*/ 579120 w 914400"/>
                <a:gd name="connsiteY55" fmla="*/ 101600 h 924560"/>
                <a:gd name="connsiteX56" fmla="*/ 619760 w 914400"/>
                <a:gd name="connsiteY56" fmla="*/ 111760 h 924560"/>
                <a:gd name="connsiteX57" fmla="*/ 670560 w 914400"/>
                <a:gd name="connsiteY57" fmla="*/ 121920 h 924560"/>
                <a:gd name="connsiteX58" fmla="*/ 731520 w 914400"/>
                <a:gd name="connsiteY58" fmla="*/ 223520 h 924560"/>
                <a:gd name="connsiteX59" fmla="*/ 741680 w 914400"/>
                <a:gd name="connsiteY59" fmla="*/ 335280 h 924560"/>
                <a:gd name="connsiteX60" fmla="*/ 751840 w 914400"/>
                <a:gd name="connsiteY60" fmla="*/ 406400 h 924560"/>
                <a:gd name="connsiteX61" fmla="*/ 782320 w 914400"/>
                <a:gd name="connsiteY61" fmla="*/ 426720 h 924560"/>
                <a:gd name="connsiteX62" fmla="*/ 853440 w 914400"/>
                <a:gd name="connsiteY62" fmla="*/ 396240 h 924560"/>
                <a:gd name="connsiteX63" fmla="*/ 873760 w 914400"/>
                <a:gd name="connsiteY63" fmla="*/ 355600 h 924560"/>
                <a:gd name="connsiteX64" fmla="*/ 894080 w 914400"/>
                <a:gd name="connsiteY64" fmla="*/ 325120 h 924560"/>
                <a:gd name="connsiteX65" fmla="*/ 914400 w 914400"/>
                <a:gd name="connsiteY65" fmla="*/ 264160 h 924560"/>
                <a:gd name="connsiteX66" fmla="*/ 894080 w 914400"/>
                <a:gd name="connsiteY66" fmla="*/ 101600 h 924560"/>
                <a:gd name="connsiteX67" fmla="*/ 873760 w 914400"/>
                <a:gd name="connsiteY67" fmla="*/ 71120 h 924560"/>
                <a:gd name="connsiteX68" fmla="*/ 853440 w 914400"/>
                <a:gd name="connsiteY68" fmla="*/ 20320 h 924560"/>
                <a:gd name="connsiteX69" fmla="*/ 812800 w 914400"/>
                <a:gd name="connsiteY69" fmla="*/ 0 h 924560"/>
                <a:gd name="connsiteX70" fmla="*/ 782320 w 914400"/>
                <a:gd name="connsiteY70" fmla="*/ 10160 h 924560"/>
                <a:gd name="connsiteX71" fmla="*/ 741680 w 914400"/>
                <a:gd name="connsiteY71" fmla="*/ 20320 h 924560"/>
                <a:gd name="connsiteX72" fmla="*/ 701040 w 914400"/>
                <a:gd name="connsiteY72" fmla="*/ 40640 h 924560"/>
                <a:gd name="connsiteX73" fmla="*/ 589280 w 914400"/>
                <a:gd name="connsiteY73" fmla="*/ 60960 h 924560"/>
                <a:gd name="connsiteX74" fmla="*/ 528320 w 914400"/>
                <a:gd name="connsiteY74" fmla="*/ 81280 h 924560"/>
                <a:gd name="connsiteX75" fmla="*/ 447040 w 914400"/>
                <a:gd name="connsiteY75" fmla="*/ 91440 h 924560"/>
                <a:gd name="connsiteX76" fmla="*/ 436880 w 914400"/>
                <a:gd name="connsiteY76" fmla="*/ 132080 h 924560"/>
                <a:gd name="connsiteX77" fmla="*/ 447040 w 914400"/>
                <a:gd name="connsiteY77" fmla="*/ 233680 h 924560"/>
                <a:gd name="connsiteX78" fmla="*/ 467360 w 914400"/>
                <a:gd name="connsiteY78" fmla="*/ 294640 h 924560"/>
                <a:gd name="connsiteX79" fmla="*/ 487680 w 914400"/>
                <a:gd name="connsiteY79" fmla="*/ 365760 h 924560"/>
                <a:gd name="connsiteX80" fmla="*/ 497840 w 914400"/>
                <a:gd name="connsiteY80" fmla="*/ 396240 h 924560"/>
                <a:gd name="connsiteX81" fmla="*/ 528320 w 914400"/>
                <a:gd name="connsiteY81" fmla="*/ 497840 h 924560"/>
                <a:gd name="connsiteX82" fmla="*/ 538480 w 914400"/>
                <a:gd name="connsiteY82" fmla="*/ 538480 h 924560"/>
                <a:gd name="connsiteX83" fmla="*/ 548640 w 914400"/>
                <a:gd name="connsiteY83" fmla="*/ 568960 h 924560"/>
                <a:gd name="connsiteX84" fmla="*/ 538480 w 914400"/>
                <a:gd name="connsiteY84" fmla="*/ 619760 h 924560"/>
                <a:gd name="connsiteX85" fmla="*/ 508000 w 914400"/>
                <a:gd name="connsiteY85" fmla="*/ 629920 h 924560"/>
                <a:gd name="connsiteX86" fmla="*/ 416560 w 914400"/>
                <a:gd name="connsiteY86" fmla="*/ 619760 h 924560"/>
                <a:gd name="connsiteX87" fmla="*/ 396240 w 914400"/>
                <a:gd name="connsiteY87" fmla="*/ 579120 h 924560"/>
                <a:gd name="connsiteX88" fmla="*/ 355600 w 914400"/>
                <a:gd name="connsiteY88" fmla="*/ 518160 h 924560"/>
                <a:gd name="connsiteX89" fmla="*/ 375920 w 914400"/>
                <a:gd name="connsiteY89" fmla="*/ 447040 h 924560"/>
                <a:gd name="connsiteX90" fmla="*/ 406400 w 914400"/>
                <a:gd name="connsiteY90" fmla="*/ 426720 h 924560"/>
                <a:gd name="connsiteX91" fmla="*/ 640080 w 914400"/>
                <a:gd name="connsiteY91" fmla="*/ 436880 h 924560"/>
                <a:gd name="connsiteX92" fmla="*/ 711200 w 914400"/>
                <a:gd name="connsiteY92" fmla="*/ 487680 h 924560"/>
                <a:gd name="connsiteX93" fmla="*/ 731520 w 914400"/>
                <a:gd name="connsiteY93" fmla="*/ 528320 h 924560"/>
                <a:gd name="connsiteX94" fmla="*/ 772160 w 914400"/>
                <a:gd name="connsiteY94" fmla="*/ 568960 h 924560"/>
                <a:gd name="connsiteX95" fmla="*/ 812800 w 914400"/>
                <a:gd name="connsiteY95" fmla="*/ 629920 h 9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14400" h="924560">
                  <a:moveTo>
                    <a:pt x="0" y="904240"/>
                  </a:moveTo>
                  <a:cubicBezTo>
                    <a:pt x="20320" y="907627"/>
                    <a:pt x="40760" y="910360"/>
                    <a:pt x="60960" y="914400"/>
                  </a:cubicBezTo>
                  <a:cubicBezTo>
                    <a:pt x="74652" y="917138"/>
                    <a:pt x="87636" y="924560"/>
                    <a:pt x="101600" y="924560"/>
                  </a:cubicBezTo>
                  <a:cubicBezTo>
                    <a:pt x="152513" y="924560"/>
                    <a:pt x="203200" y="917787"/>
                    <a:pt x="254000" y="914400"/>
                  </a:cubicBezTo>
                  <a:cubicBezTo>
                    <a:pt x="264160" y="911013"/>
                    <a:pt x="275181" y="909553"/>
                    <a:pt x="284480" y="904240"/>
                  </a:cubicBezTo>
                  <a:cubicBezTo>
                    <a:pt x="299182" y="895839"/>
                    <a:pt x="311341" y="883602"/>
                    <a:pt x="325120" y="873760"/>
                  </a:cubicBezTo>
                  <a:cubicBezTo>
                    <a:pt x="335056" y="866663"/>
                    <a:pt x="345440" y="860213"/>
                    <a:pt x="355600" y="853440"/>
                  </a:cubicBezTo>
                  <a:cubicBezTo>
                    <a:pt x="389212" y="752603"/>
                    <a:pt x="332819" y="906638"/>
                    <a:pt x="396240" y="792480"/>
                  </a:cubicBezTo>
                  <a:cubicBezTo>
                    <a:pt x="405620" y="775595"/>
                    <a:pt x="421376" y="714930"/>
                    <a:pt x="426720" y="690880"/>
                  </a:cubicBezTo>
                  <a:cubicBezTo>
                    <a:pt x="430466" y="674023"/>
                    <a:pt x="432997" y="656906"/>
                    <a:pt x="436880" y="640080"/>
                  </a:cubicBezTo>
                  <a:cubicBezTo>
                    <a:pt x="443160" y="612868"/>
                    <a:pt x="457200" y="558800"/>
                    <a:pt x="457200" y="558800"/>
                  </a:cubicBezTo>
                  <a:cubicBezTo>
                    <a:pt x="460587" y="497840"/>
                    <a:pt x="458726" y="436360"/>
                    <a:pt x="467360" y="375920"/>
                  </a:cubicBezTo>
                  <a:cubicBezTo>
                    <a:pt x="469087" y="363832"/>
                    <a:pt x="475666" y="347624"/>
                    <a:pt x="487680" y="345440"/>
                  </a:cubicBezTo>
                  <a:cubicBezTo>
                    <a:pt x="517853" y="339954"/>
                    <a:pt x="548640" y="352213"/>
                    <a:pt x="579120" y="355600"/>
                  </a:cubicBezTo>
                  <a:cubicBezTo>
                    <a:pt x="587918" y="357799"/>
                    <a:pt x="638903" y="369442"/>
                    <a:pt x="650240" y="375920"/>
                  </a:cubicBezTo>
                  <a:cubicBezTo>
                    <a:pt x="730835" y="421974"/>
                    <a:pt x="650717" y="396359"/>
                    <a:pt x="731520" y="416560"/>
                  </a:cubicBezTo>
                  <a:cubicBezTo>
                    <a:pt x="741680" y="423333"/>
                    <a:pt x="754372" y="427345"/>
                    <a:pt x="762000" y="436880"/>
                  </a:cubicBezTo>
                  <a:cubicBezTo>
                    <a:pt x="768690" y="445243"/>
                    <a:pt x="772160" y="456650"/>
                    <a:pt x="772160" y="467360"/>
                  </a:cubicBezTo>
                  <a:cubicBezTo>
                    <a:pt x="772160" y="554259"/>
                    <a:pt x="776799" y="550274"/>
                    <a:pt x="741680" y="599440"/>
                  </a:cubicBezTo>
                  <a:cubicBezTo>
                    <a:pt x="731838" y="613219"/>
                    <a:pt x="724209" y="629240"/>
                    <a:pt x="711200" y="640080"/>
                  </a:cubicBezTo>
                  <a:cubicBezTo>
                    <a:pt x="702973" y="646936"/>
                    <a:pt x="690880" y="646853"/>
                    <a:pt x="680720" y="650240"/>
                  </a:cubicBezTo>
                  <a:cubicBezTo>
                    <a:pt x="646853" y="643467"/>
                    <a:pt x="612491" y="638819"/>
                    <a:pt x="579120" y="629920"/>
                  </a:cubicBezTo>
                  <a:cubicBezTo>
                    <a:pt x="541473" y="619881"/>
                    <a:pt x="522031" y="604547"/>
                    <a:pt x="487680" y="589280"/>
                  </a:cubicBezTo>
                  <a:cubicBezTo>
                    <a:pt x="370928" y="537390"/>
                    <a:pt x="496285" y="598662"/>
                    <a:pt x="396240" y="548640"/>
                  </a:cubicBezTo>
                  <a:cubicBezTo>
                    <a:pt x="392853" y="535093"/>
                    <a:pt x="390983" y="521075"/>
                    <a:pt x="386080" y="508000"/>
                  </a:cubicBezTo>
                  <a:cubicBezTo>
                    <a:pt x="380762" y="493819"/>
                    <a:pt x="365760" y="482506"/>
                    <a:pt x="365760" y="467360"/>
                  </a:cubicBezTo>
                  <a:cubicBezTo>
                    <a:pt x="365760" y="416110"/>
                    <a:pt x="373650" y="364679"/>
                    <a:pt x="386080" y="314960"/>
                  </a:cubicBezTo>
                  <a:cubicBezTo>
                    <a:pt x="390869" y="295802"/>
                    <a:pt x="403709" y="279153"/>
                    <a:pt x="416560" y="264160"/>
                  </a:cubicBezTo>
                  <a:cubicBezTo>
                    <a:pt x="428172" y="250612"/>
                    <a:pt x="475152" y="230480"/>
                    <a:pt x="487680" y="223520"/>
                  </a:cubicBezTo>
                  <a:cubicBezTo>
                    <a:pt x="559584" y="183573"/>
                    <a:pt x="512866" y="199444"/>
                    <a:pt x="579120" y="182880"/>
                  </a:cubicBezTo>
                  <a:cubicBezTo>
                    <a:pt x="623147" y="189653"/>
                    <a:pt x="668941" y="189114"/>
                    <a:pt x="711200" y="203200"/>
                  </a:cubicBezTo>
                  <a:cubicBezTo>
                    <a:pt x="722784" y="207061"/>
                    <a:pt x="727347" y="222204"/>
                    <a:pt x="731520" y="233680"/>
                  </a:cubicBezTo>
                  <a:cubicBezTo>
                    <a:pt x="741064" y="259926"/>
                    <a:pt x="745067" y="287867"/>
                    <a:pt x="751840" y="314960"/>
                  </a:cubicBezTo>
                  <a:cubicBezTo>
                    <a:pt x="745067" y="342053"/>
                    <a:pt x="743076" y="370816"/>
                    <a:pt x="731520" y="396240"/>
                  </a:cubicBezTo>
                  <a:cubicBezTo>
                    <a:pt x="702249" y="460637"/>
                    <a:pt x="689951" y="393453"/>
                    <a:pt x="711200" y="457200"/>
                  </a:cubicBezTo>
                  <a:cubicBezTo>
                    <a:pt x="797088" y="440022"/>
                    <a:pt x="807514" y="457474"/>
                    <a:pt x="853440" y="396240"/>
                  </a:cubicBezTo>
                  <a:cubicBezTo>
                    <a:pt x="862527" y="384123"/>
                    <a:pt x="868135" y="369662"/>
                    <a:pt x="873760" y="355600"/>
                  </a:cubicBezTo>
                  <a:cubicBezTo>
                    <a:pt x="881715" y="335713"/>
                    <a:pt x="894080" y="294640"/>
                    <a:pt x="894080" y="294640"/>
                  </a:cubicBezTo>
                  <a:cubicBezTo>
                    <a:pt x="881263" y="192106"/>
                    <a:pt x="892554" y="239263"/>
                    <a:pt x="863600" y="152400"/>
                  </a:cubicBezTo>
                  <a:cubicBezTo>
                    <a:pt x="858676" y="137628"/>
                    <a:pt x="814475" y="125865"/>
                    <a:pt x="802640" y="121920"/>
                  </a:cubicBezTo>
                  <a:cubicBezTo>
                    <a:pt x="741680" y="125307"/>
                    <a:pt x="680603" y="127010"/>
                    <a:pt x="619760" y="132080"/>
                  </a:cubicBezTo>
                  <a:cubicBezTo>
                    <a:pt x="582393" y="135194"/>
                    <a:pt x="553457" y="143576"/>
                    <a:pt x="518160" y="152400"/>
                  </a:cubicBezTo>
                  <a:cubicBezTo>
                    <a:pt x="511387" y="165947"/>
                    <a:pt x="497840" y="177894"/>
                    <a:pt x="497840" y="193040"/>
                  </a:cubicBezTo>
                  <a:cubicBezTo>
                    <a:pt x="497840" y="220967"/>
                    <a:pt x="510812" y="247377"/>
                    <a:pt x="518160" y="274320"/>
                  </a:cubicBezTo>
                  <a:cubicBezTo>
                    <a:pt x="520978" y="284652"/>
                    <a:pt x="523531" y="295221"/>
                    <a:pt x="528320" y="304800"/>
                  </a:cubicBezTo>
                  <a:cubicBezTo>
                    <a:pt x="533781" y="315722"/>
                    <a:pt x="543179" y="324358"/>
                    <a:pt x="548640" y="335280"/>
                  </a:cubicBezTo>
                  <a:cubicBezTo>
                    <a:pt x="553429" y="344859"/>
                    <a:pt x="554581" y="355916"/>
                    <a:pt x="558800" y="365760"/>
                  </a:cubicBezTo>
                  <a:cubicBezTo>
                    <a:pt x="564766" y="379681"/>
                    <a:pt x="572347" y="392853"/>
                    <a:pt x="579120" y="406400"/>
                  </a:cubicBezTo>
                  <a:cubicBezTo>
                    <a:pt x="568960" y="413173"/>
                    <a:pt x="560790" y="425505"/>
                    <a:pt x="548640" y="426720"/>
                  </a:cubicBezTo>
                  <a:cubicBezTo>
                    <a:pt x="496309" y="431953"/>
                    <a:pt x="466441" y="413884"/>
                    <a:pt x="426720" y="386080"/>
                  </a:cubicBezTo>
                  <a:cubicBezTo>
                    <a:pt x="408955" y="373644"/>
                    <a:pt x="392240" y="359720"/>
                    <a:pt x="375920" y="345440"/>
                  </a:cubicBezTo>
                  <a:cubicBezTo>
                    <a:pt x="358519" y="330214"/>
                    <a:pt x="334957" y="306614"/>
                    <a:pt x="325120" y="284480"/>
                  </a:cubicBezTo>
                  <a:cubicBezTo>
                    <a:pt x="310985" y="252677"/>
                    <a:pt x="303084" y="216656"/>
                    <a:pt x="294640" y="182880"/>
                  </a:cubicBezTo>
                  <a:cubicBezTo>
                    <a:pt x="298027" y="159173"/>
                    <a:pt x="291943" y="131963"/>
                    <a:pt x="304800" y="111760"/>
                  </a:cubicBezTo>
                  <a:cubicBezTo>
                    <a:pt x="317911" y="91156"/>
                    <a:pt x="365760" y="71120"/>
                    <a:pt x="365760" y="71120"/>
                  </a:cubicBezTo>
                  <a:lnTo>
                    <a:pt x="579120" y="101600"/>
                  </a:lnTo>
                  <a:cubicBezTo>
                    <a:pt x="592908" y="103806"/>
                    <a:pt x="606129" y="108731"/>
                    <a:pt x="619760" y="111760"/>
                  </a:cubicBezTo>
                  <a:cubicBezTo>
                    <a:pt x="636617" y="115506"/>
                    <a:pt x="653627" y="118533"/>
                    <a:pt x="670560" y="121920"/>
                  </a:cubicBezTo>
                  <a:cubicBezTo>
                    <a:pt x="719601" y="195482"/>
                    <a:pt x="700278" y="161037"/>
                    <a:pt x="731520" y="223520"/>
                  </a:cubicBezTo>
                  <a:cubicBezTo>
                    <a:pt x="734907" y="260773"/>
                    <a:pt x="737549" y="298102"/>
                    <a:pt x="741680" y="335280"/>
                  </a:cubicBezTo>
                  <a:cubicBezTo>
                    <a:pt x="744325" y="359081"/>
                    <a:pt x="742114" y="384517"/>
                    <a:pt x="751840" y="406400"/>
                  </a:cubicBezTo>
                  <a:cubicBezTo>
                    <a:pt x="756799" y="417558"/>
                    <a:pt x="772160" y="419947"/>
                    <a:pt x="782320" y="426720"/>
                  </a:cubicBezTo>
                  <a:cubicBezTo>
                    <a:pt x="807779" y="420355"/>
                    <a:pt x="834976" y="418397"/>
                    <a:pt x="853440" y="396240"/>
                  </a:cubicBezTo>
                  <a:cubicBezTo>
                    <a:pt x="863136" y="384605"/>
                    <a:pt x="866246" y="368750"/>
                    <a:pt x="873760" y="355600"/>
                  </a:cubicBezTo>
                  <a:cubicBezTo>
                    <a:pt x="879818" y="344998"/>
                    <a:pt x="889121" y="336278"/>
                    <a:pt x="894080" y="325120"/>
                  </a:cubicBezTo>
                  <a:cubicBezTo>
                    <a:pt x="902779" y="305547"/>
                    <a:pt x="914400" y="264160"/>
                    <a:pt x="914400" y="264160"/>
                  </a:cubicBezTo>
                  <a:cubicBezTo>
                    <a:pt x="907627" y="209973"/>
                    <a:pt x="905330" y="155037"/>
                    <a:pt x="894080" y="101600"/>
                  </a:cubicBezTo>
                  <a:cubicBezTo>
                    <a:pt x="891564" y="89651"/>
                    <a:pt x="879221" y="82042"/>
                    <a:pt x="873760" y="71120"/>
                  </a:cubicBezTo>
                  <a:cubicBezTo>
                    <a:pt x="865604" y="54808"/>
                    <a:pt x="865309" y="34167"/>
                    <a:pt x="853440" y="20320"/>
                  </a:cubicBezTo>
                  <a:cubicBezTo>
                    <a:pt x="843583" y="8821"/>
                    <a:pt x="826347" y="6773"/>
                    <a:pt x="812800" y="0"/>
                  </a:cubicBezTo>
                  <a:cubicBezTo>
                    <a:pt x="802640" y="3387"/>
                    <a:pt x="792618" y="7218"/>
                    <a:pt x="782320" y="10160"/>
                  </a:cubicBezTo>
                  <a:cubicBezTo>
                    <a:pt x="768894" y="13996"/>
                    <a:pt x="754755" y="15417"/>
                    <a:pt x="741680" y="20320"/>
                  </a:cubicBezTo>
                  <a:cubicBezTo>
                    <a:pt x="727499" y="25638"/>
                    <a:pt x="715408" y="35851"/>
                    <a:pt x="701040" y="40640"/>
                  </a:cubicBezTo>
                  <a:cubicBezTo>
                    <a:pt x="686840" y="45373"/>
                    <a:pt x="599515" y="59254"/>
                    <a:pt x="589280" y="60960"/>
                  </a:cubicBezTo>
                  <a:cubicBezTo>
                    <a:pt x="568960" y="67733"/>
                    <a:pt x="549264" y="76792"/>
                    <a:pt x="528320" y="81280"/>
                  </a:cubicBezTo>
                  <a:cubicBezTo>
                    <a:pt x="501622" y="87001"/>
                    <a:pt x="470908" y="78180"/>
                    <a:pt x="447040" y="91440"/>
                  </a:cubicBezTo>
                  <a:cubicBezTo>
                    <a:pt x="434834" y="98221"/>
                    <a:pt x="440267" y="118533"/>
                    <a:pt x="436880" y="132080"/>
                  </a:cubicBezTo>
                  <a:cubicBezTo>
                    <a:pt x="440267" y="165947"/>
                    <a:pt x="440768" y="200227"/>
                    <a:pt x="447040" y="233680"/>
                  </a:cubicBezTo>
                  <a:cubicBezTo>
                    <a:pt x="450987" y="254732"/>
                    <a:pt x="461061" y="274168"/>
                    <a:pt x="467360" y="294640"/>
                  </a:cubicBezTo>
                  <a:cubicBezTo>
                    <a:pt x="474611" y="318205"/>
                    <a:pt x="480595" y="342145"/>
                    <a:pt x="487680" y="365760"/>
                  </a:cubicBezTo>
                  <a:cubicBezTo>
                    <a:pt x="490757" y="376018"/>
                    <a:pt x="494898" y="385942"/>
                    <a:pt x="497840" y="396240"/>
                  </a:cubicBezTo>
                  <a:cubicBezTo>
                    <a:pt x="528550" y="503724"/>
                    <a:pt x="480031" y="352973"/>
                    <a:pt x="528320" y="497840"/>
                  </a:cubicBezTo>
                  <a:cubicBezTo>
                    <a:pt x="532736" y="511087"/>
                    <a:pt x="534644" y="525054"/>
                    <a:pt x="538480" y="538480"/>
                  </a:cubicBezTo>
                  <a:cubicBezTo>
                    <a:pt x="541422" y="548778"/>
                    <a:pt x="545253" y="558800"/>
                    <a:pt x="548640" y="568960"/>
                  </a:cubicBezTo>
                  <a:cubicBezTo>
                    <a:pt x="545253" y="585893"/>
                    <a:pt x="548059" y="605392"/>
                    <a:pt x="538480" y="619760"/>
                  </a:cubicBezTo>
                  <a:cubicBezTo>
                    <a:pt x="532539" y="628671"/>
                    <a:pt x="518710" y="629920"/>
                    <a:pt x="508000" y="629920"/>
                  </a:cubicBezTo>
                  <a:cubicBezTo>
                    <a:pt x="477332" y="629920"/>
                    <a:pt x="447040" y="623147"/>
                    <a:pt x="416560" y="619760"/>
                  </a:cubicBezTo>
                  <a:cubicBezTo>
                    <a:pt x="409787" y="606213"/>
                    <a:pt x="405043" y="591445"/>
                    <a:pt x="396240" y="579120"/>
                  </a:cubicBezTo>
                  <a:cubicBezTo>
                    <a:pt x="348674" y="512528"/>
                    <a:pt x="377394" y="583543"/>
                    <a:pt x="355600" y="518160"/>
                  </a:cubicBezTo>
                  <a:cubicBezTo>
                    <a:pt x="362373" y="494453"/>
                    <a:pt x="363946" y="468593"/>
                    <a:pt x="375920" y="447040"/>
                  </a:cubicBezTo>
                  <a:cubicBezTo>
                    <a:pt x="381850" y="436366"/>
                    <a:pt x="394198" y="427189"/>
                    <a:pt x="406400" y="426720"/>
                  </a:cubicBezTo>
                  <a:lnTo>
                    <a:pt x="640080" y="436880"/>
                  </a:lnTo>
                  <a:cubicBezTo>
                    <a:pt x="654358" y="446398"/>
                    <a:pt x="702799" y="477878"/>
                    <a:pt x="711200" y="487680"/>
                  </a:cubicBezTo>
                  <a:cubicBezTo>
                    <a:pt x="721057" y="499179"/>
                    <a:pt x="722433" y="516203"/>
                    <a:pt x="731520" y="528320"/>
                  </a:cubicBezTo>
                  <a:cubicBezTo>
                    <a:pt x="743015" y="543646"/>
                    <a:pt x="760192" y="554000"/>
                    <a:pt x="772160" y="568960"/>
                  </a:cubicBezTo>
                  <a:cubicBezTo>
                    <a:pt x="787416" y="588030"/>
                    <a:pt x="812800" y="629920"/>
                    <a:pt x="812800" y="62992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27200" y="1641454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Pal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63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0.00226 -0.00833 0.00399 -0.01574 0.00885 -0.02222 C 0.01024 -0.0294 0.0118 -0.03333 0.01562 -0.03866 C 0.01979 -0.05648 0.0309 -0.06273 0.0434 -0.06667 C 0.09566 -0.06505 0.07292 -0.06806 0.09896 -0.05926 C 0.1059 -0.05694 0.11302 -0.05556 0.11996 -0.05347 C 0.12187 -0.05301 0.12552 -0.05185 0.12552 -0.05185 C 0.1408 -0.05301 0.14844 -0.05394 0.16111 -0.05926 C 0.1658 -0.06366 0.17153 -0.0662 0.17673 -0.06968 C 0.1842 -0.07477 0.19201 -0.08241 0.2 -0.08588 C 0.20642 -0.09236 0.21337 -0.10046 0.22118 -0.1037 C 0.23437 -0.1213 0.25903 -0.12384 0.27673 -0.12593 C 0.29983 -0.12477 0.29809 -0.12593 0.31233 -0.12153 C 0.31858 -0.11713 0.3243 -0.1125 0.33108 -0.10972 C 0.33646 -0.10463 0.34253 -0.10093 0.34896 -0.09931 C 0.3592 -0.09213 0.37205 -0.08889 0.38333 -0.0875 C 0.39045 -0.08843 0.39757 -0.08912 0.40451 -0.09051 C 0.41024 -0.09167 0.41528 -0.09514 0.42118 -0.0963 C 0.42778 -0.10093 0.43507 -0.1037 0.44219 -0.10671 C 0.44583 -0.10556 0.44983 -0.10556 0.4533 -0.1037 C 0.46788 -0.09583 0.44479 -0.10162 0.46562 -0.09792 C 0.47153 -0.09491 0.47673 -0.09051 0.48333 -0.09051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341" y="1032664"/>
            <a:ext cx="8590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Working </a:t>
            </a:r>
            <a:r>
              <a:rPr lang="en-US" sz="2400" i="1" dirty="0"/>
              <a:t>with Deaf </a:t>
            </a:r>
            <a:r>
              <a:rPr lang="en-US" sz="2400" i="1" dirty="0" smtClean="0"/>
              <a:t>and Hard-of-Hearing Students </a:t>
            </a:r>
          </a:p>
          <a:p>
            <a:pPr algn="ctr"/>
            <a:r>
              <a:rPr lang="en-US" sz="2400" i="1" dirty="0" smtClean="0"/>
              <a:t>in </a:t>
            </a:r>
            <a:r>
              <a:rPr lang="en-US" sz="2400" i="1" dirty="0"/>
              <a:t>a Chemistry Research </a:t>
            </a:r>
            <a:r>
              <a:rPr lang="en-US" sz="2400" i="1" dirty="0" smtClean="0"/>
              <a:t>Lab</a:t>
            </a:r>
            <a:endParaRPr lang="en-US" sz="2400" i="1" dirty="0"/>
          </a:p>
        </p:txBody>
      </p:sp>
      <p:pic>
        <p:nvPicPr>
          <p:cNvPr id="9" name="Picture 2" descr="C:\Users\lvmsch\Desktop\My Documents\RIT\Photos\Group photo May 2016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4765" r="5000" b="25900"/>
          <a:stretch/>
        </p:blipFill>
        <p:spPr bwMode="auto">
          <a:xfrm>
            <a:off x="221341" y="1932434"/>
            <a:ext cx="4724400" cy="25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7" b="99867" l="2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441370" y="2071161"/>
            <a:ext cx="1695370" cy="8358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237" y="4800600"/>
            <a:ext cx="8590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Lea Vacca Michel</a:t>
            </a:r>
          </a:p>
          <a:p>
            <a:pPr algn="ctr"/>
            <a:r>
              <a:rPr lang="en-US" sz="2400" dirty="0" smtClean="0"/>
              <a:t>Associate Professor</a:t>
            </a:r>
          </a:p>
          <a:p>
            <a:pPr algn="ctr"/>
            <a:r>
              <a:rPr lang="en-US" sz="2400" dirty="0" smtClean="0"/>
              <a:t>School of Chemistry and Materials Science</a:t>
            </a:r>
          </a:p>
          <a:p>
            <a:pPr algn="ctr"/>
            <a:r>
              <a:rPr lang="en-US" sz="2400" dirty="0" smtClean="0"/>
              <a:t>Rochester Institute of Technology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28430" y="1923028"/>
            <a:ext cx="3405970" cy="2564819"/>
            <a:chOff x="1242230" y="1077014"/>
            <a:chExt cx="6640289" cy="4351283"/>
          </a:xfrm>
        </p:grpSpPr>
        <p:pic>
          <p:nvPicPr>
            <p:cNvPr id="15" name="Picture 2" descr="C:\Users\lvmsch\AppData\Local\Microsoft\Windows\Temporary Internet Files\Content.Outlook\D2F6KABC\0414171249a_HDR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6" t="15813" r="21290"/>
            <a:stretch/>
          </p:blipFill>
          <p:spPr bwMode="auto">
            <a:xfrm>
              <a:off x="1242230" y="1077014"/>
              <a:ext cx="6640289" cy="435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lvmsch\AppData\Local\Microsoft\Windows\Temporary Internet Files\Content.Outlook\D2F6KABC\0414171254_HDR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6132" b="100000" l="23249" r="409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4" t="24204" r="59704"/>
            <a:stretch/>
          </p:blipFill>
          <p:spPr bwMode="auto">
            <a:xfrm>
              <a:off x="1381018" y="2041633"/>
              <a:ext cx="1464958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6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300" b="1" dirty="0" smtClean="0"/>
              <a:t>Dreyfus Project</a:t>
            </a:r>
            <a:endParaRPr lang="en-US" sz="4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9054" y="1219200"/>
            <a:ext cx="8796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epresentation </a:t>
            </a:r>
            <a:r>
              <a:rPr lang="en-US" dirty="0"/>
              <a:t>of deaf and hard-of-hearing (DHH) individuals </a:t>
            </a:r>
            <a:r>
              <a:rPr lang="en-US" dirty="0" smtClean="0"/>
              <a:t>in STEM </a:t>
            </a:r>
            <a:r>
              <a:rPr lang="en-US" dirty="0"/>
              <a:t>careers </a:t>
            </a:r>
            <a:r>
              <a:rPr lang="en-US" dirty="0" smtClean="0"/>
              <a:t>lags in the U.S.</a:t>
            </a:r>
            <a:endParaRPr lang="en-US" dirty="0"/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the postsecondary level, </a:t>
            </a:r>
            <a:r>
              <a:rPr lang="en-US" dirty="0" smtClean="0"/>
              <a:t>classroom accommodations to facilitate access to STEM information are </a:t>
            </a:r>
            <a:r>
              <a:rPr lang="en-US" dirty="0"/>
              <a:t>not universally </a:t>
            </a:r>
            <a:r>
              <a:rPr lang="en-US" dirty="0" smtClean="0"/>
              <a:t>available</a:t>
            </a:r>
          </a:p>
          <a:p>
            <a:pPr marL="285750" indent="-285750">
              <a:lnSpc>
                <a:spcPct val="5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u="sng" dirty="0"/>
              <a:t>Undergraduate research (UR) </a:t>
            </a:r>
            <a:r>
              <a:rPr lang="en-US" b="1" u="sng" dirty="0" smtClean="0"/>
              <a:t>experiences</a:t>
            </a:r>
            <a:r>
              <a:rPr lang="en-US" b="1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been </a:t>
            </a:r>
            <a:r>
              <a:rPr lang="en-US" dirty="0" smtClean="0"/>
              <a:t>shown to:</a:t>
            </a:r>
          </a:p>
          <a:p>
            <a:pPr marL="1651000" lvl="1" indent="-279400">
              <a:buFont typeface="Arial"/>
              <a:buChar char="•"/>
            </a:pPr>
            <a:r>
              <a:rPr lang="en-US" dirty="0" smtClean="0"/>
              <a:t>Increase </a:t>
            </a:r>
            <a:r>
              <a:rPr lang="en-US" dirty="0"/>
              <a:t>students’ understanding and awareness of graduate school </a:t>
            </a:r>
            <a:r>
              <a:rPr lang="en-US" dirty="0" smtClean="0"/>
              <a:t>opportunities</a:t>
            </a:r>
          </a:p>
          <a:p>
            <a:pPr marL="1651000" lvl="1" indent="-279400">
              <a:buFont typeface="Arial"/>
              <a:buChar char="•"/>
            </a:pPr>
            <a:r>
              <a:rPr lang="en-US" dirty="0" smtClean="0"/>
              <a:t>Increase confidence </a:t>
            </a:r>
            <a:r>
              <a:rPr lang="en-US" dirty="0"/>
              <a:t>in applying for graduate </a:t>
            </a:r>
            <a:r>
              <a:rPr lang="en-US" dirty="0" smtClean="0"/>
              <a:t>school</a:t>
            </a:r>
          </a:p>
          <a:p>
            <a:pPr marL="1651000" lvl="1" indent="-279400">
              <a:buFont typeface="Arial"/>
              <a:buChar char="•"/>
            </a:pPr>
            <a:r>
              <a:rPr lang="en-US" dirty="0" smtClean="0"/>
              <a:t>Increase success </a:t>
            </a:r>
            <a:r>
              <a:rPr lang="en-US" dirty="0"/>
              <a:t>of </a:t>
            </a:r>
            <a:r>
              <a:rPr lang="en-US" dirty="0" smtClean="0"/>
              <a:t>matriculation</a:t>
            </a:r>
            <a:endParaRPr lang="en-US" dirty="0"/>
          </a:p>
          <a:p>
            <a:pPr marL="1651000" lvl="1" indent="-279400">
              <a:buFont typeface="Arial"/>
              <a:buChar char="•"/>
            </a:pPr>
            <a:r>
              <a:rPr lang="en-US" b="1" dirty="0"/>
              <a:t>I</a:t>
            </a:r>
            <a:r>
              <a:rPr lang="en-US" b="1" dirty="0" smtClean="0"/>
              <a:t>nstill </a:t>
            </a:r>
            <a:r>
              <a:rPr lang="en-US" b="1" dirty="0"/>
              <a:t>higher learning gains in scientific writing, working independently, and self-confidence for underrepresented students compared with other </a:t>
            </a:r>
            <a:r>
              <a:rPr lang="en-US" b="1" dirty="0" smtClean="0"/>
              <a:t>students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5271265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a typeface="ＭＳ 明朝" charset="-128"/>
                <a:cs typeface="Calibri"/>
              </a:rPr>
              <a:t>1 </a:t>
            </a:r>
            <a:r>
              <a:rPr lang="en-US" sz="1200" dirty="0">
                <a:ea typeface="ＭＳ 明朝" charset="-128"/>
                <a:cs typeface="Calibri"/>
              </a:rPr>
              <a:t>Nagle, K., Newman, L. A., Shaver, D. M., &amp; Marschark, M. (2016). </a:t>
            </a:r>
            <a:r>
              <a:rPr lang="en-US" sz="1200" i="1" dirty="0">
                <a:ea typeface="ＭＳ 明朝" charset="-128"/>
                <a:cs typeface="Calibri"/>
              </a:rPr>
              <a:t>American Annals of the Deaf</a:t>
            </a:r>
            <a:r>
              <a:rPr lang="en-US" sz="1200" dirty="0">
                <a:ea typeface="ＭＳ 明朝" charset="-128"/>
                <a:cs typeface="Calibri"/>
              </a:rPr>
              <a:t>, </a:t>
            </a:r>
            <a:r>
              <a:rPr lang="en-US" sz="1200" i="1" dirty="0">
                <a:ea typeface="ＭＳ 明朝" charset="-128"/>
                <a:cs typeface="Calibri"/>
              </a:rPr>
              <a:t>160</a:t>
            </a:r>
            <a:r>
              <a:rPr lang="en-US" sz="1200" dirty="0">
                <a:ea typeface="ＭＳ 明朝" charset="-128"/>
                <a:cs typeface="Calibri"/>
              </a:rPr>
              <a:t>(5), 467–482.</a:t>
            </a:r>
          </a:p>
          <a:p>
            <a:r>
              <a:rPr lang="en-US" sz="1200" b="1" dirty="0">
                <a:cs typeface="Calibri"/>
              </a:rPr>
              <a:t>2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Pagliaro</a:t>
            </a:r>
            <a:r>
              <a:rPr lang="en-US" sz="1200" dirty="0">
                <a:cs typeface="Calibri"/>
              </a:rPr>
              <a:t>, C. M., &amp; </a:t>
            </a:r>
            <a:r>
              <a:rPr lang="en-US" sz="1200" dirty="0" err="1">
                <a:cs typeface="Calibri"/>
              </a:rPr>
              <a:t>Kritzer</a:t>
            </a:r>
            <a:r>
              <a:rPr lang="en-US" sz="1200" dirty="0">
                <a:cs typeface="Calibri"/>
              </a:rPr>
              <a:t>, K. L. (2013). </a:t>
            </a:r>
            <a:r>
              <a:rPr lang="en-US" sz="1200" i="1" dirty="0">
                <a:cs typeface="Calibri"/>
              </a:rPr>
              <a:t>Journal of Deaf Studies and Deaf Education</a:t>
            </a:r>
            <a:r>
              <a:rPr lang="en-US" sz="1200" dirty="0">
                <a:cs typeface="Calibri"/>
              </a:rPr>
              <a:t>, </a:t>
            </a:r>
            <a:r>
              <a:rPr lang="en-US" sz="1200" i="1" dirty="0">
                <a:cs typeface="Calibri"/>
              </a:rPr>
              <a:t>18</a:t>
            </a:r>
            <a:r>
              <a:rPr lang="en-US" sz="1200" dirty="0">
                <a:cs typeface="Calibri"/>
              </a:rPr>
              <a:t>(2), 139–160.</a:t>
            </a:r>
          </a:p>
          <a:p>
            <a:r>
              <a:rPr lang="en-US" sz="1200" b="1" dirty="0">
                <a:cs typeface="Calibri"/>
              </a:rPr>
              <a:t>3</a:t>
            </a:r>
            <a:r>
              <a:rPr lang="en-US" sz="1200" dirty="0">
                <a:cs typeface="Calibri"/>
              </a:rPr>
              <a:t> Powell, D., Hyde, M., &amp; Punch, R. (2014). </a:t>
            </a:r>
            <a:r>
              <a:rPr lang="en-US" sz="1200" i="1" dirty="0">
                <a:cs typeface="Calibri"/>
              </a:rPr>
              <a:t>Journal of Deaf Studies and Deaf Education</a:t>
            </a:r>
            <a:r>
              <a:rPr lang="en-US" sz="1200" dirty="0">
                <a:cs typeface="Calibri"/>
              </a:rPr>
              <a:t>, </a:t>
            </a:r>
            <a:r>
              <a:rPr lang="en-US" sz="1200" i="1" dirty="0">
                <a:cs typeface="Calibri"/>
              </a:rPr>
              <a:t>19</a:t>
            </a:r>
            <a:r>
              <a:rPr lang="en-US" sz="1200" dirty="0">
                <a:cs typeface="Calibri"/>
              </a:rPr>
              <a:t>(1), 126–140.</a:t>
            </a:r>
          </a:p>
          <a:p>
            <a:r>
              <a:rPr lang="en-US" sz="1200" b="1" dirty="0">
                <a:ea typeface="ＭＳ 明朝" charset="-128"/>
                <a:cs typeface="Calibri"/>
              </a:rPr>
              <a:t>4</a:t>
            </a:r>
            <a:r>
              <a:rPr lang="en-US" sz="1200" dirty="0">
                <a:ea typeface="ＭＳ 明朝" charset="-128"/>
                <a:cs typeface="Calibri"/>
              </a:rPr>
              <a:t> Eagan, M. K., Hurtado, S., Chang, M. J., Garcia, G. A., Herrera, F. A., &amp; Garibay, J. C. (2013). </a:t>
            </a:r>
            <a:r>
              <a:rPr lang="en-US" sz="1200" i="1" dirty="0">
                <a:ea typeface="ＭＳ 明朝" charset="-128"/>
                <a:cs typeface="Calibri"/>
              </a:rPr>
              <a:t>American Educational Research Journal</a:t>
            </a:r>
            <a:r>
              <a:rPr lang="en-US" sz="1200" dirty="0">
                <a:ea typeface="ＭＳ 明朝" charset="-128"/>
                <a:cs typeface="Calibri"/>
              </a:rPr>
              <a:t>, </a:t>
            </a:r>
            <a:r>
              <a:rPr lang="en-US" sz="1200" i="1" dirty="0">
                <a:ea typeface="ＭＳ 明朝" charset="-128"/>
                <a:cs typeface="Calibri"/>
              </a:rPr>
              <a:t>50</a:t>
            </a:r>
            <a:r>
              <a:rPr lang="en-US" sz="1200" dirty="0">
                <a:ea typeface="ＭＳ 明朝" charset="-128"/>
                <a:cs typeface="Calibri"/>
              </a:rPr>
              <a:t>(4), 683–713.</a:t>
            </a:r>
          </a:p>
          <a:p>
            <a:r>
              <a:rPr lang="en-US" sz="1200" b="1" dirty="0">
                <a:cs typeface="Calibri"/>
              </a:rPr>
              <a:t>5</a:t>
            </a:r>
            <a:r>
              <a:rPr lang="en-US" sz="1200" dirty="0">
                <a:cs typeface="Calibri"/>
              </a:rPr>
              <a:t> Russell, S. H., Hancock, M. P., &amp; McCullough, J. (2007). </a:t>
            </a:r>
            <a:r>
              <a:rPr lang="en-US" sz="1200" i="1" dirty="0">
                <a:cs typeface="Calibri"/>
              </a:rPr>
              <a:t>Science</a:t>
            </a:r>
            <a:r>
              <a:rPr lang="en-US" sz="1200" dirty="0">
                <a:cs typeface="Calibri"/>
              </a:rPr>
              <a:t>, </a:t>
            </a:r>
            <a:r>
              <a:rPr lang="en-US" sz="1200" i="1" dirty="0">
                <a:cs typeface="Calibri"/>
              </a:rPr>
              <a:t>316</a:t>
            </a:r>
            <a:r>
              <a:rPr lang="en-US" sz="1200" dirty="0">
                <a:cs typeface="Calibri"/>
              </a:rPr>
              <a:t>(5824), 548–549.</a:t>
            </a:r>
          </a:p>
          <a:p>
            <a:r>
              <a:rPr lang="en-US" sz="1200" b="1" dirty="0">
                <a:cs typeface="Calibri"/>
              </a:rPr>
              <a:t>6</a:t>
            </a:r>
            <a:r>
              <a:rPr lang="en-US" sz="1200" dirty="0">
                <a:cs typeface="Calibri"/>
              </a:rPr>
              <a:t> Seymour, E., Hunter, A.-B., </a:t>
            </a:r>
            <a:r>
              <a:rPr lang="en-US" sz="1200" dirty="0" err="1">
                <a:cs typeface="Calibri"/>
              </a:rPr>
              <a:t>Laursen</a:t>
            </a:r>
            <a:r>
              <a:rPr lang="en-US" sz="1200" dirty="0">
                <a:cs typeface="Calibri"/>
              </a:rPr>
              <a:t>, S. L., &amp; </a:t>
            </a:r>
            <a:r>
              <a:rPr lang="en-US" sz="1200" dirty="0" err="1">
                <a:cs typeface="Calibri"/>
              </a:rPr>
              <a:t>DeAntoni</a:t>
            </a:r>
            <a:r>
              <a:rPr lang="en-US" sz="1200" dirty="0">
                <a:cs typeface="Calibri"/>
              </a:rPr>
              <a:t>, T. (2004). </a:t>
            </a:r>
            <a:r>
              <a:rPr lang="en-US" sz="1200" i="1" dirty="0">
                <a:cs typeface="Calibri"/>
              </a:rPr>
              <a:t>Science Education</a:t>
            </a:r>
            <a:r>
              <a:rPr lang="en-US" sz="1200" dirty="0">
                <a:cs typeface="Calibri"/>
              </a:rPr>
              <a:t>, </a:t>
            </a:r>
            <a:r>
              <a:rPr lang="en-US" sz="1200" i="1" dirty="0">
                <a:cs typeface="Calibri"/>
              </a:rPr>
              <a:t>88</a:t>
            </a:r>
            <a:r>
              <a:rPr lang="en-US" sz="1200" dirty="0">
                <a:cs typeface="Calibri"/>
              </a:rPr>
              <a:t>(4), 493–534. </a:t>
            </a:r>
          </a:p>
          <a:p>
            <a:r>
              <a:rPr lang="en-US" sz="1200" b="1" dirty="0">
                <a:cs typeface="Calibri"/>
              </a:rPr>
              <a:t>7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Lopatto</a:t>
            </a:r>
            <a:r>
              <a:rPr lang="en-US" sz="1200" dirty="0">
                <a:cs typeface="Calibri"/>
              </a:rPr>
              <a:t>, D. (2007). </a:t>
            </a:r>
            <a:r>
              <a:rPr lang="en-US" sz="1200" i="1" dirty="0">
                <a:cs typeface="Calibri"/>
              </a:rPr>
              <a:t>CBE Life Sciences Education</a:t>
            </a:r>
            <a:r>
              <a:rPr lang="en-US" sz="1200" dirty="0">
                <a:cs typeface="Calibri"/>
              </a:rPr>
              <a:t>, </a:t>
            </a:r>
            <a:r>
              <a:rPr lang="en-US" sz="1200" i="1" dirty="0">
                <a:cs typeface="Calibri"/>
              </a:rPr>
              <a:t>6</a:t>
            </a:r>
            <a:r>
              <a:rPr lang="en-US" sz="1200" dirty="0">
                <a:cs typeface="Calibri"/>
              </a:rPr>
              <a:t>(4), 297–306.</a:t>
            </a:r>
          </a:p>
        </p:txBody>
      </p:sp>
    </p:spTree>
    <p:extLst>
      <p:ext uri="{BB962C8B-B14F-4D97-AF65-F5344CB8AC3E}">
        <p14:creationId xmlns:p14="http://schemas.microsoft.com/office/powerpoint/2010/main" val="14302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1526</Words>
  <Application>Microsoft Macintosh PowerPoint</Application>
  <PresentationFormat>On-screen Show (4:3)</PresentationFormat>
  <Paragraphs>173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ＭＳ 明朝</vt:lpstr>
      <vt:lpstr>Times New Roman</vt:lpstr>
      <vt:lpstr>Arial</vt:lpstr>
      <vt:lpstr>Office Theme</vt:lpstr>
      <vt:lpstr>Detecting Pal Lipoprotein in Gram-negative Sepsis Patients</vt:lpstr>
      <vt:lpstr>Background</vt:lpstr>
      <vt:lpstr>PowerPoint Presentation</vt:lpstr>
      <vt:lpstr>PowerPoint Presentation</vt:lpstr>
      <vt:lpstr>PowerPoint Presentation</vt:lpstr>
      <vt:lpstr>Detecting Pal in Urine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Vacca Michel</dc:creator>
  <cp:lastModifiedBy>Stacey M Davis</cp:lastModifiedBy>
  <cp:revision>22</cp:revision>
  <cp:lastPrinted>2014-02-25T20:02:49Z</cp:lastPrinted>
  <dcterms:created xsi:type="dcterms:W3CDTF">2014-02-25T19:40:37Z</dcterms:created>
  <dcterms:modified xsi:type="dcterms:W3CDTF">2017-09-08T17:04:02Z</dcterms:modified>
</cp:coreProperties>
</file>