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rgbClr val="EC7C30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843B0C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rgbClr val="EC7C30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rgbClr val="EC7C30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557860"/>
            <a:ext cx="7433309" cy="8489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rgbClr val="EC7C30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939" y="1241145"/>
            <a:ext cx="8667750" cy="4497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rgbClr val="843B0C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g"/><Relationship Id="rId3" Type="http://schemas.openxmlformats.org/officeDocument/2006/relationships/image" Target="../media/image25.jpg"/><Relationship Id="rId4" Type="http://schemas.openxmlformats.org/officeDocument/2006/relationships/image" Target="../media/image26.jpg"/><Relationship Id="rId5" Type="http://schemas.openxmlformats.org/officeDocument/2006/relationships/image" Target="../media/image27.jpg"/><Relationship Id="rId6" Type="http://schemas.openxmlformats.org/officeDocument/2006/relationships/image" Target="../media/image28.jpg"/><Relationship Id="rId7" Type="http://schemas.openxmlformats.org/officeDocument/2006/relationships/image" Target="../media/image29.jpg"/><Relationship Id="rId8" Type="http://schemas.openxmlformats.org/officeDocument/2006/relationships/image" Target="../media/image30.jp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png"/><Relationship Id="rId3" Type="http://schemas.openxmlformats.org/officeDocument/2006/relationships/image" Target="../media/image35.jp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png"/><Relationship Id="rId3" Type="http://schemas.openxmlformats.org/officeDocument/2006/relationships/hyperlink" Target="mailto:Linda.Bryant@rit.edu" TargetMode="External"/><Relationship Id="rId4" Type="http://schemas.openxmlformats.org/officeDocument/2006/relationships/hyperlink" Target="mailto:Wesley.Blue@rit.edu" TargetMode="External"/><Relationship Id="rId5" Type="http://schemas.openxmlformats.org/officeDocument/2006/relationships/hyperlink" Target="mailto:.Blue@rit.edu" TargetMode="Externa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01748" y="6361887"/>
            <a:ext cx="411226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>
                <a:solidFill>
                  <a:srgbClr val="FFFFFF"/>
                </a:solidFill>
                <a:latin typeface="Baskerville Old Face"/>
                <a:cs typeface="Baskerville Old Face"/>
              </a:rPr>
              <a:t>National Technical Institute </a:t>
            </a:r>
            <a:r>
              <a:rPr dirty="0" sz="2000">
                <a:solidFill>
                  <a:srgbClr val="FFFFFF"/>
                </a:solidFill>
                <a:latin typeface="Baskerville Old Face"/>
                <a:cs typeface="Baskerville Old Face"/>
              </a:rPr>
              <a:t>for </a:t>
            </a:r>
            <a:r>
              <a:rPr dirty="0" sz="2000" spc="-10">
                <a:solidFill>
                  <a:srgbClr val="FFFFFF"/>
                </a:solidFill>
                <a:latin typeface="Baskerville Old Face"/>
                <a:cs typeface="Baskerville Old Face"/>
              </a:rPr>
              <a:t>the</a:t>
            </a:r>
            <a:r>
              <a:rPr dirty="0" sz="2000" spc="5">
                <a:solidFill>
                  <a:srgbClr val="FFFFFF"/>
                </a:solidFill>
                <a:latin typeface="Baskerville Old Face"/>
                <a:cs typeface="Baskerville Old Face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Baskerville Old Face"/>
                <a:cs typeface="Baskerville Old Face"/>
              </a:rPr>
              <a:t>Deaf</a:t>
            </a:r>
            <a:endParaRPr sz="2000">
              <a:latin typeface="Baskerville Old Face"/>
              <a:cs typeface="Baskerville Old Fac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38593" y="6402425"/>
            <a:ext cx="45224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FFFFFF"/>
                </a:solidFill>
                <a:latin typeface="Baskerville Old Face"/>
                <a:cs typeface="Baskerville Old Face"/>
              </a:rPr>
              <a:t>© Rochester </a:t>
            </a:r>
            <a:r>
              <a:rPr dirty="0" sz="1600" spc="-10">
                <a:solidFill>
                  <a:srgbClr val="FFFFFF"/>
                </a:solidFill>
                <a:latin typeface="Baskerville Old Face"/>
                <a:cs typeface="Baskerville Old Face"/>
              </a:rPr>
              <a:t>Institute </a:t>
            </a:r>
            <a:r>
              <a:rPr dirty="0" sz="1600" spc="-5">
                <a:solidFill>
                  <a:srgbClr val="FFFFFF"/>
                </a:solidFill>
                <a:latin typeface="Baskerville Old Face"/>
                <a:cs typeface="Baskerville Old Face"/>
              </a:rPr>
              <a:t>of Technology </a:t>
            </a:r>
            <a:r>
              <a:rPr dirty="0" sz="1600" spc="-10">
                <a:solidFill>
                  <a:srgbClr val="FFFFFF"/>
                </a:solidFill>
                <a:latin typeface="Baskerville Old Face"/>
                <a:cs typeface="Baskerville Old Face"/>
              </a:rPr>
              <a:t>All </a:t>
            </a:r>
            <a:r>
              <a:rPr dirty="0" sz="1600" spc="-5">
                <a:solidFill>
                  <a:srgbClr val="FFFFFF"/>
                </a:solidFill>
                <a:latin typeface="Baskerville Old Face"/>
                <a:cs typeface="Baskerville Old Face"/>
              </a:rPr>
              <a:t>rights</a:t>
            </a:r>
            <a:r>
              <a:rPr dirty="0" sz="1600" spc="125">
                <a:solidFill>
                  <a:srgbClr val="FFFFFF"/>
                </a:solidFill>
                <a:latin typeface="Baskerville Old Face"/>
                <a:cs typeface="Baskerville Old Face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Baskerville Old Face"/>
                <a:cs typeface="Baskerville Old Face"/>
              </a:rPr>
              <a:t>reserved.</a:t>
            </a:r>
            <a:endParaRPr sz="1600">
              <a:latin typeface="Baskerville Old Face"/>
              <a:cs typeface="Baskerville Old Fac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6408" y="6324600"/>
            <a:ext cx="1307592" cy="3901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92604" y="1142822"/>
            <a:ext cx="8606790" cy="1590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6155"/>
              </a:lnSpc>
              <a:spcBef>
                <a:spcPts val="100"/>
              </a:spcBef>
            </a:pPr>
            <a:r>
              <a:rPr dirty="0"/>
              <a:t>NTID </a:t>
            </a:r>
            <a:r>
              <a:rPr dirty="0" spc="-5"/>
              <a:t>Online </a:t>
            </a:r>
            <a:r>
              <a:rPr dirty="0"/>
              <a:t>Courses</a:t>
            </a:r>
            <a:r>
              <a:rPr dirty="0" spc="-70"/>
              <a:t> </a:t>
            </a:r>
            <a:r>
              <a:rPr dirty="0"/>
              <a:t>-</a:t>
            </a:r>
          </a:p>
          <a:p>
            <a:pPr algn="ctr">
              <a:lnSpc>
                <a:spcPts val="6155"/>
              </a:lnSpc>
            </a:pPr>
            <a:r>
              <a:rPr dirty="0" spc="-5"/>
              <a:t>Results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649092" y="2624404"/>
            <a:ext cx="6902450" cy="33851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5400" b="1">
                <a:solidFill>
                  <a:srgbClr val="EC7C30"/>
                </a:solidFill>
                <a:latin typeface="Verdana"/>
                <a:cs typeface="Verdana"/>
              </a:rPr>
              <a:t>Power</a:t>
            </a:r>
            <a:r>
              <a:rPr dirty="0" sz="5400" spc="-65" b="1">
                <a:solidFill>
                  <a:srgbClr val="EC7C30"/>
                </a:solidFill>
                <a:latin typeface="Verdana"/>
                <a:cs typeface="Verdana"/>
              </a:rPr>
              <a:t> </a:t>
            </a:r>
            <a:r>
              <a:rPr dirty="0" sz="5400" b="1">
                <a:solidFill>
                  <a:srgbClr val="EC7C30"/>
                </a:solidFill>
                <a:latin typeface="Verdana"/>
                <a:cs typeface="Verdana"/>
              </a:rPr>
              <a:t>workshop</a:t>
            </a:r>
            <a:endParaRPr sz="5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6500">
              <a:latin typeface="Times New Roman"/>
              <a:cs typeface="Times New Roman"/>
            </a:endParaRPr>
          </a:p>
          <a:p>
            <a:pPr algn="ctr">
              <a:lnSpc>
                <a:spcPts val="4375"/>
              </a:lnSpc>
              <a:spcBef>
                <a:spcPts val="3740"/>
              </a:spcBef>
            </a:pPr>
            <a:r>
              <a:rPr dirty="0" sz="3800">
                <a:solidFill>
                  <a:srgbClr val="843B0C"/>
                </a:solidFill>
                <a:latin typeface="Verdana"/>
                <a:cs typeface="Verdana"/>
              </a:rPr>
              <a:t>Summary - </a:t>
            </a:r>
            <a:r>
              <a:rPr dirty="0" sz="3800" spc="-40">
                <a:solidFill>
                  <a:srgbClr val="843B0C"/>
                </a:solidFill>
                <a:latin typeface="Verdana"/>
                <a:cs typeface="Verdana"/>
              </a:rPr>
              <a:t>Fall,</a:t>
            </a:r>
            <a:r>
              <a:rPr dirty="0" sz="3800" spc="-55">
                <a:solidFill>
                  <a:srgbClr val="843B0C"/>
                </a:solidFill>
                <a:latin typeface="Verdana"/>
                <a:cs typeface="Verdana"/>
              </a:rPr>
              <a:t> </a:t>
            </a:r>
            <a:r>
              <a:rPr dirty="0" sz="3800">
                <a:solidFill>
                  <a:srgbClr val="843B0C"/>
                </a:solidFill>
                <a:latin typeface="Verdana"/>
                <a:cs typeface="Verdana"/>
              </a:rPr>
              <a:t>2161</a:t>
            </a:r>
            <a:endParaRPr sz="3800">
              <a:latin typeface="Verdana"/>
              <a:cs typeface="Verdana"/>
            </a:endParaRPr>
          </a:p>
          <a:p>
            <a:pPr algn="ctr">
              <a:lnSpc>
                <a:spcPts val="4375"/>
              </a:lnSpc>
            </a:pPr>
            <a:r>
              <a:rPr dirty="0" sz="3800">
                <a:solidFill>
                  <a:srgbClr val="843B0C"/>
                </a:solidFill>
                <a:latin typeface="Verdana"/>
                <a:cs typeface="Verdana"/>
              </a:rPr>
              <a:t>Linda </a:t>
            </a:r>
            <a:r>
              <a:rPr dirty="0" sz="3800" spc="-10">
                <a:solidFill>
                  <a:srgbClr val="843B0C"/>
                </a:solidFill>
                <a:latin typeface="Verdana"/>
                <a:cs typeface="Verdana"/>
              </a:rPr>
              <a:t>Bryant, </a:t>
            </a:r>
            <a:r>
              <a:rPr dirty="0" sz="3800">
                <a:solidFill>
                  <a:srgbClr val="843B0C"/>
                </a:solidFill>
                <a:latin typeface="Verdana"/>
                <a:cs typeface="Verdana"/>
              </a:rPr>
              <a:t>April 26,</a:t>
            </a:r>
            <a:r>
              <a:rPr dirty="0" sz="3800" spc="-75">
                <a:solidFill>
                  <a:srgbClr val="843B0C"/>
                </a:solidFill>
                <a:latin typeface="Verdana"/>
                <a:cs typeface="Verdana"/>
              </a:rPr>
              <a:t> </a:t>
            </a:r>
            <a:r>
              <a:rPr dirty="0" sz="3800">
                <a:solidFill>
                  <a:srgbClr val="843B0C"/>
                </a:solidFill>
                <a:latin typeface="Verdana"/>
                <a:cs typeface="Verdana"/>
              </a:rPr>
              <a:t>2017</a:t>
            </a:r>
            <a:endParaRPr sz="38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664964" y="3395471"/>
            <a:ext cx="2685288" cy="15133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01748" y="6361887"/>
            <a:ext cx="411226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>
                <a:solidFill>
                  <a:srgbClr val="FFFFFF"/>
                </a:solidFill>
                <a:latin typeface="Baskerville Old Face"/>
                <a:cs typeface="Baskerville Old Face"/>
              </a:rPr>
              <a:t>National Technical Institute </a:t>
            </a:r>
            <a:r>
              <a:rPr dirty="0" sz="2000">
                <a:solidFill>
                  <a:srgbClr val="FFFFFF"/>
                </a:solidFill>
                <a:latin typeface="Baskerville Old Face"/>
                <a:cs typeface="Baskerville Old Face"/>
              </a:rPr>
              <a:t>for </a:t>
            </a:r>
            <a:r>
              <a:rPr dirty="0" sz="2000" spc="-10">
                <a:solidFill>
                  <a:srgbClr val="FFFFFF"/>
                </a:solidFill>
                <a:latin typeface="Baskerville Old Face"/>
                <a:cs typeface="Baskerville Old Face"/>
              </a:rPr>
              <a:t>the</a:t>
            </a:r>
            <a:r>
              <a:rPr dirty="0" sz="2000" spc="5">
                <a:solidFill>
                  <a:srgbClr val="FFFFFF"/>
                </a:solidFill>
                <a:latin typeface="Baskerville Old Face"/>
                <a:cs typeface="Baskerville Old Face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Baskerville Old Face"/>
                <a:cs typeface="Baskerville Old Face"/>
              </a:rPr>
              <a:t>Deaf</a:t>
            </a:r>
            <a:endParaRPr sz="2000">
              <a:latin typeface="Baskerville Old Face"/>
              <a:cs typeface="Baskerville Old Fac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38593" y="6402425"/>
            <a:ext cx="45224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FFFFFF"/>
                </a:solidFill>
                <a:latin typeface="Baskerville Old Face"/>
                <a:cs typeface="Baskerville Old Face"/>
              </a:rPr>
              <a:t>© Rochester </a:t>
            </a:r>
            <a:r>
              <a:rPr dirty="0" sz="1600" spc="-10">
                <a:solidFill>
                  <a:srgbClr val="FFFFFF"/>
                </a:solidFill>
                <a:latin typeface="Baskerville Old Face"/>
                <a:cs typeface="Baskerville Old Face"/>
              </a:rPr>
              <a:t>Institute </a:t>
            </a:r>
            <a:r>
              <a:rPr dirty="0" sz="1600" spc="-5">
                <a:solidFill>
                  <a:srgbClr val="FFFFFF"/>
                </a:solidFill>
                <a:latin typeface="Baskerville Old Face"/>
                <a:cs typeface="Baskerville Old Face"/>
              </a:rPr>
              <a:t>of Technology </a:t>
            </a:r>
            <a:r>
              <a:rPr dirty="0" sz="1600" spc="-10">
                <a:solidFill>
                  <a:srgbClr val="FFFFFF"/>
                </a:solidFill>
                <a:latin typeface="Baskerville Old Face"/>
                <a:cs typeface="Baskerville Old Face"/>
              </a:rPr>
              <a:t>All </a:t>
            </a:r>
            <a:r>
              <a:rPr dirty="0" sz="1600" spc="-5">
                <a:solidFill>
                  <a:srgbClr val="FFFFFF"/>
                </a:solidFill>
                <a:latin typeface="Baskerville Old Face"/>
                <a:cs typeface="Baskerville Old Face"/>
              </a:rPr>
              <a:t>rights</a:t>
            </a:r>
            <a:r>
              <a:rPr dirty="0" sz="1600" spc="125">
                <a:solidFill>
                  <a:srgbClr val="FFFFFF"/>
                </a:solidFill>
                <a:latin typeface="Baskerville Old Face"/>
                <a:cs typeface="Baskerville Old Face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Baskerville Old Face"/>
                <a:cs typeface="Baskerville Old Face"/>
              </a:rPr>
              <a:t>reserved.</a:t>
            </a:r>
            <a:endParaRPr sz="1600">
              <a:latin typeface="Baskerville Old Face"/>
              <a:cs typeface="Baskerville Old Fac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6408" y="6324600"/>
            <a:ext cx="1307592" cy="390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16939" y="263728"/>
            <a:ext cx="5720715" cy="7721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900" spc="-5"/>
              <a:t>POS:</a:t>
            </a:r>
            <a:r>
              <a:rPr dirty="0" sz="4900" spc="-40"/>
              <a:t> </a:t>
            </a:r>
            <a:r>
              <a:rPr dirty="0" sz="4900" spc="-10"/>
              <a:t>Astronomy</a:t>
            </a:r>
            <a:endParaRPr sz="4900"/>
          </a:p>
        </p:txBody>
      </p:sp>
      <p:sp>
        <p:nvSpPr>
          <p:cNvPr id="6" name="object 6"/>
          <p:cNvSpPr/>
          <p:nvPr/>
        </p:nvSpPr>
        <p:spPr>
          <a:xfrm>
            <a:off x="838200" y="1036319"/>
            <a:ext cx="9311640" cy="52288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436877" y="4180078"/>
          <a:ext cx="8997950" cy="22275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54249"/>
                <a:gridCol w="2170303"/>
                <a:gridCol w="2015998"/>
                <a:gridCol w="2038223"/>
              </a:tblGrid>
              <a:tr h="72390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3600" spc="-5" b="1">
                          <a:latin typeface="Verdana"/>
                          <a:cs typeface="Verdana"/>
                        </a:rPr>
                        <a:t>Grades</a:t>
                      </a:r>
                      <a:endParaRPr sz="3600">
                        <a:latin typeface="Verdana"/>
                        <a:cs typeface="Verdana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3600" b="1">
                          <a:latin typeface="Verdana"/>
                          <a:cs typeface="Verdana"/>
                        </a:rPr>
                        <a:t>A-B-C</a:t>
                      </a:r>
                      <a:endParaRPr sz="3600">
                        <a:latin typeface="Verdana"/>
                        <a:cs typeface="Verdana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3600" spc="-5" b="1">
                          <a:latin typeface="Verdana"/>
                          <a:cs typeface="Verdana"/>
                        </a:rPr>
                        <a:t>D-F</a:t>
                      </a:r>
                      <a:endParaRPr sz="3600">
                        <a:latin typeface="Verdana"/>
                        <a:cs typeface="Verdana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105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3600" spc="0" b="1">
                          <a:latin typeface="Verdana"/>
                          <a:cs typeface="Verdana"/>
                        </a:rPr>
                        <a:t>W</a:t>
                      </a:r>
                      <a:r>
                        <a:rPr dirty="0" sz="3600" b="1">
                          <a:latin typeface="Verdana"/>
                          <a:cs typeface="Verdana"/>
                        </a:rPr>
                        <a:t>-I</a:t>
                      </a:r>
                      <a:endParaRPr sz="3600">
                        <a:latin typeface="Verdana"/>
                        <a:cs typeface="Verdana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3600" spc="-5" b="1">
                          <a:latin typeface="Verdana"/>
                          <a:cs typeface="Verdana"/>
                        </a:rPr>
                        <a:t>Online</a:t>
                      </a:r>
                      <a:endParaRPr sz="3600">
                        <a:latin typeface="Verdana"/>
                        <a:cs typeface="Verdana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3600" spc="-5" b="1">
                          <a:latin typeface="Verdana"/>
                          <a:cs typeface="Verdana"/>
                        </a:rPr>
                        <a:t>50%</a:t>
                      </a:r>
                      <a:endParaRPr sz="3600">
                        <a:latin typeface="Verdana"/>
                        <a:cs typeface="Verdana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3600" spc="-5" b="1">
                          <a:latin typeface="Verdana"/>
                          <a:cs typeface="Verdana"/>
                        </a:rPr>
                        <a:t>25%</a:t>
                      </a:r>
                      <a:endParaRPr sz="3600">
                        <a:latin typeface="Verdana"/>
                        <a:cs typeface="Verdana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5118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3600" spc="-5" b="1">
                          <a:latin typeface="Verdana"/>
                          <a:cs typeface="Verdana"/>
                        </a:rPr>
                        <a:t>3%</a:t>
                      </a:r>
                      <a:endParaRPr sz="3600">
                        <a:latin typeface="Verdana"/>
                        <a:cs typeface="Verdana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3600" spc="-5" b="1">
                          <a:latin typeface="Verdana"/>
                          <a:cs typeface="Verdana"/>
                        </a:rPr>
                        <a:t>In-person</a:t>
                      </a:r>
                      <a:endParaRPr sz="3600">
                        <a:latin typeface="Verdana"/>
                        <a:cs typeface="Verdana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3600" spc="-10" b="1">
                          <a:latin typeface="Verdana"/>
                          <a:cs typeface="Verdana"/>
                        </a:rPr>
                        <a:t>86%</a:t>
                      </a:r>
                      <a:endParaRPr sz="3600">
                        <a:latin typeface="Verdana"/>
                        <a:cs typeface="Verdana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3600" spc="-5" b="1">
                          <a:latin typeface="Verdana"/>
                          <a:cs typeface="Verdana"/>
                        </a:rPr>
                        <a:t>14%</a:t>
                      </a:r>
                      <a:endParaRPr sz="3600">
                        <a:latin typeface="Verdana"/>
                        <a:cs typeface="Verdana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5054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3600" spc="-10" b="1">
                          <a:latin typeface="Verdana"/>
                          <a:cs typeface="Verdana"/>
                        </a:rPr>
                        <a:t>0%</a:t>
                      </a:r>
                      <a:endParaRPr sz="3600">
                        <a:latin typeface="Verdana"/>
                        <a:cs typeface="Verdana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170687" y="341375"/>
            <a:ext cx="11707368" cy="3422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01748" y="6361887"/>
            <a:ext cx="411226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>
                <a:solidFill>
                  <a:srgbClr val="FFFFFF"/>
                </a:solidFill>
                <a:latin typeface="Baskerville Old Face"/>
                <a:cs typeface="Baskerville Old Face"/>
              </a:rPr>
              <a:t>National Technical Institute </a:t>
            </a:r>
            <a:r>
              <a:rPr dirty="0" sz="2000">
                <a:solidFill>
                  <a:srgbClr val="FFFFFF"/>
                </a:solidFill>
                <a:latin typeface="Baskerville Old Face"/>
                <a:cs typeface="Baskerville Old Face"/>
              </a:rPr>
              <a:t>for </a:t>
            </a:r>
            <a:r>
              <a:rPr dirty="0" sz="2000" spc="-10">
                <a:solidFill>
                  <a:srgbClr val="FFFFFF"/>
                </a:solidFill>
                <a:latin typeface="Baskerville Old Face"/>
                <a:cs typeface="Baskerville Old Face"/>
              </a:rPr>
              <a:t>the</a:t>
            </a:r>
            <a:r>
              <a:rPr dirty="0" sz="2000" spc="5">
                <a:solidFill>
                  <a:srgbClr val="FFFFFF"/>
                </a:solidFill>
                <a:latin typeface="Baskerville Old Face"/>
                <a:cs typeface="Baskerville Old Face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Baskerville Old Face"/>
                <a:cs typeface="Baskerville Old Face"/>
              </a:rPr>
              <a:t>Deaf</a:t>
            </a:r>
            <a:endParaRPr sz="2000">
              <a:latin typeface="Baskerville Old Face"/>
              <a:cs typeface="Baskerville Old Fac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38593" y="6402425"/>
            <a:ext cx="45224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FFFFFF"/>
                </a:solidFill>
                <a:latin typeface="Baskerville Old Face"/>
                <a:cs typeface="Baskerville Old Face"/>
              </a:rPr>
              <a:t>© Rochester </a:t>
            </a:r>
            <a:r>
              <a:rPr dirty="0" sz="1600" spc="-10">
                <a:solidFill>
                  <a:srgbClr val="FFFFFF"/>
                </a:solidFill>
                <a:latin typeface="Baskerville Old Face"/>
                <a:cs typeface="Baskerville Old Face"/>
              </a:rPr>
              <a:t>Institute </a:t>
            </a:r>
            <a:r>
              <a:rPr dirty="0" sz="1600" spc="-5">
                <a:solidFill>
                  <a:srgbClr val="FFFFFF"/>
                </a:solidFill>
                <a:latin typeface="Baskerville Old Face"/>
                <a:cs typeface="Baskerville Old Face"/>
              </a:rPr>
              <a:t>of Technology </a:t>
            </a:r>
            <a:r>
              <a:rPr dirty="0" sz="1600" spc="-10">
                <a:solidFill>
                  <a:srgbClr val="FFFFFF"/>
                </a:solidFill>
                <a:latin typeface="Baskerville Old Face"/>
                <a:cs typeface="Baskerville Old Face"/>
              </a:rPr>
              <a:t>All </a:t>
            </a:r>
            <a:r>
              <a:rPr dirty="0" sz="1600" spc="-5">
                <a:solidFill>
                  <a:srgbClr val="FFFFFF"/>
                </a:solidFill>
                <a:latin typeface="Baskerville Old Face"/>
                <a:cs typeface="Baskerville Old Face"/>
              </a:rPr>
              <a:t>rights</a:t>
            </a:r>
            <a:r>
              <a:rPr dirty="0" sz="1600" spc="125">
                <a:solidFill>
                  <a:srgbClr val="FFFFFF"/>
                </a:solidFill>
                <a:latin typeface="Baskerville Old Face"/>
                <a:cs typeface="Baskerville Old Face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Baskerville Old Face"/>
                <a:cs typeface="Baskerville Old Face"/>
              </a:rPr>
              <a:t>reserved.</a:t>
            </a:r>
            <a:endParaRPr sz="1600">
              <a:latin typeface="Baskerville Old Face"/>
              <a:cs typeface="Baskerville Old Fac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6408" y="6324600"/>
            <a:ext cx="1307592" cy="390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16939" y="263728"/>
            <a:ext cx="9535160" cy="7721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900"/>
              <a:t>Personal </a:t>
            </a:r>
            <a:r>
              <a:rPr dirty="0" sz="4900" spc="-5"/>
              <a:t>Finance -</a:t>
            </a:r>
            <a:r>
              <a:rPr dirty="0" sz="4900" spc="-65"/>
              <a:t> </a:t>
            </a:r>
            <a:r>
              <a:rPr dirty="0" sz="4900" spc="-5"/>
              <a:t>Blended</a:t>
            </a:r>
            <a:endParaRPr sz="4900"/>
          </a:p>
        </p:txBody>
      </p:sp>
      <p:sp>
        <p:nvSpPr>
          <p:cNvPr id="6" name="object 6"/>
          <p:cNvSpPr/>
          <p:nvPr/>
        </p:nvSpPr>
        <p:spPr>
          <a:xfrm>
            <a:off x="870203" y="1027175"/>
            <a:ext cx="9428988" cy="52410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436877" y="4180078"/>
          <a:ext cx="8997950" cy="22275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54249"/>
                <a:gridCol w="2170303"/>
                <a:gridCol w="2015998"/>
                <a:gridCol w="2038223"/>
              </a:tblGrid>
              <a:tr h="72390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3600" spc="-5" b="1">
                          <a:latin typeface="Verdana"/>
                          <a:cs typeface="Verdana"/>
                        </a:rPr>
                        <a:t>Grades</a:t>
                      </a:r>
                      <a:endParaRPr sz="3600">
                        <a:latin typeface="Verdana"/>
                        <a:cs typeface="Verdana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3600" b="1">
                          <a:latin typeface="Verdana"/>
                          <a:cs typeface="Verdana"/>
                        </a:rPr>
                        <a:t>A-B-C</a:t>
                      </a:r>
                      <a:endParaRPr sz="3600">
                        <a:latin typeface="Verdana"/>
                        <a:cs typeface="Verdana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3600" spc="-5" b="1">
                          <a:latin typeface="Verdana"/>
                          <a:cs typeface="Verdana"/>
                        </a:rPr>
                        <a:t>D-F</a:t>
                      </a:r>
                      <a:endParaRPr sz="3600">
                        <a:latin typeface="Verdana"/>
                        <a:cs typeface="Verdana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3600" b="1">
                          <a:latin typeface="Verdana"/>
                          <a:cs typeface="Verdana"/>
                        </a:rPr>
                        <a:t>W-I</a:t>
                      </a:r>
                      <a:endParaRPr sz="3600">
                        <a:latin typeface="Verdana"/>
                        <a:cs typeface="Verdana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3600" spc="-5" b="1">
                          <a:latin typeface="Verdana"/>
                          <a:cs typeface="Verdana"/>
                        </a:rPr>
                        <a:t>Blended</a:t>
                      </a:r>
                      <a:endParaRPr sz="3600">
                        <a:latin typeface="Verdana"/>
                        <a:cs typeface="Verdana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3600" spc="-5" b="1">
                          <a:latin typeface="Verdana"/>
                          <a:cs typeface="Verdana"/>
                        </a:rPr>
                        <a:t>82%</a:t>
                      </a:r>
                      <a:endParaRPr sz="3600">
                        <a:latin typeface="Verdana"/>
                        <a:cs typeface="Verdana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3600" b="1">
                          <a:latin typeface="Verdana"/>
                          <a:cs typeface="Verdana"/>
                        </a:rPr>
                        <a:t>8.3%</a:t>
                      </a:r>
                      <a:endParaRPr sz="3600">
                        <a:latin typeface="Verdana"/>
                        <a:cs typeface="Verdana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3600" b="1">
                          <a:latin typeface="Verdana"/>
                          <a:cs typeface="Verdana"/>
                        </a:rPr>
                        <a:t>8.3%</a:t>
                      </a:r>
                      <a:endParaRPr sz="3600">
                        <a:latin typeface="Verdana"/>
                        <a:cs typeface="Verdana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3600" spc="-5" b="1">
                          <a:latin typeface="Verdana"/>
                          <a:cs typeface="Verdana"/>
                        </a:rPr>
                        <a:t>In-person</a:t>
                      </a:r>
                      <a:endParaRPr sz="3600">
                        <a:latin typeface="Verdana"/>
                        <a:cs typeface="Verdana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3600" spc="-5" b="1">
                          <a:latin typeface="Verdana"/>
                          <a:cs typeface="Verdana"/>
                        </a:rPr>
                        <a:t>100%</a:t>
                      </a:r>
                      <a:endParaRPr sz="3600">
                        <a:latin typeface="Verdana"/>
                        <a:cs typeface="Verdana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3600" spc="-10" b="1">
                          <a:latin typeface="Verdana"/>
                          <a:cs typeface="Verdana"/>
                        </a:rPr>
                        <a:t>0%</a:t>
                      </a:r>
                      <a:endParaRPr sz="3600">
                        <a:latin typeface="Verdana"/>
                        <a:cs typeface="Verdana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3600" spc="-10" b="1">
                          <a:latin typeface="Verdana"/>
                          <a:cs typeface="Verdana"/>
                        </a:rPr>
                        <a:t>0%</a:t>
                      </a:r>
                      <a:endParaRPr sz="3600">
                        <a:latin typeface="Verdana"/>
                        <a:cs typeface="Verdana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336804" y="495300"/>
            <a:ext cx="11483340" cy="304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01748" y="6361887"/>
            <a:ext cx="411226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>
                <a:solidFill>
                  <a:srgbClr val="FFFFFF"/>
                </a:solidFill>
                <a:latin typeface="Baskerville Old Face"/>
                <a:cs typeface="Baskerville Old Face"/>
              </a:rPr>
              <a:t>National Technical Institute </a:t>
            </a:r>
            <a:r>
              <a:rPr dirty="0" sz="2000">
                <a:solidFill>
                  <a:srgbClr val="FFFFFF"/>
                </a:solidFill>
                <a:latin typeface="Baskerville Old Face"/>
                <a:cs typeface="Baskerville Old Face"/>
              </a:rPr>
              <a:t>for </a:t>
            </a:r>
            <a:r>
              <a:rPr dirty="0" sz="2000" spc="-10">
                <a:solidFill>
                  <a:srgbClr val="FFFFFF"/>
                </a:solidFill>
                <a:latin typeface="Baskerville Old Face"/>
                <a:cs typeface="Baskerville Old Face"/>
              </a:rPr>
              <a:t>the</a:t>
            </a:r>
            <a:r>
              <a:rPr dirty="0" sz="2000" spc="5">
                <a:solidFill>
                  <a:srgbClr val="FFFFFF"/>
                </a:solidFill>
                <a:latin typeface="Baskerville Old Face"/>
                <a:cs typeface="Baskerville Old Face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Baskerville Old Face"/>
                <a:cs typeface="Baskerville Old Face"/>
              </a:rPr>
              <a:t>Deaf</a:t>
            </a:r>
            <a:endParaRPr sz="2000">
              <a:latin typeface="Baskerville Old Face"/>
              <a:cs typeface="Baskerville Old Fac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38593" y="6402425"/>
            <a:ext cx="45224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FFFFFF"/>
                </a:solidFill>
                <a:latin typeface="Baskerville Old Face"/>
                <a:cs typeface="Baskerville Old Face"/>
              </a:rPr>
              <a:t>© Rochester </a:t>
            </a:r>
            <a:r>
              <a:rPr dirty="0" sz="1600" spc="-10">
                <a:solidFill>
                  <a:srgbClr val="FFFFFF"/>
                </a:solidFill>
                <a:latin typeface="Baskerville Old Face"/>
                <a:cs typeface="Baskerville Old Face"/>
              </a:rPr>
              <a:t>Institute </a:t>
            </a:r>
            <a:r>
              <a:rPr dirty="0" sz="1600" spc="-5">
                <a:solidFill>
                  <a:srgbClr val="FFFFFF"/>
                </a:solidFill>
                <a:latin typeface="Baskerville Old Face"/>
                <a:cs typeface="Baskerville Old Face"/>
              </a:rPr>
              <a:t>of Technology </a:t>
            </a:r>
            <a:r>
              <a:rPr dirty="0" sz="1600" spc="-10">
                <a:solidFill>
                  <a:srgbClr val="FFFFFF"/>
                </a:solidFill>
                <a:latin typeface="Baskerville Old Face"/>
                <a:cs typeface="Baskerville Old Face"/>
              </a:rPr>
              <a:t>All </a:t>
            </a:r>
            <a:r>
              <a:rPr dirty="0" sz="1600" spc="-5">
                <a:solidFill>
                  <a:srgbClr val="FFFFFF"/>
                </a:solidFill>
                <a:latin typeface="Baskerville Old Face"/>
                <a:cs typeface="Baskerville Old Face"/>
              </a:rPr>
              <a:t>rights</a:t>
            </a:r>
            <a:r>
              <a:rPr dirty="0" sz="1600" spc="125">
                <a:solidFill>
                  <a:srgbClr val="FFFFFF"/>
                </a:solidFill>
                <a:latin typeface="Baskerville Old Face"/>
                <a:cs typeface="Baskerville Old Face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Baskerville Old Face"/>
                <a:cs typeface="Baskerville Old Face"/>
              </a:rPr>
              <a:t>reserved.</a:t>
            </a:r>
            <a:endParaRPr sz="1600">
              <a:latin typeface="Baskerville Old Face"/>
              <a:cs typeface="Baskerville Old Fac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6408" y="6324600"/>
            <a:ext cx="1307592" cy="390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16939" y="455752"/>
            <a:ext cx="8058150" cy="10318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600" spc="-10"/>
              <a:t>SRATE</a:t>
            </a:r>
            <a:r>
              <a:rPr dirty="0" sz="6600" spc="-75"/>
              <a:t> </a:t>
            </a:r>
            <a:r>
              <a:rPr dirty="0" sz="6600" spc="-5"/>
              <a:t>Questions</a:t>
            </a:r>
            <a:endParaRPr sz="6600"/>
          </a:p>
        </p:txBody>
      </p:sp>
      <p:sp>
        <p:nvSpPr>
          <p:cNvPr id="6" name="object 6"/>
          <p:cNvSpPr txBox="1"/>
          <p:nvPr/>
        </p:nvSpPr>
        <p:spPr>
          <a:xfrm>
            <a:off x="916939" y="1622323"/>
            <a:ext cx="10004425" cy="4179570"/>
          </a:xfrm>
          <a:prstGeom prst="rect">
            <a:avLst/>
          </a:prstGeom>
        </p:spPr>
        <p:txBody>
          <a:bodyPr wrap="square" lIns="0" tIns="3498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755"/>
              </a:spcBef>
            </a:pPr>
            <a:r>
              <a:rPr dirty="0" sz="4600" spc="5">
                <a:solidFill>
                  <a:srgbClr val="843B0C"/>
                </a:solidFill>
                <a:latin typeface="Arial"/>
                <a:cs typeface="Arial"/>
              </a:rPr>
              <a:t>•</a:t>
            </a:r>
            <a:r>
              <a:rPr dirty="0" sz="4600" spc="5">
                <a:solidFill>
                  <a:srgbClr val="843B0C"/>
                </a:solidFill>
                <a:latin typeface="Verdana"/>
                <a:cs typeface="Verdana"/>
              </a:rPr>
              <a:t>Compared </a:t>
            </a:r>
            <a:r>
              <a:rPr dirty="0" sz="4600" spc="-5">
                <a:solidFill>
                  <a:srgbClr val="843B0C"/>
                </a:solidFill>
                <a:latin typeface="Verdana"/>
                <a:cs typeface="Verdana"/>
              </a:rPr>
              <a:t>to </a:t>
            </a:r>
            <a:r>
              <a:rPr dirty="0" sz="4600" spc="-15">
                <a:solidFill>
                  <a:srgbClr val="843B0C"/>
                </a:solidFill>
                <a:latin typeface="Verdana"/>
                <a:cs typeface="Verdana"/>
              </a:rPr>
              <a:t>in</a:t>
            </a:r>
            <a:r>
              <a:rPr dirty="0" sz="4600" spc="-65">
                <a:solidFill>
                  <a:srgbClr val="843B0C"/>
                </a:solidFill>
                <a:latin typeface="Verdana"/>
                <a:cs typeface="Verdana"/>
              </a:rPr>
              <a:t> </a:t>
            </a:r>
            <a:r>
              <a:rPr dirty="0" sz="4600" spc="-5">
                <a:solidFill>
                  <a:srgbClr val="843B0C"/>
                </a:solidFill>
                <a:latin typeface="Verdana"/>
                <a:cs typeface="Verdana"/>
              </a:rPr>
              <a:t>classroom</a:t>
            </a:r>
            <a:endParaRPr sz="4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655"/>
              </a:spcBef>
            </a:pPr>
            <a:r>
              <a:rPr dirty="0" sz="4600" spc="5">
                <a:solidFill>
                  <a:srgbClr val="843B0C"/>
                </a:solidFill>
                <a:latin typeface="Arial"/>
                <a:cs typeface="Arial"/>
              </a:rPr>
              <a:t>•</a:t>
            </a:r>
            <a:r>
              <a:rPr dirty="0" sz="4600" spc="5">
                <a:solidFill>
                  <a:srgbClr val="843B0C"/>
                </a:solidFill>
                <a:latin typeface="Verdana"/>
                <a:cs typeface="Verdana"/>
              </a:rPr>
              <a:t>Compared </a:t>
            </a:r>
            <a:r>
              <a:rPr dirty="0" sz="4600" spc="-5">
                <a:solidFill>
                  <a:srgbClr val="843B0C"/>
                </a:solidFill>
                <a:latin typeface="Verdana"/>
                <a:cs typeface="Verdana"/>
              </a:rPr>
              <a:t>to online</a:t>
            </a:r>
            <a:r>
              <a:rPr dirty="0" sz="4600" spc="-20">
                <a:solidFill>
                  <a:srgbClr val="843B0C"/>
                </a:solidFill>
                <a:latin typeface="Verdana"/>
                <a:cs typeface="Verdana"/>
              </a:rPr>
              <a:t> </a:t>
            </a:r>
            <a:r>
              <a:rPr dirty="0" sz="4600" spc="-5">
                <a:solidFill>
                  <a:srgbClr val="843B0C"/>
                </a:solidFill>
                <a:latin typeface="Verdana"/>
                <a:cs typeface="Verdana"/>
              </a:rPr>
              <a:t>courses</a:t>
            </a:r>
            <a:endParaRPr sz="4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650"/>
              </a:spcBef>
            </a:pPr>
            <a:r>
              <a:rPr dirty="0" sz="4600" spc="5">
                <a:solidFill>
                  <a:srgbClr val="843B0C"/>
                </a:solidFill>
                <a:latin typeface="Arial"/>
                <a:cs typeface="Arial"/>
              </a:rPr>
              <a:t>•</a:t>
            </a:r>
            <a:r>
              <a:rPr dirty="0" sz="4600" spc="5">
                <a:solidFill>
                  <a:srgbClr val="843B0C"/>
                </a:solidFill>
                <a:latin typeface="Verdana"/>
                <a:cs typeface="Verdana"/>
              </a:rPr>
              <a:t>Quality </a:t>
            </a:r>
            <a:r>
              <a:rPr dirty="0" sz="4600" spc="-5">
                <a:solidFill>
                  <a:srgbClr val="843B0C"/>
                </a:solidFill>
                <a:latin typeface="Verdana"/>
                <a:cs typeface="Verdana"/>
              </a:rPr>
              <a:t>of </a:t>
            </a:r>
            <a:r>
              <a:rPr dirty="0" sz="4600">
                <a:solidFill>
                  <a:srgbClr val="843B0C"/>
                </a:solidFill>
                <a:latin typeface="Verdana"/>
                <a:cs typeface="Verdana"/>
              </a:rPr>
              <a:t>video </a:t>
            </a:r>
            <a:r>
              <a:rPr dirty="0" sz="4600" spc="-20">
                <a:solidFill>
                  <a:srgbClr val="843B0C"/>
                </a:solidFill>
                <a:latin typeface="Verdana"/>
                <a:cs typeface="Verdana"/>
              </a:rPr>
              <a:t>lecture</a:t>
            </a:r>
            <a:r>
              <a:rPr dirty="0" sz="4600" spc="15">
                <a:solidFill>
                  <a:srgbClr val="843B0C"/>
                </a:solidFill>
                <a:latin typeface="Verdana"/>
                <a:cs typeface="Verdana"/>
              </a:rPr>
              <a:t> </a:t>
            </a:r>
            <a:r>
              <a:rPr dirty="0" sz="4600" spc="-5">
                <a:solidFill>
                  <a:srgbClr val="843B0C"/>
                </a:solidFill>
                <a:latin typeface="Verdana"/>
                <a:cs typeface="Verdana"/>
              </a:rPr>
              <a:t>materials</a:t>
            </a:r>
            <a:endParaRPr sz="4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660"/>
              </a:spcBef>
            </a:pPr>
            <a:r>
              <a:rPr dirty="0" sz="4600" spc="10">
                <a:solidFill>
                  <a:srgbClr val="843B0C"/>
                </a:solidFill>
                <a:latin typeface="Arial"/>
                <a:cs typeface="Arial"/>
              </a:rPr>
              <a:t>•</a:t>
            </a:r>
            <a:r>
              <a:rPr dirty="0" sz="4600" spc="10">
                <a:solidFill>
                  <a:srgbClr val="843B0C"/>
                </a:solidFill>
                <a:latin typeface="Verdana"/>
                <a:cs typeface="Verdana"/>
              </a:rPr>
              <a:t>Comments</a:t>
            </a:r>
            <a:endParaRPr sz="4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01748" y="6361887"/>
            <a:ext cx="411226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>
                <a:solidFill>
                  <a:srgbClr val="FFFFFF"/>
                </a:solidFill>
                <a:latin typeface="Baskerville Old Face"/>
                <a:cs typeface="Baskerville Old Face"/>
              </a:rPr>
              <a:t>National Technical Institute </a:t>
            </a:r>
            <a:r>
              <a:rPr dirty="0" sz="2000">
                <a:solidFill>
                  <a:srgbClr val="FFFFFF"/>
                </a:solidFill>
                <a:latin typeface="Baskerville Old Face"/>
                <a:cs typeface="Baskerville Old Face"/>
              </a:rPr>
              <a:t>for </a:t>
            </a:r>
            <a:r>
              <a:rPr dirty="0" sz="2000" spc="-10">
                <a:solidFill>
                  <a:srgbClr val="FFFFFF"/>
                </a:solidFill>
                <a:latin typeface="Baskerville Old Face"/>
                <a:cs typeface="Baskerville Old Face"/>
              </a:rPr>
              <a:t>the</a:t>
            </a:r>
            <a:r>
              <a:rPr dirty="0" sz="2000" spc="5">
                <a:solidFill>
                  <a:srgbClr val="FFFFFF"/>
                </a:solidFill>
                <a:latin typeface="Baskerville Old Face"/>
                <a:cs typeface="Baskerville Old Face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Baskerville Old Face"/>
                <a:cs typeface="Baskerville Old Face"/>
              </a:rPr>
              <a:t>Deaf</a:t>
            </a:r>
            <a:endParaRPr sz="2000">
              <a:latin typeface="Baskerville Old Face"/>
              <a:cs typeface="Baskerville Old Fac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38593" y="6402425"/>
            <a:ext cx="45224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FFFFFF"/>
                </a:solidFill>
                <a:latin typeface="Baskerville Old Face"/>
                <a:cs typeface="Baskerville Old Face"/>
              </a:rPr>
              <a:t>© Rochester </a:t>
            </a:r>
            <a:r>
              <a:rPr dirty="0" sz="1600" spc="-10">
                <a:solidFill>
                  <a:srgbClr val="FFFFFF"/>
                </a:solidFill>
                <a:latin typeface="Baskerville Old Face"/>
                <a:cs typeface="Baskerville Old Face"/>
              </a:rPr>
              <a:t>Institute </a:t>
            </a:r>
            <a:r>
              <a:rPr dirty="0" sz="1600" spc="-5">
                <a:solidFill>
                  <a:srgbClr val="FFFFFF"/>
                </a:solidFill>
                <a:latin typeface="Baskerville Old Face"/>
                <a:cs typeface="Baskerville Old Face"/>
              </a:rPr>
              <a:t>of Technology </a:t>
            </a:r>
            <a:r>
              <a:rPr dirty="0" sz="1600" spc="-10">
                <a:solidFill>
                  <a:srgbClr val="FFFFFF"/>
                </a:solidFill>
                <a:latin typeface="Baskerville Old Face"/>
                <a:cs typeface="Baskerville Old Face"/>
              </a:rPr>
              <a:t>All </a:t>
            </a:r>
            <a:r>
              <a:rPr dirty="0" sz="1600" spc="-5">
                <a:solidFill>
                  <a:srgbClr val="FFFFFF"/>
                </a:solidFill>
                <a:latin typeface="Baskerville Old Face"/>
                <a:cs typeface="Baskerville Old Face"/>
              </a:rPr>
              <a:t>rights</a:t>
            </a:r>
            <a:r>
              <a:rPr dirty="0" sz="1600" spc="125">
                <a:solidFill>
                  <a:srgbClr val="FFFFFF"/>
                </a:solidFill>
                <a:latin typeface="Baskerville Old Face"/>
                <a:cs typeface="Baskerville Old Face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Baskerville Old Face"/>
                <a:cs typeface="Baskerville Old Face"/>
              </a:rPr>
              <a:t>reserved.</a:t>
            </a:r>
            <a:endParaRPr sz="1600">
              <a:latin typeface="Baskerville Old Face"/>
              <a:cs typeface="Baskerville Old Fac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6408" y="6324600"/>
            <a:ext cx="1307592" cy="3901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16939" y="386334"/>
            <a:ext cx="8375650" cy="10312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600" spc="-5"/>
              <a:t>SRATE</a:t>
            </a:r>
            <a:r>
              <a:rPr dirty="0" sz="6600" spc="-85"/>
              <a:t> </a:t>
            </a:r>
            <a:r>
              <a:rPr dirty="0" sz="6600" spc="-5"/>
              <a:t>Responses</a:t>
            </a:r>
            <a:endParaRPr sz="6600"/>
          </a:p>
        </p:txBody>
      </p:sp>
      <p:sp>
        <p:nvSpPr>
          <p:cNvPr id="7" name="object 7"/>
          <p:cNvSpPr txBox="1"/>
          <p:nvPr/>
        </p:nvSpPr>
        <p:spPr>
          <a:xfrm>
            <a:off x="916939" y="1670761"/>
            <a:ext cx="8045450" cy="3571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 spc="-40">
                <a:solidFill>
                  <a:srgbClr val="843B0C"/>
                </a:solidFill>
                <a:latin typeface="Arial"/>
                <a:cs typeface="Arial"/>
              </a:rPr>
              <a:t>•</a:t>
            </a:r>
            <a:r>
              <a:rPr dirty="0" sz="5400" spc="-40">
                <a:solidFill>
                  <a:srgbClr val="843B0C"/>
                </a:solidFill>
                <a:latin typeface="Verdana"/>
                <a:cs typeface="Verdana"/>
              </a:rPr>
              <a:t>Varied </a:t>
            </a:r>
            <a:r>
              <a:rPr dirty="0" sz="5400" spc="-10">
                <a:solidFill>
                  <a:srgbClr val="843B0C"/>
                </a:solidFill>
                <a:latin typeface="Verdana"/>
                <a:cs typeface="Verdana"/>
              </a:rPr>
              <a:t>by</a:t>
            </a:r>
            <a:r>
              <a:rPr dirty="0" sz="5400" spc="-35">
                <a:solidFill>
                  <a:srgbClr val="843B0C"/>
                </a:solidFill>
                <a:latin typeface="Verdana"/>
                <a:cs typeface="Verdana"/>
              </a:rPr>
              <a:t> </a:t>
            </a:r>
            <a:r>
              <a:rPr dirty="0" sz="5400" spc="-5">
                <a:solidFill>
                  <a:srgbClr val="843B0C"/>
                </a:solidFill>
                <a:latin typeface="Verdana"/>
                <a:cs typeface="Verdana"/>
              </a:rPr>
              <a:t>course</a:t>
            </a:r>
            <a:endParaRPr sz="5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4235"/>
              </a:spcBef>
            </a:pPr>
            <a:r>
              <a:rPr dirty="0" sz="5400" spc="-5">
                <a:solidFill>
                  <a:srgbClr val="843B0C"/>
                </a:solidFill>
                <a:latin typeface="Arial"/>
                <a:cs typeface="Arial"/>
              </a:rPr>
              <a:t>•</a:t>
            </a:r>
            <a:r>
              <a:rPr dirty="0" sz="5400" spc="-5">
                <a:solidFill>
                  <a:srgbClr val="843B0C"/>
                </a:solidFill>
                <a:latin typeface="Verdana"/>
                <a:cs typeface="Verdana"/>
              </a:rPr>
              <a:t>Numbers </a:t>
            </a:r>
            <a:r>
              <a:rPr dirty="0" sz="5400">
                <a:solidFill>
                  <a:srgbClr val="843B0C"/>
                </a:solidFill>
                <a:latin typeface="Verdana"/>
                <a:cs typeface="Verdana"/>
              </a:rPr>
              <a:t>are</a:t>
            </a:r>
            <a:r>
              <a:rPr dirty="0" sz="5400" spc="-125">
                <a:solidFill>
                  <a:srgbClr val="843B0C"/>
                </a:solidFill>
                <a:latin typeface="Verdana"/>
                <a:cs typeface="Verdana"/>
              </a:rPr>
              <a:t> </a:t>
            </a:r>
            <a:r>
              <a:rPr dirty="0" sz="5400">
                <a:solidFill>
                  <a:srgbClr val="843B0C"/>
                </a:solidFill>
                <a:latin typeface="Verdana"/>
                <a:cs typeface="Verdana"/>
              </a:rPr>
              <a:t>small</a:t>
            </a:r>
            <a:endParaRPr sz="5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4235"/>
              </a:spcBef>
            </a:pPr>
            <a:r>
              <a:rPr dirty="0" sz="5400" spc="-10">
                <a:solidFill>
                  <a:srgbClr val="843B0C"/>
                </a:solidFill>
                <a:latin typeface="Arial"/>
                <a:cs typeface="Arial"/>
              </a:rPr>
              <a:t>•</a:t>
            </a:r>
            <a:r>
              <a:rPr dirty="0" sz="5400" spc="-10">
                <a:solidFill>
                  <a:srgbClr val="843B0C"/>
                </a:solidFill>
                <a:latin typeface="Verdana"/>
                <a:cs typeface="Verdana"/>
              </a:rPr>
              <a:t>Comments:</a:t>
            </a:r>
            <a:r>
              <a:rPr dirty="0" sz="5400" spc="-40">
                <a:solidFill>
                  <a:srgbClr val="843B0C"/>
                </a:solidFill>
                <a:latin typeface="Verdana"/>
                <a:cs typeface="Verdana"/>
              </a:rPr>
              <a:t> </a:t>
            </a:r>
            <a:r>
              <a:rPr dirty="0" sz="5400" spc="-5">
                <a:solidFill>
                  <a:srgbClr val="843B0C"/>
                </a:solidFill>
                <a:latin typeface="Verdana"/>
                <a:cs typeface="Verdana"/>
              </a:rPr>
              <a:t>(Handout)</a:t>
            </a:r>
            <a:endParaRPr sz="5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Post-course</a:t>
            </a:r>
            <a:r>
              <a:rPr dirty="0" spc="-35"/>
              <a:t> </a:t>
            </a:r>
            <a:r>
              <a:rPr dirty="0" spc="-5"/>
              <a:t>survey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3676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895"/>
              </a:spcBef>
            </a:pPr>
            <a:r>
              <a:rPr dirty="0" spc="5">
                <a:latin typeface="Arial"/>
                <a:cs typeface="Arial"/>
              </a:rPr>
              <a:t>•</a:t>
            </a:r>
            <a:r>
              <a:rPr dirty="0" spc="5"/>
              <a:t>16% </a:t>
            </a:r>
            <a:r>
              <a:rPr dirty="0"/>
              <a:t>response</a:t>
            </a:r>
            <a:r>
              <a:rPr dirty="0" spc="-130"/>
              <a:t> </a:t>
            </a:r>
            <a:r>
              <a:rPr dirty="0" spc="-20"/>
              <a:t>rate</a:t>
            </a:r>
          </a:p>
          <a:p>
            <a:pPr marL="12700">
              <a:lnSpc>
                <a:spcPct val="100000"/>
              </a:lnSpc>
              <a:spcBef>
                <a:spcPts val="2795"/>
              </a:spcBef>
              <a:tabLst>
                <a:tab pos="4458970" algn="l"/>
              </a:tabLst>
            </a:pPr>
            <a:r>
              <a:rPr dirty="0" spc="5">
                <a:latin typeface="Arial"/>
                <a:cs typeface="Arial"/>
              </a:rPr>
              <a:t>•</a:t>
            </a:r>
            <a:r>
              <a:rPr dirty="0" spc="5"/>
              <a:t>100%</a:t>
            </a:r>
            <a:r>
              <a:rPr dirty="0" spc="-10"/>
              <a:t> </a:t>
            </a:r>
            <a:r>
              <a:rPr dirty="0" spc="-5"/>
              <a:t>would	repeat</a:t>
            </a:r>
            <a:r>
              <a:rPr dirty="0" spc="-70"/>
              <a:t> </a:t>
            </a:r>
            <a:r>
              <a:rPr dirty="0"/>
              <a:t>online</a:t>
            </a:r>
          </a:p>
          <a:p>
            <a:pPr marL="12700">
              <a:lnSpc>
                <a:spcPct val="100000"/>
              </a:lnSpc>
              <a:spcBef>
                <a:spcPts val="2795"/>
              </a:spcBef>
              <a:tabLst>
                <a:tab pos="4054475" algn="l"/>
              </a:tabLst>
            </a:pPr>
            <a:r>
              <a:rPr dirty="0" spc="10">
                <a:latin typeface="Arial"/>
                <a:cs typeface="Arial"/>
              </a:rPr>
              <a:t>•</a:t>
            </a:r>
            <a:r>
              <a:rPr dirty="0" spc="10"/>
              <a:t>90%</a:t>
            </a:r>
            <a:r>
              <a:rPr dirty="0" spc="-15"/>
              <a:t> </a:t>
            </a:r>
            <a:r>
              <a:rPr dirty="0" spc="-5"/>
              <a:t>would	</a:t>
            </a:r>
            <a:r>
              <a:rPr dirty="0"/>
              <a:t>recommend</a:t>
            </a:r>
          </a:p>
          <a:p>
            <a:pPr marL="12700">
              <a:lnSpc>
                <a:spcPct val="100000"/>
              </a:lnSpc>
              <a:spcBef>
                <a:spcPts val="2805"/>
              </a:spcBef>
            </a:pPr>
            <a:r>
              <a:rPr dirty="0" spc="0">
                <a:latin typeface="Arial"/>
                <a:cs typeface="Arial"/>
              </a:rPr>
              <a:t>•</a:t>
            </a:r>
            <a:r>
              <a:rPr dirty="0" spc="0"/>
              <a:t>Biggest</a:t>
            </a:r>
            <a:r>
              <a:rPr dirty="0" spc="-25"/>
              <a:t> </a:t>
            </a:r>
            <a:r>
              <a:rPr dirty="0" spc="-15"/>
              <a:t>challenge?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01748" y="6361887"/>
            <a:ext cx="411226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>
                <a:solidFill>
                  <a:srgbClr val="FFFFFF"/>
                </a:solidFill>
                <a:latin typeface="Baskerville Old Face"/>
                <a:cs typeface="Baskerville Old Face"/>
              </a:rPr>
              <a:t>National Technical Institute </a:t>
            </a:r>
            <a:r>
              <a:rPr dirty="0" sz="2000">
                <a:solidFill>
                  <a:srgbClr val="FFFFFF"/>
                </a:solidFill>
                <a:latin typeface="Baskerville Old Face"/>
                <a:cs typeface="Baskerville Old Face"/>
              </a:rPr>
              <a:t>for </a:t>
            </a:r>
            <a:r>
              <a:rPr dirty="0" sz="2000" spc="-10">
                <a:solidFill>
                  <a:srgbClr val="FFFFFF"/>
                </a:solidFill>
                <a:latin typeface="Baskerville Old Face"/>
                <a:cs typeface="Baskerville Old Face"/>
              </a:rPr>
              <a:t>the</a:t>
            </a:r>
            <a:r>
              <a:rPr dirty="0" sz="2000" spc="5">
                <a:solidFill>
                  <a:srgbClr val="FFFFFF"/>
                </a:solidFill>
                <a:latin typeface="Baskerville Old Face"/>
                <a:cs typeface="Baskerville Old Face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Baskerville Old Face"/>
                <a:cs typeface="Baskerville Old Face"/>
              </a:rPr>
              <a:t>Deaf</a:t>
            </a:r>
            <a:endParaRPr sz="2000">
              <a:latin typeface="Baskerville Old Face"/>
              <a:cs typeface="Baskerville Old Fac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38593" y="6402425"/>
            <a:ext cx="45224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FFFFFF"/>
                </a:solidFill>
                <a:latin typeface="Baskerville Old Face"/>
                <a:cs typeface="Baskerville Old Face"/>
              </a:rPr>
              <a:t>© Rochester </a:t>
            </a:r>
            <a:r>
              <a:rPr dirty="0" sz="1600" spc="-10">
                <a:solidFill>
                  <a:srgbClr val="FFFFFF"/>
                </a:solidFill>
                <a:latin typeface="Baskerville Old Face"/>
                <a:cs typeface="Baskerville Old Face"/>
              </a:rPr>
              <a:t>Institute </a:t>
            </a:r>
            <a:r>
              <a:rPr dirty="0" sz="1600" spc="-5">
                <a:solidFill>
                  <a:srgbClr val="FFFFFF"/>
                </a:solidFill>
                <a:latin typeface="Baskerville Old Face"/>
                <a:cs typeface="Baskerville Old Face"/>
              </a:rPr>
              <a:t>of Technology </a:t>
            </a:r>
            <a:r>
              <a:rPr dirty="0" sz="1600" spc="-10">
                <a:solidFill>
                  <a:srgbClr val="FFFFFF"/>
                </a:solidFill>
                <a:latin typeface="Baskerville Old Face"/>
                <a:cs typeface="Baskerville Old Face"/>
              </a:rPr>
              <a:t>All </a:t>
            </a:r>
            <a:r>
              <a:rPr dirty="0" sz="1600" spc="-5">
                <a:solidFill>
                  <a:srgbClr val="FFFFFF"/>
                </a:solidFill>
                <a:latin typeface="Baskerville Old Face"/>
                <a:cs typeface="Baskerville Old Face"/>
              </a:rPr>
              <a:t>rights</a:t>
            </a:r>
            <a:r>
              <a:rPr dirty="0" sz="1600" spc="125">
                <a:solidFill>
                  <a:srgbClr val="FFFFFF"/>
                </a:solidFill>
                <a:latin typeface="Baskerville Old Face"/>
                <a:cs typeface="Baskerville Old Face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Baskerville Old Face"/>
                <a:cs typeface="Baskerville Old Face"/>
              </a:rPr>
              <a:t>reserved.</a:t>
            </a:r>
            <a:endParaRPr sz="1600">
              <a:latin typeface="Baskerville Old Face"/>
              <a:cs typeface="Baskerville Old Fac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6408" y="6324600"/>
            <a:ext cx="1307592" cy="390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16939" y="455752"/>
            <a:ext cx="5203825" cy="10318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600" spc="-10"/>
              <a:t>Since</a:t>
            </a:r>
            <a:r>
              <a:rPr dirty="0" sz="6600" spc="-85"/>
              <a:t> </a:t>
            </a:r>
            <a:r>
              <a:rPr dirty="0" sz="6600" spc="-5"/>
              <a:t>fall…</a:t>
            </a:r>
            <a:endParaRPr sz="6600"/>
          </a:p>
        </p:txBody>
      </p:sp>
      <p:sp>
        <p:nvSpPr>
          <p:cNvPr id="6" name="object 6"/>
          <p:cNvSpPr txBox="1"/>
          <p:nvPr/>
        </p:nvSpPr>
        <p:spPr>
          <a:xfrm>
            <a:off x="916939" y="2100198"/>
            <a:ext cx="9279255" cy="3571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 spc="-5">
                <a:solidFill>
                  <a:srgbClr val="843B0C"/>
                </a:solidFill>
                <a:latin typeface="Arial"/>
                <a:cs typeface="Arial"/>
              </a:rPr>
              <a:t>•</a:t>
            </a:r>
            <a:r>
              <a:rPr dirty="0" sz="5400" spc="-5">
                <a:solidFill>
                  <a:srgbClr val="843B0C"/>
                </a:solidFill>
                <a:latin typeface="Verdana"/>
                <a:cs typeface="Verdana"/>
              </a:rPr>
              <a:t>2 </a:t>
            </a:r>
            <a:r>
              <a:rPr dirty="0" sz="5400">
                <a:solidFill>
                  <a:srgbClr val="843B0C"/>
                </a:solidFill>
                <a:latin typeface="Verdana"/>
                <a:cs typeface="Verdana"/>
              </a:rPr>
              <a:t>new </a:t>
            </a:r>
            <a:r>
              <a:rPr dirty="0" sz="5400" spc="-5">
                <a:solidFill>
                  <a:srgbClr val="843B0C"/>
                </a:solidFill>
                <a:latin typeface="Verdana"/>
                <a:cs typeface="Verdana"/>
              </a:rPr>
              <a:t>courses this</a:t>
            </a:r>
            <a:r>
              <a:rPr dirty="0" sz="5400" spc="-60">
                <a:solidFill>
                  <a:srgbClr val="843B0C"/>
                </a:solidFill>
                <a:latin typeface="Verdana"/>
                <a:cs typeface="Verdana"/>
              </a:rPr>
              <a:t> </a:t>
            </a:r>
            <a:r>
              <a:rPr dirty="0" sz="5400">
                <a:solidFill>
                  <a:srgbClr val="843B0C"/>
                </a:solidFill>
                <a:latin typeface="Verdana"/>
                <a:cs typeface="Verdana"/>
              </a:rPr>
              <a:t>spring</a:t>
            </a:r>
            <a:endParaRPr sz="5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4235"/>
              </a:spcBef>
            </a:pPr>
            <a:r>
              <a:rPr dirty="0" sz="5400" spc="-5">
                <a:solidFill>
                  <a:srgbClr val="843B0C"/>
                </a:solidFill>
                <a:latin typeface="Arial"/>
                <a:cs typeface="Arial"/>
              </a:rPr>
              <a:t>•</a:t>
            </a:r>
            <a:r>
              <a:rPr dirty="0" sz="5400" spc="-5">
                <a:solidFill>
                  <a:srgbClr val="843B0C"/>
                </a:solidFill>
                <a:latin typeface="Verdana"/>
                <a:cs typeface="Verdana"/>
              </a:rPr>
              <a:t>2 </a:t>
            </a:r>
            <a:r>
              <a:rPr dirty="0" sz="5400">
                <a:solidFill>
                  <a:srgbClr val="843B0C"/>
                </a:solidFill>
                <a:latin typeface="Verdana"/>
                <a:cs typeface="Verdana"/>
              </a:rPr>
              <a:t>continued </a:t>
            </a:r>
            <a:r>
              <a:rPr dirty="0" sz="5400" spc="-5">
                <a:solidFill>
                  <a:srgbClr val="843B0C"/>
                </a:solidFill>
                <a:latin typeface="Verdana"/>
                <a:cs typeface="Verdana"/>
              </a:rPr>
              <a:t>this</a:t>
            </a:r>
            <a:r>
              <a:rPr dirty="0" sz="5400" spc="-80">
                <a:solidFill>
                  <a:srgbClr val="843B0C"/>
                </a:solidFill>
                <a:latin typeface="Verdana"/>
                <a:cs typeface="Verdana"/>
              </a:rPr>
              <a:t> </a:t>
            </a:r>
            <a:r>
              <a:rPr dirty="0" sz="5400">
                <a:solidFill>
                  <a:srgbClr val="843B0C"/>
                </a:solidFill>
                <a:latin typeface="Verdana"/>
                <a:cs typeface="Verdana"/>
              </a:rPr>
              <a:t>spring</a:t>
            </a:r>
            <a:endParaRPr sz="5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4235"/>
              </a:spcBef>
            </a:pPr>
            <a:r>
              <a:rPr dirty="0" sz="5400" spc="-5">
                <a:solidFill>
                  <a:srgbClr val="843B0C"/>
                </a:solidFill>
                <a:latin typeface="Arial"/>
                <a:cs typeface="Arial"/>
              </a:rPr>
              <a:t>•</a:t>
            </a:r>
            <a:r>
              <a:rPr dirty="0" sz="5400" spc="-5">
                <a:solidFill>
                  <a:srgbClr val="843B0C"/>
                </a:solidFill>
                <a:latin typeface="Verdana"/>
                <a:cs typeface="Verdana"/>
              </a:rPr>
              <a:t>4 </a:t>
            </a:r>
            <a:r>
              <a:rPr dirty="0" sz="5400">
                <a:solidFill>
                  <a:srgbClr val="843B0C"/>
                </a:solidFill>
                <a:latin typeface="Verdana"/>
                <a:cs typeface="Verdana"/>
              </a:rPr>
              <a:t>fully online </a:t>
            </a:r>
            <a:r>
              <a:rPr dirty="0" sz="5400" spc="-5">
                <a:solidFill>
                  <a:srgbClr val="843B0C"/>
                </a:solidFill>
                <a:latin typeface="Verdana"/>
                <a:cs typeface="Verdana"/>
              </a:rPr>
              <a:t>this</a:t>
            </a:r>
            <a:r>
              <a:rPr dirty="0" sz="5400" spc="-35">
                <a:solidFill>
                  <a:srgbClr val="843B0C"/>
                </a:solidFill>
                <a:latin typeface="Verdana"/>
                <a:cs typeface="Verdana"/>
              </a:rPr>
              <a:t> </a:t>
            </a:r>
            <a:r>
              <a:rPr dirty="0" sz="5400">
                <a:solidFill>
                  <a:srgbClr val="843B0C"/>
                </a:solidFill>
                <a:latin typeface="Verdana"/>
                <a:cs typeface="Verdana"/>
              </a:rPr>
              <a:t>summer</a:t>
            </a:r>
            <a:endParaRPr sz="5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82239" y="963167"/>
            <a:ext cx="1072896" cy="8534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779776" y="4218432"/>
            <a:ext cx="694944" cy="853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852671" y="938783"/>
            <a:ext cx="5157216" cy="853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706623" y="1975104"/>
            <a:ext cx="6339839" cy="13045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352544" y="3803903"/>
            <a:ext cx="975360" cy="3901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949696" y="3401567"/>
            <a:ext cx="792479" cy="1341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729728" y="4255008"/>
            <a:ext cx="682751" cy="853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029967" y="435863"/>
            <a:ext cx="0" cy="6053455"/>
          </a:xfrm>
          <a:custGeom>
            <a:avLst/>
            <a:gdLst/>
            <a:ahLst/>
            <a:cxnLst/>
            <a:rect l="l" t="t" r="r" b="b"/>
            <a:pathLst>
              <a:path w="0" h="6053455">
                <a:moveTo>
                  <a:pt x="0" y="0"/>
                </a:moveTo>
                <a:lnTo>
                  <a:pt x="0" y="6053328"/>
                </a:lnTo>
              </a:path>
            </a:pathLst>
          </a:custGeom>
          <a:ln w="97536">
            <a:solidFill>
              <a:srgbClr val="03030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372867" y="716280"/>
            <a:ext cx="0" cy="2413000"/>
          </a:xfrm>
          <a:custGeom>
            <a:avLst/>
            <a:gdLst/>
            <a:ahLst/>
            <a:cxnLst/>
            <a:rect l="l" t="t" r="r" b="b"/>
            <a:pathLst>
              <a:path w="0" h="2413000">
                <a:moveTo>
                  <a:pt x="0" y="2412492"/>
                </a:moveTo>
                <a:lnTo>
                  <a:pt x="0" y="0"/>
                </a:lnTo>
              </a:path>
            </a:pathLst>
          </a:custGeom>
          <a:ln w="9144">
            <a:solidFill>
              <a:srgbClr val="DBC8A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383268" y="716280"/>
            <a:ext cx="0" cy="2407920"/>
          </a:xfrm>
          <a:custGeom>
            <a:avLst/>
            <a:gdLst/>
            <a:ahLst/>
            <a:cxnLst/>
            <a:rect l="l" t="t" r="r" b="b"/>
            <a:pathLst>
              <a:path w="0" h="2407920">
                <a:moveTo>
                  <a:pt x="0" y="2407920"/>
                </a:moveTo>
                <a:lnTo>
                  <a:pt x="0" y="0"/>
                </a:lnTo>
              </a:path>
            </a:pathLst>
          </a:custGeom>
          <a:ln w="3175">
            <a:solidFill>
              <a:srgbClr val="E4BF8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691116" y="435863"/>
            <a:ext cx="0" cy="6053455"/>
          </a:xfrm>
          <a:custGeom>
            <a:avLst/>
            <a:gdLst/>
            <a:ahLst/>
            <a:cxnLst/>
            <a:rect l="l" t="t" r="r" b="b"/>
            <a:pathLst>
              <a:path w="0" h="6053455">
                <a:moveTo>
                  <a:pt x="0" y="0"/>
                </a:moveTo>
                <a:lnTo>
                  <a:pt x="0" y="6053328"/>
                </a:lnTo>
              </a:path>
            </a:pathLst>
          </a:custGeom>
          <a:ln w="94488">
            <a:solidFill>
              <a:srgbClr val="03030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981200" y="387858"/>
            <a:ext cx="7757159" cy="0"/>
          </a:xfrm>
          <a:custGeom>
            <a:avLst/>
            <a:gdLst/>
            <a:ahLst/>
            <a:cxnLst/>
            <a:rect l="l" t="t" r="r" b="b"/>
            <a:pathLst>
              <a:path w="7757159" h="0">
                <a:moveTo>
                  <a:pt x="0" y="0"/>
                </a:moveTo>
                <a:lnTo>
                  <a:pt x="7757159" y="0"/>
                </a:lnTo>
              </a:path>
            </a:pathLst>
          </a:custGeom>
          <a:ln w="96012">
            <a:solidFill>
              <a:srgbClr val="03030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369820" y="717804"/>
            <a:ext cx="7015480" cy="0"/>
          </a:xfrm>
          <a:custGeom>
            <a:avLst/>
            <a:gdLst/>
            <a:ahLst/>
            <a:cxnLst/>
            <a:rect l="l" t="t" r="r" b="b"/>
            <a:pathLst>
              <a:path w="7015480" h="0">
                <a:moveTo>
                  <a:pt x="0" y="0"/>
                </a:moveTo>
                <a:lnTo>
                  <a:pt x="7014972" y="0"/>
                </a:lnTo>
              </a:path>
            </a:pathLst>
          </a:custGeom>
          <a:ln w="3175">
            <a:solidFill>
              <a:srgbClr val="E8CCA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981200" y="6537197"/>
            <a:ext cx="7757159" cy="0"/>
          </a:xfrm>
          <a:custGeom>
            <a:avLst/>
            <a:gdLst/>
            <a:ahLst/>
            <a:cxnLst/>
            <a:rect l="l" t="t" r="r" b="b"/>
            <a:pathLst>
              <a:path w="7757159" h="0">
                <a:moveTo>
                  <a:pt x="0" y="0"/>
                </a:moveTo>
                <a:lnTo>
                  <a:pt x="7757159" y="0"/>
                </a:lnTo>
              </a:path>
            </a:pathLst>
          </a:custGeom>
          <a:ln w="96012">
            <a:solidFill>
              <a:srgbClr val="03030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2760167" y="3381502"/>
            <a:ext cx="1060450" cy="7988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955"/>
              </a:lnSpc>
              <a:spcBef>
                <a:spcPts val="100"/>
              </a:spcBef>
            </a:pPr>
            <a:r>
              <a:rPr dirty="0" sz="850" spc="5">
                <a:solidFill>
                  <a:srgbClr val="3A4649"/>
                </a:solidFill>
                <a:latin typeface="Arial"/>
                <a:cs typeface="Arial"/>
              </a:rPr>
              <a:t>lntFodiKtion</a:t>
            </a:r>
            <a:r>
              <a:rPr dirty="0" sz="850" spc="-50">
                <a:solidFill>
                  <a:srgbClr val="3A4649"/>
                </a:solidFill>
                <a:latin typeface="Arial"/>
                <a:cs typeface="Arial"/>
              </a:rPr>
              <a:t> </a:t>
            </a:r>
            <a:r>
              <a:rPr dirty="0" sz="750" spc="0">
                <a:solidFill>
                  <a:srgbClr val="3A4649"/>
                </a:solidFill>
                <a:latin typeface="Times New Roman"/>
                <a:cs typeface="Times New Roman"/>
              </a:rPr>
              <a:t>to</a:t>
            </a:r>
            <a:endParaRPr sz="750">
              <a:latin typeface="Times New Roman"/>
              <a:cs typeface="Times New Roman"/>
            </a:endParaRPr>
          </a:p>
          <a:p>
            <a:pPr marL="13970">
              <a:lnSpc>
                <a:spcPts val="1015"/>
              </a:lnSpc>
            </a:pPr>
            <a:r>
              <a:rPr dirty="0" sz="900" spc="-65" b="1">
                <a:solidFill>
                  <a:srgbClr val="3A4649"/>
                </a:solidFill>
                <a:latin typeface="Arial"/>
                <a:cs typeface="Arial"/>
              </a:rPr>
              <a:t>Pt:rforming</a:t>
            </a:r>
            <a:r>
              <a:rPr dirty="0" sz="900" spc="-60" b="1">
                <a:solidFill>
                  <a:srgbClr val="3A4649"/>
                </a:solidFill>
                <a:latin typeface="Arial"/>
                <a:cs typeface="Arial"/>
              </a:rPr>
              <a:t> </a:t>
            </a:r>
            <a:r>
              <a:rPr dirty="0" sz="750" spc="15" b="1">
                <a:solidFill>
                  <a:srgbClr val="3A4649"/>
                </a:solidFill>
                <a:latin typeface="Arial"/>
                <a:cs typeface="Arial"/>
              </a:rPr>
              <a:t>Arts</a:t>
            </a:r>
            <a:endParaRPr sz="750">
              <a:latin typeface="Arial"/>
              <a:cs typeface="Arial"/>
            </a:endParaRPr>
          </a:p>
          <a:p>
            <a:pPr marL="99695" indent="-82550">
              <a:lnSpc>
                <a:spcPct val="100000"/>
              </a:lnSpc>
              <a:spcBef>
                <a:spcPts val="385"/>
              </a:spcBef>
            </a:pPr>
            <a:r>
              <a:rPr dirty="0" sz="800" spc="100">
                <a:solidFill>
                  <a:srgbClr val="4F595D"/>
                </a:solidFill>
                <a:latin typeface="Times New Roman"/>
                <a:cs typeface="Times New Roman"/>
              </a:rPr>
              <a:t>=nxc«&gt;r </a:t>
            </a:r>
            <a:r>
              <a:rPr dirty="0" sz="800" spc="75">
                <a:solidFill>
                  <a:srgbClr val="3A4649"/>
                </a:solidFill>
                <a:latin typeface="Times New Roman"/>
                <a:cs typeface="Times New Roman"/>
              </a:rPr>
              <a:t>- </a:t>
            </a:r>
            <a:r>
              <a:rPr dirty="0" sz="600" spc="10">
                <a:solidFill>
                  <a:srgbClr val="4F595D"/>
                </a:solidFill>
                <a:latin typeface="Arial"/>
                <a:cs typeface="Arial"/>
              </a:rPr>
              <a:t>E,-</a:t>
            </a:r>
            <a:r>
              <a:rPr dirty="0" sz="600" spc="10">
                <a:solidFill>
                  <a:srgbClr val="7C8C8E"/>
                </a:solidFill>
                <a:latin typeface="Arial"/>
                <a:cs typeface="Arial"/>
              </a:rPr>
              <a:t>" </a:t>
            </a:r>
            <a:r>
              <a:rPr dirty="0" sz="600" spc="35">
                <a:solidFill>
                  <a:srgbClr val="7C8C8E"/>
                </a:solidFill>
                <a:latin typeface="Arial"/>
                <a:cs typeface="Arial"/>
              </a:rPr>
              <a:t> </a:t>
            </a:r>
            <a:r>
              <a:rPr dirty="0" sz="800" spc="30">
                <a:solidFill>
                  <a:srgbClr val="4F595D"/>
                </a:solidFill>
                <a:latin typeface="Times New Roman"/>
                <a:cs typeface="Times New Roman"/>
              </a:rPr>
              <a:t>Auole</a:t>
            </a:r>
            <a:endParaRPr sz="800">
              <a:latin typeface="Times New Roman"/>
              <a:cs typeface="Times New Roman"/>
            </a:endParaRPr>
          </a:p>
          <a:p>
            <a:pPr algn="ctr" marL="35560">
              <a:lnSpc>
                <a:spcPct val="100000"/>
              </a:lnSpc>
              <a:spcBef>
                <a:spcPts val="595"/>
              </a:spcBef>
            </a:pPr>
            <a:r>
              <a:rPr dirty="0" sz="800" spc="-30">
                <a:solidFill>
                  <a:srgbClr val="4F595D"/>
                </a:solidFill>
                <a:latin typeface="Times New Roman"/>
                <a:cs typeface="Times New Roman"/>
              </a:rPr>
              <a:t>HS!l </a:t>
            </a:r>
            <a:r>
              <a:rPr dirty="0" sz="800" spc="35">
                <a:solidFill>
                  <a:srgbClr val="4F595D"/>
                </a:solidFill>
                <a:latin typeface="Times New Roman"/>
                <a:cs typeface="Times New Roman"/>
              </a:rPr>
              <a:t>120-01</a:t>
            </a:r>
            <a:r>
              <a:rPr dirty="0" sz="800" spc="-130">
                <a:solidFill>
                  <a:srgbClr val="4F595D"/>
                </a:solidFill>
                <a:latin typeface="Times New Roman"/>
                <a:cs typeface="Times New Roman"/>
              </a:rPr>
              <a:t> </a:t>
            </a:r>
            <a:r>
              <a:rPr dirty="0" sz="800" spc="10">
                <a:solidFill>
                  <a:srgbClr val="7C8C8E"/>
                </a:solidFill>
                <a:latin typeface="Times New Roman"/>
                <a:cs typeface="Times New Roman"/>
              </a:rPr>
              <a:t>{</a:t>
            </a:r>
            <a:r>
              <a:rPr dirty="0" sz="800" spc="10">
                <a:solidFill>
                  <a:srgbClr val="4F595D"/>
                </a:solidFill>
                <a:latin typeface="Times New Roman"/>
                <a:cs typeface="Times New Roman"/>
              </a:rPr>
              <a:t>80991</a:t>
            </a:r>
            <a:r>
              <a:rPr dirty="0" sz="800" spc="10">
                <a:solidFill>
                  <a:srgbClr val="7C8C8E"/>
                </a:solidFill>
                <a:latin typeface="Times New Roman"/>
                <a:cs typeface="Times New Roman"/>
              </a:rPr>
              <a:t>)</a:t>
            </a:r>
            <a:endParaRPr sz="800">
              <a:latin typeface="Times New Roman"/>
              <a:cs typeface="Times New Roman"/>
            </a:endParaRPr>
          </a:p>
          <a:p>
            <a:pPr marL="15240">
              <a:lnSpc>
                <a:spcPct val="100000"/>
              </a:lnSpc>
              <a:spcBef>
                <a:spcPts val="310"/>
              </a:spcBef>
            </a:pPr>
            <a:r>
              <a:rPr dirty="0" sz="750" spc="25">
                <a:solidFill>
                  <a:srgbClr val="4F595D"/>
                </a:solidFill>
                <a:latin typeface="Arial"/>
                <a:cs typeface="Arial"/>
              </a:rPr>
              <a:t>3</a:t>
            </a:r>
            <a:endParaRPr sz="7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940404" y="3897645"/>
            <a:ext cx="565150" cy="461009"/>
          </a:xfrm>
          <a:prstGeom prst="rect">
            <a:avLst/>
          </a:prstGeom>
        </p:spPr>
        <p:txBody>
          <a:bodyPr wrap="square" lIns="0" tIns="39370" rIns="0" bIns="0" rtlCol="0" vert="horz">
            <a:spAutoFit/>
          </a:bodyPr>
          <a:lstStyle/>
          <a:p>
            <a:pPr marL="20320">
              <a:lnSpc>
                <a:spcPct val="100000"/>
              </a:lnSpc>
              <a:spcBef>
                <a:spcPts val="310"/>
              </a:spcBef>
            </a:pPr>
            <a:r>
              <a:rPr dirty="0" sz="750" spc="25">
                <a:solidFill>
                  <a:srgbClr val="4F595D"/>
                </a:solidFill>
                <a:latin typeface="Arial"/>
                <a:cs typeface="Arial"/>
              </a:rPr>
              <a:t>3</a:t>
            </a:r>
            <a:endParaRPr sz="750">
              <a:latin typeface="Arial"/>
              <a:cs typeface="Arial"/>
            </a:endParaRPr>
          </a:p>
          <a:p>
            <a:pPr marL="19685">
              <a:lnSpc>
                <a:spcPct val="100000"/>
              </a:lnSpc>
              <a:spcBef>
                <a:spcPts val="225"/>
              </a:spcBef>
            </a:pPr>
            <a:r>
              <a:rPr dirty="0" sz="750" spc="25">
                <a:solidFill>
                  <a:srgbClr val="4F595D"/>
                </a:solidFill>
                <a:latin typeface="Arial"/>
                <a:cs typeface="Arial"/>
              </a:rPr>
              <a:t>OenEd </a:t>
            </a:r>
            <a:r>
              <a:rPr dirty="0" sz="800" spc="10">
                <a:solidFill>
                  <a:srgbClr val="3A4649"/>
                </a:solidFill>
                <a:latin typeface="Times New Roman"/>
                <a:cs typeface="Times New Roman"/>
              </a:rPr>
              <a:t>ele</a:t>
            </a:r>
            <a:r>
              <a:rPr dirty="0" sz="800" spc="-20">
                <a:solidFill>
                  <a:srgbClr val="3A4649"/>
                </a:solidFill>
                <a:latin typeface="Times New Roman"/>
                <a:cs typeface="Times New Roman"/>
              </a:rPr>
              <a:t> </a:t>
            </a:r>
            <a:r>
              <a:rPr dirty="0" sz="800" spc="5">
                <a:solidFill>
                  <a:srgbClr val="7C8C8E"/>
                </a:solidFill>
                <a:latin typeface="Times New Roman"/>
                <a:cs typeface="Times New Roman"/>
              </a:rPr>
              <a:t>·</a:t>
            </a: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750" i="1">
                <a:solidFill>
                  <a:srgbClr val="4F595D"/>
                </a:solidFill>
                <a:latin typeface="Arial"/>
                <a:cs typeface="Arial"/>
              </a:rPr>
              <a:t>V.  </a:t>
            </a:r>
            <a:r>
              <a:rPr dirty="0" sz="750">
                <a:solidFill>
                  <a:srgbClr val="7C8C8E"/>
                </a:solidFill>
                <a:latin typeface="Arial"/>
                <a:cs typeface="Arial"/>
              </a:rPr>
              <a:t>••   </a:t>
            </a:r>
            <a:r>
              <a:rPr dirty="0" sz="800" spc="0">
                <a:solidFill>
                  <a:srgbClr val="4F595D"/>
                </a:solidFill>
                <a:latin typeface="Times New Roman"/>
                <a:cs typeface="Times New Roman"/>
              </a:rPr>
              <a:t>g</a:t>
            </a:r>
            <a:r>
              <a:rPr dirty="0" sz="800" spc="-50">
                <a:solidFill>
                  <a:srgbClr val="4F595D"/>
                </a:solidFill>
                <a:latin typeface="Times New Roman"/>
                <a:cs typeface="Times New Roman"/>
              </a:rPr>
              <a:t> </a:t>
            </a:r>
            <a:r>
              <a:rPr dirty="0" sz="800" spc="-100">
                <a:solidFill>
                  <a:srgbClr val="4F595D"/>
                </a:solidFill>
                <a:latin typeface="Times New Roman"/>
                <a:cs typeface="Times New Roman"/>
              </a:rPr>
              <a:t>l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494170" y="4210811"/>
            <a:ext cx="73406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95">
                <a:solidFill>
                  <a:srgbClr val="4F595D"/>
                </a:solidFill>
                <a:latin typeface="Times New Roman"/>
                <a:cs typeface="Times New Roman"/>
              </a:rPr>
              <a:t>n-</a:t>
            </a:r>
            <a:r>
              <a:rPr dirty="0" sz="800" spc="-95">
                <a:solidFill>
                  <a:srgbClr val="7C8C8E"/>
                </a:solidFill>
                <a:latin typeface="Times New Roman"/>
                <a:cs typeface="Times New Roman"/>
              </a:rPr>
              <a:t>·</a:t>
            </a:r>
            <a:r>
              <a:rPr dirty="0" sz="800" spc="-95">
                <a:solidFill>
                  <a:srgbClr val="5E6B6E"/>
                </a:solidFill>
                <a:latin typeface="Times New Roman"/>
                <a:cs typeface="Times New Roman"/>
              </a:rPr>
              <a:t>'11   </a:t>
            </a:r>
            <a:r>
              <a:rPr dirty="0" sz="800" spc="-75">
                <a:solidFill>
                  <a:srgbClr val="4F595D"/>
                </a:solidFill>
                <a:latin typeface="Times New Roman"/>
                <a:cs typeface="Times New Roman"/>
              </a:rPr>
              <a:t>FY  </a:t>
            </a:r>
            <a:r>
              <a:rPr dirty="0" sz="800" spc="25">
                <a:solidFill>
                  <a:srgbClr val="4F595D"/>
                </a:solidFill>
                <a:latin typeface="Times New Roman"/>
                <a:cs typeface="Times New Roman"/>
              </a:rPr>
              <a:t>w</a:t>
            </a:r>
            <a:r>
              <a:rPr dirty="0" sz="800" spc="105">
                <a:solidFill>
                  <a:srgbClr val="4F595D"/>
                </a:solidFill>
                <a:latin typeface="Times New Roman"/>
                <a:cs typeface="Times New Roman"/>
              </a:rPr>
              <a:t> </a:t>
            </a:r>
            <a:r>
              <a:rPr dirty="0" sz="800" spc="100">
                <a:solidFill>
                  <a:srgbClr val="4F595D"/>
                </a:solidFill>
                <a:latin typeface="Times New Roman"/>
                <a:cs typeface="Times New Roman"/>
              </a:rPr>
              <a:t>ing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766268" y="4316117"/>
            <a:ext cx="1369695" cy="478155"/>
          </a:xfrm>
          <a:prstGeom prst="rect">
            <a:avLst/>
          </a:prstGeom>
        </p:spPr>
        <p:txBody>
          <a:bodyPr wrap="square" lIns="0" tIns="349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dirty="0" sz="800" spc="-5">
                <a:solidFill>
                  <a:srgbClr val="4F595D"/>
                </a:solidFill>
                <a:latin typeface="Times New Roman"/>
                <a:cs typeface="Times New Roman"/>
              </a:rPr>
              <a:t>Arfu</a:t>
            </a:r>
            <a:r>
              <a:rPr dirty="0" sz="800" spc="-5">
                <a:solidFill>
                  <a:srgbClr val="7C8C8E"/>
                </a:solidFill>
                <a:latin typeface="Times New Roman"/>
                <a:cs typeface="Times New Roman"/>
              </a:rPr>
              <a:t>•   </a:t>
            </a:r>
            <a:r>
              <a:rPr dirty="0" sz="800" spc="65">
                <a:solidFill>
                  <a:srgbClr val="7C8C8E"/>
                </a:solidFill>
                <a:latin typeface="Times New Roman"/>
                <a:cs typeface="Times New Roman"/>
              </a:rPr>
              <a:t> </a:t>
            </a:r>
            <a:r>
              <a:rPr dirty="0" sz="800" spc="25">
                <a:solidFill>
                  <a:srgbClr val="4F595D"/>
                </a:solidFill>
                <a:latin typeface="Times New Roman"/>
                <a:cs typeface="Times New Roman"/>
              </a:rPr>
              <a:t>pervpective</a:t>
            </a:r>
            <a:endParaRPr sz="800">
              <a:latin typeface="Times New Roman"/>
              <a:cs typeface="Times New Roman"/>
            </a:endParaRPr>
          </a:p>
          <a:p>
            <a:pPr marL="149860" marR="5080" indent="26034">
              <a:lnSpc>
                <a:spcPts val="1220"/>
              </a:lnSpc>
              <a:spcBef>
                <a:spcPts val="60"/>
              </a:spcBef>
            </a:pPr>
            <a:r>
              <a:rPr dirty="0" sz="800" spc="40">
                <a:solidFill>
                  <a:srgbClr val="4F595D"/>
                </a:solidFill>
                <a:latin typeface="Times New Roman"/>
                <a:cs typeface="Times New Roman"/>
              </a:rPr>
              <a:t>D </a:t>
            </a:r>
            <a:r>
              <a:rPr dirty="0" sz="850" spc="10">
                <a:solidFill>
                  <a:srgbClr val="4F595D"/>
                </a:solidFill>
                <a:latin typeface="Arial"/>
                <a:cs typeface="Arial"/>
              </a:rPr>
              <a:t>oerc.d </a:t>
            </a:r>
            <a:r>
              <a:rPr dirty="0" sz="550" spc="5">
                <a:solidFill>
                  <a:srgbClr val="4F595D"/>
                </a:solidFill>
                <a:latin typeface="Times New Roman"/>
                <a:cs typeface="Times New Roman"/>
              </a:rPr>
              <a:t>l;;re&gt;e'!J'IIO </a:t>
            </a:r>
            <a:r>
              <a:rPr dirty="0" sz="800" spc="-70">
                <a:solidFill>
                  <a:srgbClr val="4F595D"/>
                </a:solidFill>
                <a:latin typeface="Times New Roman"/>
                <a:cs typeface="Times New Roman"/>
              </a:rPr>
              <a:t>&amp;  </a:t>
            </a:r>
            <a:r>
              <a:rPr dirty="0" sz="800" spc="-10">
                <a:solidFill>
                  <a:srgbClr val="4F595D"/>
                </a:solidFill>
                <a:latin typeface="Times New Roman"/>
                <a:cs typeface="Times New Roman"/>
              </a:rPr>
              <a:t>O\fetive </a:t>
            </a:r>
            <a:r>
              <a:rPr dirty="0" sz="800" spc="10">
                <a:solidFill>
                  <a:srgbClr val="4F595D"/>
                </a:solidFill>
                <a:latin typeface="Times New Roman"/>
                <a:cs typeface="Times New Roman"/>
              </a:rPr>
              <a:t>Explonrtion</a:t>
            </a:r>
            <a:r>
              <a:rPr dirty="0" sz="800" spc="50">
                <a:solidFill>
                  <a:srgbClr val="4F595D"/>
                </a:solidFill>
                <a:latin typeface="Times New Roman"/>
                <a:cs typeface="Times New Roman"/>
              </a:rPr>
              <a:t> </a:t>
            </a:r>
            <a:r>
              <a:rPr dirty="0" sz="700" spc="15" b="1">
                <a:solidFill>
                  <a:srgbClr val="5E6B6E"/>
                </a:solidFill>
                <a:latin typeface="Arial"/>
                <a:cs typeface="Arial"/>
              </a:rPr>
              <a:t>aa...n</a:t>
            </a:r>
            <a:r>
              <a:rPr dirty="0" sz="700" spc="15" b="1">
                <a:solidFill>
                  <a:srgbClr val="3A4649"/>
                </a:solidFill>
                <a:latin typeface="Arial"/>
                <a:cs typeface="Arial"/>
              </a:rPr>
              <a:t>e</a:t>
            </a:r>
            <a:endParaRPr sz="7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786176" y="5013810"/>
            <a:ext cx="1356995" cy="182245"/>
          </a:xfrm>
          <a:prstGeom prst="rect">
            <a:avLst/>
          </a:prstGeom>
          <a:solidFill>
            <a:srgbClr val="5480AF"/>
          </a:solidFill>
        </p:spPr>
        <p:txBody>
          <a:bodyPr wrap="square" lIns="0" tIns="6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dirty="0" sz="950">
                <a:solidFill>
                  <a:srgbClr val="BAE1F2"/>
                </a:solidFill>
                <a:latin typeface="Arial"/>
                <a:cs typeface="Arial"/>
              </a:rPr>
              <a:t>Opon</a:t>
            </a:r>
            <a:r>
              <a:rPr dirty="0" sz="950" spc="10">
                <a:solidFill>
                  <a:srgbClr val="BAE1F2"/>
                </a:solidFill>
                <a:latin typeface="Arial"/>
                <a:cs typeface="Arial"/>
              </a:rPr>
              <a:t> </a:t>
            </a:r>
            <a:r>
              <a:rPr dirty="0" sz="1050" spc="10">
                <a:solidFill>
                  <a:srgbClr val="BAE1F2"/>
                </a:solidFill>
                <a:latin typeface="Times New Roman"/>
                <a:cs typeface="Times New Roman"/>
              </a:rPr>
              <a:t>to</a:t>
            </a:r>
            <a:r>
              <a:rPr dirty="0" sz="1050" spc="-55">
                <a:solidFill>
                  <a:srgbClr val="BAE1F2"/>
                </a:solidFill>
                <a:latin typeface="Times New Roman"/>
                <a:cs typeface="Times New Roman"/>
              </a:rPr>
              <a:t> </a:t>
            </a:r>
            <a:r>
              <a:rPr dirty="0" sz="1000" spc="5" b="1">
                <a:solidFill>
                  <a:srgbClr val="CFEBF4"/>
                </a:solidFill>
                <a:latin typeface="Arial"/>
                <a:cs typeface="Arial"/>
              </a:rPr>
              <a:t>alI</a:t>
            </a:r>
            <a:r>
              <a:rPr dirty="0" sz="1000" spc="-25" b="1">
                <a:solidFill>
                  <a:srgbClr val="CFEBF4"/>
                </a:solidFill>
                <a:latin typeface="Arial"/>
                <a:cs typeface="Arial"/>
              </a:rPr>
              <a:t> </a:t>
            </a:r>
            <a:r>
              <a:rPr dirty="0" sz="950" spc="-10">
                <a:solidFill>
                  <a:srgbClr val="BAE1F2"/>
                </a:solidFill>
                <a:latin typeface="Arial"/>
                <a:cs typeface="Arial"/>
              </a:rPr>
              <a:t>AIT</a:t>
            </a:r>
            <a:r>
              <a:rPr dirty="0" sz="950" spc="-45">
                <a:solidFill>
                  <a:srgbClr val="BAE1F2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AACFE8"/>
                </a:solidFill>
                <a:latin typeface="Arial"/>
                <a:cs typeface="Arial"/>
              </a:rPr>
              <a:t>s</a:t>
            </a:r>
            <a:r>
              <a:rPr dirty="0" sz="950">
                <a:solidFill>
                  <a:srgbClr val="CFEBF4"/>
                </a:solidFill>
                <a:latin typeface="Arial"/>
                <a:cs typeface="Arial"/>
              </a:rPr>
              <a:t>tuden</a:t>
            </a:r>
            <a:r>
              <a:rPr dirty="0" sz="950" spc="-180">
                <a:solidFill>
                  <a:srgbClr val="CFEBF4"/>
                </a:solidFill>
                <a:latin typeface="Arial"/>
                <a:cs typeface="Arial"/>
              </a:rPr>
              <a:t> </a:t>
            </a:r>
            <a:r>
              <a:rPr dirty="0" sz="950" spc="15">
                <a:solidFill>
                  <a:srgbClr val="CFEBF4"/>
                </a:solidFill>
                <a:latin typeface="Arial"/>
                <a:cs typeface="Arial"/>
              </a:rPr>
              <a:t>ts</a:t>
            </a:r>
            <a:endParaRPr sz="9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565152" y="987552"/>
            <a:ext cx="741680" cy="375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3384" algn="l"/>
              </a:tabLst>
            </a:pPr>
            <a:r>
              <a:rPr dirty="0" sz="2300" spc="125" b="1">
                <a:solidFill>
                  <a:srgbClr val="9E2421"/>
                </a:solidFill>
                <a:latin typeface="Arial"/>
                <a:cs typeface="Arial"/>
              </a:rPr>
              <a:t>N</a:t>
            </a:r>
            <a:r>
              <a:rPr dirty="0" sz="2300" spc="125" b="1">
                <a:solidFill>
                  <a:srgbClr val="9E2421"/>
                </a:solidFill>
                <a:latin typeface="Arial"/>
                <a:cs typeface="Arial"/>
              </a:rPr>
              <a:t>	</a:t>
            </a:r>
            <a:r>
              <a:rPr dirty="0" sz="2300" spc="80" b="1">
                <a:solidFill>
                  <a:srgbClr val="9E2421"/>
                </a:solidFill>
                <a:latin typeface="Arial"/>
                <a:cs typeface="Arial"/>
              </a:rPr>
              <a:t>IN</a:t>
            </a:r>
            <a:endParaRPr sz="23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338897" y="3319716"/>
            <a:ext cx="1271270" cy="389255"/>
          </a:xfrm>
          <a:prstGeom prst="rect">
            <a:avLst/>
          </a:prstGeom>
        </p:spPr>
        <p:txBody>
          <a:bodyPr wrap="square" lIns="0" tIns="6794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535"/>
              </a:spcBef>
            </a:pPr>
            <a:r>
              <a:rPr dirty="0" sz="850" spc="0">
                <a:solidFill>
                  <a:srgbClr val="3A4649"/>
                </a:solidFill>
                <a:latin typeface="Times New Roman"/>
                <a:cs typeface="Times New Roman"/>
              </a:rPr>
              <a:t>Critical </a:t>
            </a:r>
            <a:r>
              <a:rPr dirty="0" sz="900">
                <a:solidFill>
                  <a:srgbClr val="3A4649"/>
                </a:solidFill>
                <a:latin typeface="Times New Roman"/>
                <a:cs typeface="Times New Roman"/>
              </a:rPr>
              <a:t>Reading </a:t>
            </a:r>
            <a:r>
              <a:rPr dirty="0" sz="900" spc="-70">
                <a:solidFill>
                  <a:srgbClr val="3A4649"/>
                </a:solidFill>
                <a:latin typeface="Times New Roman"/>
                <a:cs typeface="Times New Roman"/>
              </a:rPr>
              <a:t>&amp;</a:t>
            </a:r>
            <a:r>
              <a:rPr dirty="0" sz="900" spc="-15">
                <a:solidFill>
                  <a:srgbClr val="3A4649"/>
                </a:solidFill>
                <a:latin typeface="Times New Roman"/>
                <a:cs typeface="Times New Roman"/>
              </a:rPr>
              <a:t> </a:t>
            </a:r>
            <a:r>
              <a:rPr dirty="0" sz="900" spc="-40" b="1">
                <a:solidFill>
                  <a:srgbClr val="3A4649"/>
                </a:solidFill>
                <a:latin typeface="Times New Roman"/>
                <a:cs typeface="Times New Roman"/>
              </a:rPr>
              <a:t>Writing</a:t>
            </a:r>
            <a:endParaRPr sz="900">
              <a:latin typeface="Times New Roman"/>
              <a:cs typeface="Times New Roman"/>
            </a:endParaRPr>
          </a:p>
          <a:p>
            <a:pPr algn="ctr" marL="118745">
              <a:lnSpc>
                <a:spcPct val="100000"/>
              </a:lnSpc>
              <a:spcBef>
                <a:spcPts val="385"/>
              </a:spcBef>
              <a:tabLst>
                <a:tab pos="671830" algn="l"/>
              </a:tabLst>
            </a:pPr>
            <a:r>
              <a:rPr dirty="0" sz="800" spc="140">
                <a:solidFill>
                  <a:srgbClr val="4F595D"/>
                </a:solidFill>
                <a:latin typeface="Times New Roman"/>
                <a:cs typeface="Times New Roman"/>
              </a:rPr>
              <a:t>uctor-o	</a:t>
            </a:r>
            <a:r>
              <a:rPr dirty="0" sz="800" spc="65">
                <a:solidFill>
                  <a:srgbClr val="3A4649"/>
                </a:solidFill>
                <a:latin typeface="Times New Roman"/>
                <a:cs typeface="Times New Roman"/>
              </a:rPr>
              <a:t>E·oo·</a:t>
            </a:r>
            <a:r>
              <a:rPr dirty="0" sz="800" spc="215">
                <a:solidFill>
                  <a:srgbClr val="3A4649"/>
                </a:solidFill>
                <a:latin typeface="Times New Roman"/>
                <a:cs typeface="Times New Roman"/>
              </a:rPr>
              <a:t> </a:t>
            </a:r>
            <a:r>
              <a:rPr dirty="0" sz="800" spc="80">
                <a:solidFill>
                  <a:srgbClr val="4F595D"/>
                </a:solidFill>
                <a:latin typeface="Times New Roman"/>
                <a:cs typeface="Times New Roman"/>
              </a:rPr>
              <a:t>o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053328" y="3564635"/>
            <a:ext cx="1005205" cy="342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0960">
              <a:lnSpc>
                <a:spcPct val="100000"/>
              </a:lnSpc>
              <a:spcBef>
                <a:spcPts val="100"/>
              </a:spcBef>
              <a:tabLst>
                <a:tab pos="952500" algn="l"/>
              </a:tabLst>
            </a:pPr>
            <a:r>
              <a:rPr dirty="0" sz="800" spc="100">
                <a:solidFill>
                  <a:srgbClr val="3A4649"/>
                </a:solidFill>
                <a:latin typeface="Times New Roman"/>
                <a:cs typeface="Times New Roman"/>
              </a:rPr>
              <a:t>..ctor</a:t>
            </a:r>
            <a:r>
              <a:rPr dirty="0" sz="800" spc="10">
                <a:solidFill>
                  <a:srgbClr val="3A4649"/>
                </a:solidFill>
                <a:latin typeface="Times New Roman"/>
                <a:cs typeface="Times New Roman"/>
              </a:rPr>
              <a:t> </a:t>
            </a:r>
            <a:r>
              <a:rPr dirty="0" sz="800" spc="100">
                <a:solidFill>
                  <a:srgbClr val="3A4649"/>
                </a:solidFill>
                <a:latin typeface="Times New Roman"/>
                <a:cs typeface="Times New Roman"/>
              </a:rPr>
              <a:t>-</a:t>
            </a:r>
            <a:r>
              <a:rPr dirty="0" sz="800">
                <a:solidFill>
                  <a:srgbClr val="3A4649"/>
                </a:solidFill>
                <a:latin typeface="Times New Roman"/>
                <a:cs typeface="Times New Roman"/>
              </a:rPr>
              <a:t>   </a:t>
            </a:r>
            <a:r>
              <a:rPr dirty="0" sz="800" spc="-40">
                <a:solidFill>
                  <a:srgbClr val="3A4649"/>
                </a:solidFill>
                <a:latin typeface="Times New Roman"/>
                <a:cs typeface="Times New Roman"/>
              </a:rPr>
              <a:t> </a:t>
            </a:r>
            <a:r>
              <a:rPr dirty="0" sz="800" spc="-40">
                <a:solidFill>
                  <a:srgbClr val="3A4649"/>
                </a:solidFill>
                <a:latin typeface="Times New Roman"/>
                <a:cs typeface="Times New Roman"/>
              </a:rPr>
              <a:t>el"</a:t>
            </a:r>
            <a:r>
              <a:rPr dirty="0" sz="800" spc="-40">
                <a:solidFill>
                  <a:srgbClr val="3A4649"/>
                </a:solidFill>
                <a:latin typeface="Times New Roman"/>
                <a:cs typeface="Times New Roman"/>
              </a:rPr>
              <a:t>"</a:t>
            </a:r>
            <a:r>
              <a:rPr dirty="0" sz="800" spc="-10">
                <a:solidFill>
                  <a:srgbClr val="3A4649"/>
                </a:solidFill>
                <a:latin typeface="Times New Roman"/>
                <a:cs typeface="Times New Roman"/>
              </a:rPr>
              <a:t> </a:t>
            </a:r>
            <a:r>
              <a:rPr dirty="0" sz="750" spc="-65">
                <a:solidFill>
                  <a:srgbClr val="5E6B6E"/>
                </a:solidFill>
                <a:latin typeface="Arial"/>
                <a:cs typeface="Arial"/>
              </a:rPr>
              <a:t>C</a:t>
            </a:r>
            <a:r>
              <a:rPr dirty="0" sz="750" spc="-50">
                <a:solidFill>
                  <a:srgbClr val="5E6B6E"/>
                </a:solidFill>
                <a:latin typeface="Arial"/>
                <a:cs typeface="Arial"/>
              </a:rPr>
              <a:t>o</a:t>
            </a:r>
            <a:r>
              <a:rPr dirty="0" sz="750">
                <a:solidFill>
                  <a:srgbClr val="5E6B6E"/>
                </a:solidFill>
                <a:latin typeface="Arial"/>
                <a:cs typeface="Arial"/>
              </a:rPr>
              <a:t>	</a:t>
            </a:r>
            <a:r>
              <a:rPr dirty="0" sz="750" spc="-25">
                <a:solidFill>
                  <a:srgbClr val="5E6B6E"/>
                </a:solidFill>
                <a:latin typeface="Arial"/>
                <a:cs typeface="Arial"/>
              </a:rPr>
              <a:t>'/</a:t>
            </a:r>
            <a:endParaRPr sz="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800" spc="-60">
                <a:solidFill>
                  <a:srgbClr val="4F595D"/>
                </a:solidFill>
                <a:latin typeface="Times New Roman"/>
                <a:cs typeface="Times New Roman"/>
              </a:rPr>
              <a:t>••     </a:t>
            </a:r>
            <a:r>
              <a:rPr dirty="0" sz="800" spc="40">
                <a:solidFill>
                  <a:srgbClr val="4F595D"/>
                </a:solidFill>
                <a:latin typeface="Times New Roman"/>
                <a:cs typeface="Times New Roman"/>
              </a:rPr>
              <a:t>150-20 </a:t>
            </a:r>
            <a:r>
              <a:rPr dirty="0" sz="800" spc="10">
                <a:solidFill>
                  <a:srgbClr val="5E6B6E"/>
                </a:solidFill>
                <a:latin typeface="Times New Roman"/>
                <a:cs typeface="Times New Roman"/>
              </a:rPr>
              <a:t>(80990</a:t>
            </a:r>
            <a:r>
              <a:rPr dirty="0" sz="800" spc="-75">
                <a:solidFill>
                  <a:srgbClr val="5E6B6E"/>
                </a:solidFill>
                <a:latin typeface="Times New Roman"/>
                <a:cs typeface="Times New Roman"/>
              </a:rPr>
              <a:t> </a:t>
            </a:r>
            <a:r>
              <a:rPr dirty="0" sz="800" spc="0">
                <a:solidFill>
                  <a:srgbClr val="7C8C8E"/>
                </a:solidFill>
                <a:latin typeface="Times New Roman"/>
                <a:cs typeface="Times New Roman"/>
              </a:rPr>
              <a:t>,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558430" y="3564635"/>
            <a:ext cx="55245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335">
                <a:solidFill>
                  <a:srgbClr val="4F595D"/>
                </a:solidFill>
                <a:latin typeface="Times New Roman"/>
                <a:cs typeface="Times New Roman"/>
              </a:rPr>
              <a:t>ln=or</a:t>
            </a:r>
            <a:r>
              <a:rPr dirty="0" sz="800" spc="-140">
                <a:solidFill>
                  <a:srgbClr val="4F595D"/>
                </a:solidFill>
                <a:latin typeface="Times New Roman"/>
                <a:cs typeface="Times New Roman"/>
              </a:rPr>
              <a:t> </a:t>
            </a:r>
            <a:r>
              <a:rPr dirty="0" sz="800" spc="260">
                <a:solidFill>
                  <a:srgbClr val="3A4649"/>
                </a:solidFill>
                <a:latin typeface="Times New Roman"/>
                <a:cs typeface="Times New Roman"/>
              </a:rPr>
              <a:t>-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181847" y="3329241"/>
            <a:ext cx="772160" cy="382905"/>
          </a:xfrm>
          <a:prstGeom prst="rect">
            <a:avLst/>
          </a:prstGeom>
        </p:spPr>
        <p:txBody>
          <a:bodyPr wrap="square" lIns="0" tIns="6476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dirty="0" sz="900" spc="-45" b="1">
                <a:solidFill>
                  <a:srgbClr val="3A4649"/>
                </a:solidFill>
                <a:latin typeface="Arial"/>
                <a:cs typeface="Arial"/>
              </a:rPr>
              <a:t>of</a:t>
            </a:r>
            <a:r>
              <a:rPr dirty="0" sz="900" spc="-114" b="1">
                <a:solidFill>
                  <a:srgbClr val="3A4649"/>
                </a:solidFill>
                <a:latin typeface="Arial"/>
                <a:cs typeface="Arial"/>
              </a:rPr>
              <a:t> </a:t>
            </a:r>
            <a:r>
              <a:rPr dirty="0" sz="900" spc="25" b="1">
                <a:solidFill>
                  <a:srgbClr val="3A4649"/>
                </a:solidFill>
                <a:latin typeface="Times New Roman"/>
                <a:cs typeface="Times New Roman"/>
              </a:rPr>
              <a:t>Algebn</a:t>
            </a:r>
            <a:endParaRPr sz="900">
              <a:latin typeface="Times New Roman"/>
              <a:cs typeface="Times New Roman"/>
            </a:endParaRPr>
          </a:p>
          <a:p>
            <a:pPr marL="74295">
              <a:lnSpc>
                <a:spcPct val="100000"/>
              </a:lnSpc>
              <a:spcBef>
                <a:spcPts val="365"/>
              </a:spcBef>
            </a:pPr>
            <a:r>
              <a:rPr dirty="0" sz="800" spc="0">
                <a:solidFill>
                  <a:srgbClr val="4F595D"/>
                </a:solidFill>
                <a:latin typeface="Times New Roman"/>
                <a:cs typeface="Times New Roman"/>
              </a:rPr>
              <a:t>ry </a:t>
            </a:r>
            <a:r>
              <a:rPr dirty="0" sz="800" spc="-25">
                <a:solidFill>
                  <a:srgbClr val="4F595D"/>
                </a:solidFill>
                <a:latin typeface="Times New Roman"/>
                <a:cs typeface="Times New Roman"/>
              </a:rPr>
              <a:t>Blertto- </a:t>
            </a:r>
            <a:r>
              <a:rPr dirty="0" sz="800" spc="15">
                <a:solidFill>
                  <a:srgbClr val="4F595D"/>
                </a:solidFill>
                <a:latin typeface="Times New Roman"/>
                <a:cs typeface="Times New Roman"/>
              </a:rPr>
              <a:t> </a:t>
            </a:r>
            <a:r>
              <a:rPr dirty="0" sz="800" spc="80">
                <a:solidFill>
                  <a:srgbClr val="4F595D"/>
                </a:solidFill>
                <a:latin typeface="Times New Roman"/>
                <a:cs typeface="Times New Roman"/>
              </a:rPr>
              <a:t>llee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554341" y="3745782"/>
            <a:ext cx="1403985" cy="621665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algn="ctr" marR="17780">
              <a:lnSpc>
                <a:spcPct val="100000"/>
              </a:lnSpc>
              <a:spcBef>
                <a:spcPts val="229"/>
              </a:spcBef>
            </a:pPr>
            <a:r>
              <a:rPr dirty="0" sz="800" spc="40">
                <a:solidFill>
                  <a:srgbClr val="4F595D"/>
                </a:solidFill>
                <a:latin typeface="Times New Roman"/>
                <a:cs typeface="Times New Roman"/>
              </a:rPr>
              <a:t>2</a:t>
            </a:r>
            <a:r>
              <a:rPr dirty="0" sz="800" spc="40">
                <a:solidFill>
                  <a:srgbClr val="7C8C8E"/>
                </a:solidFill>
                <a:latin typeface="Times New Roman"/>
                <a:cs typeface="Times New Roman"/>
              </a:rPr>
              <a:t>1</a:t>
            </a:r>
            <a:r>
              <a:rPr dirty="0" sz="800" spc="40">
                <a:solidFill>
                  <a:srgbClr val="4F595D"/>
                </a:solidFill>
                <a:latin typeface="Times New Roman"/>
                <a:cs typeface="Times New Roman"/>
              </a:rPr>
              <a:t>0-01</a:t>
            </a:r>
            <a:r>
              <a:rPr dirty="0" sz="800" spc="40">
                <a:solidFill>
                  <a:srgbClr val="7C8C8E"/>
                </a:solidFill>
                <a:latin typeface="Times New Roman"/>
                <a:cs typeface="Times New Roman"/>
              </a:rPr>
              <a:t>(</a:t>
            </a:r>
            <a:r>
              <a:rPr dirty="0" sz="800" spc="40">
                <a:solidFill>
                  <a:srgbClr val="4F595D"/>
                </a:solidFill>
                <a:latin typeface="Times New Roman"/>
                <a:cs typeface="Times New Roman"/>
              </a:rPr>
              <a:t>80998j</a:t>
            </a:r>
            <a:endParaRPr sz="800">
              <a:latin typeface="Times New Roman"/>
              <a:cs typeface="Times New Roman"/>
            </a:endParaRPr>
          </a:p>
          <a:p>
            <a:pPr marL="15875">
              <a:lnSpc>
                <a:spcPct val="100000"/>
              </a:lnSpc>
              <a:spcBef>
                <a:spcPts val="135"/>
              </a:spcBef>
            </a:pPr>
            <a:r>
              <a:rPr dirty="0" sz="750" spc="5">
                <a:solidFill>
                  <a:srgbClr val="4F595D"/>
                </a:solidFill>
                <a:latin typeface="Arial"/>
                <a:cs typeface="Arial"/>
              </a:rPr>
              <a:t>3 </a:t>
            </a:r>
            <a:r>
              <a:rPr dirty="0" sz="700" spc="25">
                <a:solidFill>
                  <a:srgbClr val="4F595D"/>
                </a:solidFill>
                <a:latin typeface="Arial"/>
                <a:cs typeface="Arial"/>
              </a:rPr>
              <a:t>ere</a:t>
            </a:r>
            <a:r>
              <a:rPr dirty="0" sz="700" spc="125">
                <a:solidFill>
                  <a:srgbClr val="4F595D"/>
                </a:solidFill>
                <a:latin typeface="Arial"/>
                <a:cs typeface="Arial"/>
              </a:rPr>
              <a:t> </a:t>
            </a:r>
            <a:r>
              <a:rPr dirty="0" sz="850" spc="5">
                <a:solidFill>
                  <a:srgbClr val="7C8C8E"/>
                </a:solidFill>
                <a:latin typeface="Times New Roman"/>
                <a:cs typeface="Times New Roman"/>
              </a:rPr>
              <a:t>·</a:t>
            </a:r>
            <a:r>
              <a:rPr dirty="0" sz="850" spc="5">
                <a:solidFill>
                  <a:srgbClr val="4F595D"/>
                </a:solidFill>
                <a:latin typeface="Times New Roman"/>
                <a:cs typeface="Times New Roman"/>
              </a:rPr>
              <a:t>u:</a:t>
            </a: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dirty="0" sz="750" spc="15">
                <a:solidFill>
                  <a:srgbClr val="4F595D"/>
                </a:solidFill>
                <a:latin typeface="Arial"/>
                <a:cs typeface="Arial"/>
              </a:rPr>
              <a:t>NTID</a:t>
            </a:r>
            <a:r>
              <a:rPr dirty="0" sz="750" spc="-90">
                <a:solidFill>
                  <a:srgbClr val="4F595D"/>
                </a:solidFill>
                <a:latin typeface="Arial"/>
                <a:cs typeface="Arial"/>
              </a:rPr>
              <a:t> </a:t>
            </a:r>
            <a:r>
              <a:rPr dirty="0" sz="750" spc="0">
                <a:solidFill>
                  <a:srgbClr val="4F595D"/>
                </a:solidFill>
                <a:latin typeface="Arial"/>
                <a:cs typeface="Arial"/>
              </a:rPr>
              <a:t>OenEd</a:t>
            </a:r>
            <a:r>
              <a:rPr dirty="0" sz="750" spc="-40">
                <a:solidFill>
                  <a:srgbClr val="4F595D"/>
                </a:solidFill>
                <a:latin typeface="Arial"/>
                <a:cs typeface="Arial"/>
              </a:rPr>
              <a:t> </a:t>
            </a:r>
            <a:r>
              <a:rPr dirty="0" sz="750" spc="40">
                <a:solidFill>
                  <a:srgbClr val="4F595D"/>
                </a:solidFill>
                <a:latin typeface="Arial"/>
                <a:cs typeface="Arial"/>
              </a:rPr>
              <a:t>founo,tion</a:t>
            </a:r>
            <a:r>
              <a:rPr dirty="0" sz="750" spc="-95">
                <a:solidFill>
                  <a:srgbClr val="4F595D"/>
                </a:solidFill>
                <a:latin typeface="Arial"/>
                <a:cs typeface="Arial"/>
              </a:rPr>
              <a:t> </a:t>
            </a:r>
            <a:r>
              <a:rPr dirty="0" sz="650" spc="125">
                <a:solidFill>
                  <a:srgbClr val="4F595D"/>
                </a:solidFill>
                <a:latin typeface="Times New Roman"/>
                <a:cs typeface="Times New Roman"/>
              </a:rPr>
              <a:t>axir.e</a:t>
            </a:r>
            <a:endParaRPr sz="650">
              <a:latin typeface="Times New Roman"/>
              <a:cs typeface="Times New Roman"/>
            </a:endParaRPr>
          </a:p>
          <a:p>
            <a:pPr marL="890905">
              <a:lnSpc>
                <a:spcPct val="100000"/>
              </a:lnSpc>
              <a:spcBef>
                <a:spcPts val="250"/>
              </a:spcBef>
            </a:pPr>
            <a:r>
              <a:rPr dirty="0" sz="800" spc="50">
                <a:solidFill>
                  <a:srgbClr val="4F595D"/>
                </a:solidFill>
                <a:latin typeface="Times New Roman"/>
                <a:cs typeface="Times New Roman"/>
              </a:rPr>
              <a:t>cour·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370118" y="4994109"/>
            <a:ext cx="2555240" cy="211454"/>
          </a:xfrm>
          <a:prstGeom prst="rect">
            <a:avLst/>
          </a:prstGeom>
          <a:solidFill>
            <a:srgbClr val="5480AF"/>
          </a:solidFill>
        </p:spPr>
        <p:txBody>
          <a:bodyPr wrap="square" lIns="0" tIns="12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dirty="0" sz="1200" spc="10" b="1">
                <a:solidFill>
                  <a:srgbClr val="CFEBF4"/>
                </a:solidFill>
                <a:latin typeface="Arial"/>
                <a:cs typeface="Arial"/>
              </a:rPr>
              <a:t>Open </a:t>
            </a:r>
            <a:r>
              <a:rPr dirty="0" sz="1200" spc="15" b="1">
                <a:solidFill>
                  <a:srgbClr val="CFEBF4"/>
                </a:solidFill>
                <a:latin typeface="Arial"/>
                <a:cs typeface="Arial"/>
              </a:rPr>
              <a:t>to </a:t>
            </a:r>
            <a:r>
              <a:rPr dirty="0" sz="1200" spc="25" b="1">
                <a:solidFill>
                  <a:srgbClr val="CFEBF4"/>
                </a:solidFill>
                <a:latin typeface="Arial"/>
                <a:cs typeface="Arial"/>
              </a:rPr>
              <a:t>NTID-supported</a:t>
            </a:r>
            <a:r>
              <a:rPr dirty="0" sz="1200" spc="130" b="1">
                <a:solidFill>
                  <a:srgbClr val="CFEBF4"/>
                </a:solidFill>
                <a:latin typeface="Arial"/>
                <a:cs typeface="Arial"/>
              </a:rPr>
              <a:t> </a:t>
            </a:r>
            <a:r>
              <a:rPr dirty="0" sz="1200" spc="10" b="1">
                <a:solidFill>
                  <a:srgbClr val="CFEBF4"/>
                </a:solidFill>
                <a:latin typeface="Arial"/>
                <a:cs typeface="Arial"/>
              </a:rPr>
              <a:t>student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849793" y="4982971"/>
            <a:ext cx="11366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20" b="1">
                <a:solidFill>
                  <a:srgbClr val="CFEBF4"/>
                </a:solidFill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020490" y="5667721"/>
            <a:ext cx="465455" cy="160655"/>
          </a:xfrm>
          <a:custGeom>
            <a:avLst/>
            <a:gdLst/>
            <a:ahLst/>
            <a:cxnLst/>
            <a:rect l="l" t="t" r="r" b="b"/>
            <a:pathLst>
              <a:path w="465454" h="160654">
                <a:moveTo>
                  <a:pt x="0" y="0"/>
                </a:moveTo>
                <a:lnTo>
                  <a:pt x="465297" y="0"/>
                </a:lnTo>
                <a:lnTo>
                  <a:pt x="465297" y="160473"/>
                </a:lnTo>
                <a:lnTo>
                  <a:pt x="0" y="160473"/>
                </a:lnTo>
                <a:lnTo>
                  <a:pt x="0" y="0"/>
                </a:lnTo>
                <a:close/>
              </a:path>
            </a:pathLst>
          </a:custGeom>
          <a:solidFill>
            <a:srgbClr val="5649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559920" y="5667721"/>
            <a:ext cx="961390" cy="160655"/>
          </a:xfrm>
          <a:custGeom>
            <a:avLst/>
            <a:gdLst/>
            <a:ahLst/>
            <a:cxnLst/>
            <a:rect l="l" t="t" r="r" b="b"/>
            <a:pathLst>
              <a:path w="961389" h="160654">
                <a:moveTo>
                  <a:pt x="0" y="0"/>
                </a:moveTo>
                <a:lnTo>
                  <a:pt x="960936" y="0"/>
                </a:lnTo>
                <a:lnTo>
                  <a:pt x="960936" y="160473"/>
                </a:lnTo>
                <a:lnTo>
                  <a:pt x="0" y="160473"/>
                </a:lnTo>
                <a:lnTo>
                  <a:pt x="0" y="0"/>
                </a:lnTo>
                <a:close/>
              </a:path>
            </a:pathLst>
          </a:custGeom>
          <a:solidFill>
            <a:srgbClr val="6457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609775" y="5667721"/>
            <a:ext cx="247650" cy="160655"/>
          </a:xfrm>
          <a:custGeom>
            <a:avLst/>
            <a:gdLst/>
            <a:ahLst/>
            <a:cxnLst/>
            <a:rect l="l" t="t" r="r" b="b"/>
            <a:pathLst>
              <a:path w="247650" h="160654">
                <a:moveTo>
                  <a:pt x="0" y="0"/>
                </a:moveTo>
                <a:lnTo>
                  <a:pt x="247573" y="0"/>
                </a:lnTo>
                <a:lnTo>
                  <a:pt x="247573" y="160473"/>
                </a:lnTo>
                <a:lnTo>
                  <a:pt x="0" y="160473"/>
                </a:lnTo>
                <a:lnTo>
                  <a:pt x="0" y="0"/>
                </a:lnTo>
                <a:close/>
              </a:path>
            </a:pathLst>
          </a:custGeom>
          <a:solidFill>
            <a:srgbClr val="5649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951037" y="5667721"/>
            <a:ext cx="382270" cy="160655"/>
          </a:xfrm>
          <a:custGeom>
            <a:avLst/>
            <a:gdLst/>
            <a:ahLst/>
            <a:cxnLst/>
            <a:rect l="l" t="t" r="r" b="b"/>
            <a:pathLst>
              <a:path w="382270" h="160654">
                <a:moveTo>
                  <a:pt x="0" y="0"/>
                </a:moveTo>
                <a:lnTo>
                  <a:pt x="381857" y="0"/>
                </a:lnTo>
                <a:lnTo>
                  <a:pt x="381857" y="160473"/>
                </a:lnTo>
                <a:lnTo>
                  <a:pt x="0" y="160473"/>
                </a:lnTo>
                <a:lnTo>
                  <a:pt x="0" y="0"/>
                </a:lnTo>
                <a:close/>
              </a:path>
            </a:pathLst>
          </a:custGeom>
          <a:solidFill>
            <a:srgbClr val="6457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427313" y="5669725"/>
            <a:ext cx="120650" cy="158750"/>
          </a:xfrm>
          <a:custGeom>
            <a:avLst/>
            <a:gdLst/>
            <a:ahLst/>
            <a:cxnLst/>
            <a:rect l="l" t="t" r="r" b="b"/>
            <a:pathLst>
              <a:path w="120650" h="158750">
                <a:moveTo>
                  <a:pt x="0" y="0"/>
                </a:moveTo>
                <a:lnTo>
                  <a:pt x="120650" y="0"/>
                </a:lnTo>
                <a:lnTo>
                  <a:pt x="120650" y="158470"/>
                </a:lnTo>
                <a:lnTo>
                  <a:pt x="0" y="158470"/>
                </a:lnTo>
                <a:lnTo>
                  <a:pt x="0" y="0"/>
                </a:lnTo>
                <a:close/>
              </a:path>
            </a:pathLst>
          </a:custGeom>
          <a:solidFill>
            <a:srgbClr val="5649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5564111" y="5669725"/>
            <a:ext cx="187960" cy="158750"/>
          </a:xfrm>
          <a:custGeom>
            <a:avLst/>
            <a:gdLst/>
            <a:ahLst/>
            <a:cxnLst/>
            <a:rect l="l" t="t" r="r" b="b"/>
            <a:pathLst>
              <a:path w="187960" h="158750">
                <a:moveTo>
                  <a:pt x="0" y="0"/>
                </a:moveTo>
                <a:lnTo>
                  <a:pt x="187369" y="0"/>
                </a:lnTo>
                <a:lnTo>
                  <a:pt x="187369" y="158470"/>
                </a:lnTo>
                <a:lnTo>
                  <a:pt x="0" y="158470"/>
                </a:lnTo>
                <a:lnTo>
                  <a:pt x="0" y="0"/>
                </a:lnTo>
                <a:close/>
              </a:path>
            </a:pathLst>
          </a:custGeom>
          <a:solidFill>
            <a:srgbClr val="6457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5800134" y="5667721"/>
            <a:ext cx="118110" cy="160655"/>
          </a:xfrm>
          <a:custGeom>
            <a:avLst/>
            <a:gdLst/>
            <a:ahLst/>
            <a:cxnLst/>
            <a:rect l="l" t="t" r="r" b="b"/>
            <a:pathLst>
              <a:path w="118110" h="160654">
                <a:moveTo>
                  <a:pt x="0" y="0"/>
                </a:moveTo>
                <a:lnTo>
                  <a:pt x="117995" y="0"/>
                </a:lnTo>
                <a:lnTo>
                  <a:pt x="117995" y="160473"/>
                </a:lnTo>
                <a:lnTo>
                  <a:pt x="0" y="160473"/>
                </a:lnTo>
                <a:lnTo>
                  <a:pt x="0" y="0"/>
                </a:lnTo>
                <a:close/>
              </a:path>
            </a:pathLst>
          </a:custGeom>
          <a:solidFill>
            <a:srgbClr val="5649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5961095" y="5667721"/>
            <a:ext cx="0" cy="160655"/>
          </a:xfrm>
          <a:custGeom>
            <a:avLst/>
            <a:gdLst/>
            <a:ahLst/>
            <a:cxnLst/>
            <a:rect l="l" t="t" r="r" b="b"/>
            <a:pathLst>
              <a:path w="0" h="160654">
                <a:moveTo>
                  <a:pt x="0" y="0"/>
                </a:moveTo>
                <a:lnTo>
                  <a:pt x="0" y="160473"/>
                </a:lnTo>
              </a:path>
            </a:pathLst>
          </a:custGeom>
          <a:ln w="60325">
            <a:solidFill>
              <a:srgbClr val="64574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5999098" y="5667721"/>
            <a:ext cx="93980" cy="160655"/>
          </a:xfrm>
          <a:custGeom>
            <a:avLst/>
            <a:gdLst/>
            <a:ahLst/>
            <a:cxnLst/>
            <a:rect l="l" t="t" r="r" b="b"/>
            <a:pathLst>
              <a:path w="93979" h="160654">
                <a:moveTo>
                  <a:pt x="0" y="0"/>
                </a:moveTo>
                <a:lnTo>
                  <a:pt x="93865" y="0"/>
                </a:lnTo>
                <a:lnTo>
                  <a:pt x="93865" y="160473"/>
                </a:lnTo>
                <a:lnTo>
                  <a:pt x="0" y="160473"/>
                </a:lnTo>
                <a:lnTo>
                  <a:pt x="0" y="0"/>
                </a:lnTo>
                <a:close/>
              </a:path>
            </a:pathLst>
          </a:custGeom>
          <a:solidFill>
            <a:srgbClr val="5649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6222174" y="5667721"/>
            <a:ext cx="1049655" cy="160655"/>
          </a:xfrm>
          <a:custGeom>
            <a:avLst/>
            <a:gdLst/>
            <a:ahLst/>
            <a:cxnLst/>
            <a:rect l="l" t="t" r="r" b="b"/>
            <a:pathLst>
              <a:path w="1049654" h="160654">
                <a:moveTo>
                  <a:pt x="0" y="0"/>
                </a:moveTo>
                <a:lnTo>
                  <a:pt x="1049267" y="0"/>
                </a:lnTo>
                <a:lnTo>
                  <a:pt x="1049267" y="160473"/>
                </a:lnTo>
                <a:lnTo>
                  <a:pt x="0" y="160473"/>
                </a:lnTo>
                <a:lnTo>
                  <a:pt x="0" y="0"/>
                </a:lnTo>
                <a:close/>
              </a:path>
            </a:pathLst>
          </a:custGeom>
          <a:solidFill>
            <a:srgbClr val="5649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7317455" y="5667721"/>
            <a:ext cx="0" cy="160655"/>
          </a:xfrm>
          <a:custGeom>
            <a:avLst/>
            <a:gdLst/>
            <a:ahLst/>
            <a:cxnLst/>
            <a:rect l="l" t="t" r="r" b="b"/>
            <a:pathLst>
              <a:path w="0" h="160654">
                <a:moveTo>
                  <a:pt x="0" y="0"/>
                </a:moveTo>
                <a:lnTo>
                  <a:pt x="0" y="160473"/>
                </a:lnTo>
              </a:path>
            </a:pathLst>
          </a:custGeom>
          <a:ln w="60325">
            <a:solidFill>
              <a:srgbClr val="64574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7349363" y="5667721"/>
            <a:ext cx="120650" cy="160655"/>
          </a:xfrm>
          <a:custGeom>
            <a:avLst/>
            <a:gdLst/>
            <a:ahLst/>
            <a:cxnLst/>
            <a:rect l="l" t="t" r="r" b="b"/>
            <a:pathLst>
              <a:path w="120650" h="160654">
                <a:moveTo>
                  <a:pt x="0" y="0"/>
                </a:moveTo>
                <a:lnTo>
                  <a:pt x="120535" y="0"/>
                </a:lnTo>
                <a:lnTo>
                  <a:pt x="120535" y="160473"/>
                </a:lnTo>
                <a:lnTo>
                  <a:pt x="0" y="160473"/>
                </a:lnTo>
                <a:lnTo>
                  <a:pt x="0" y="0"/>
                </a:lnTo>
                <a:close/>
              </a:path>
            </a:pathLst>
          </a:custGeom>
          <a:solidFill>
            <a:srgbClr val="5649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7505824" y="5667721"/>
            <a:ext cx="0" cy="160655"/>
          </a:xfrm>
          <a:custGeom>
            <a:avLst/>
            <a:gdLst/>
            <a:ahLst/>
            <a:cxnLst/>
            <a:rect l="l" t="t" r="r" b="b"/>
            <a:pathLst>
              <a:path w="0" h="160654">
                <a:moveTo>
                  <a:pt x="0" y="0"/>
                </a:moveTo>
                <a:lnTo>
                  <a:pt x="0" y="160473"/>
                </a:lnTo>
              </a:path>
            </a:pathLst>
          </a:custGeom>
          <a:ln w="53447">
            <a:solidFill>
              <a:srgbClr val="64574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7539107" y="5667721"/>
            <a:ext cx="1160145" cy="160655"/>
          </a:xfrm>
          <a:custGeom>
            <a:avLst/>
            <a:gdLst/>
            <a:ahLst/>
            <a:cxnLst/>
            <a:rect l="l" t="t" r="r" b="b"/>
            <a:pathLst>
              <a:path w="1160145" h="160654">
                <a:moveTo>
                  <a:pt x="0" y="0"/>
                </a:moveTo>
                <a:lnTo>
                  <a:pt x="1159770" y="0"/>
                </a:lnTo>
                <a:lnTo>
                  <a:pt x="1159770" y="160473"/>
                </a:lnTo>
                <a:lnTo>
                  <a:pt x="0" y="160473"/>
                </a:lnTo>
                <a:lnTo>
                  <a:pt x="0" y="0"/>
                </a:lnTo>
                <a:close/>
              </a:path>
            </a:pathLst>
          </a:custGeom>
          <a:solidFill>
            <a:srgbClr val="5649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3007790" y="5657850"/>
            <a:ext cx="3104515" cy="170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 i="1">
                <a:solidFill>
                  <a:srgbClr val="DBD1C3"/>
                </a:solidFill>
                <a:latin typeface="Times New Roman"/>
                <a:cs typeface="Times New Roman"/>
              </a:rPr>
              <a:t>For </a:t>
            </a:r>
            <a:r>
              <a:rPr dirty="0" sz="950" spc="50" i="1">
                <a:solidFill>
                  <a:srgbClr val="DBD1C3"/>
                </a:solidFill>
                <a:latin typeface="Times New Roman"/>
                <a:cs typeface="Times New Roman"/>
              </a:rPr>
              <a:t>more </a:t>
            </a:r>
            <a:r>
              <a:rPr dirty="0" sz="950" spc="40" i="1">
                <a:solidFill>
                  <a:srgbClr val="DBD1C3"/>
                </a:solidFill>
                <a:latin typeface="Times New Roman"/>
                <a:cs typeface="Times New Roman"/>
              </a:rPr>
              <a:t>information </a:t>
            </a:r>
            <a:r>
              <a:rPr dirty="0" sz="950" spc="55" i="1">
                <a:solidFill>
                  <a:srgbClr val="DBD1C3"/>
                </a:solidFill>
                <a:latin typeface="Times New Roman"/>
                <a:cs typeface="Times New Roman"/>
              </a:rPr>
              <a:t>about </a:t>
            </a:r>
            <a:r>
              <a:rPr dirty="0" sz="950" spc="65" i="1">
                <a:solidFill>
                  <a:srgbClr val="DBD1C3"/>
                </a:solidFill>
                <a:latin typeface="Times New Roman"/>
                <a:cs typeface="Times New Roman"/>
              </a:rPr>
              <a:t>these </a:t>
            </a:r>
            <a:r>
              <a:rPr dirty="0" sz="950" spc="60" i="1">
                <a:solidFill>
                  <a:srgbClr val="DBD1C3"/>
                </a:solidFill>
                <a:latin typeface="Times New Roman"/>
                <a:cs typeface="Times New Roman"/>
              </a:rPr>
              <a:t>summer </a:t>
            </a:r>
            <a:r>
              <a:rPr dirty="0" sz="950" spc="25">
                <a:solidFill>
                  <a:srgbClr val="DBD1C3"/>
                </a:solidFill>
                <a:latin typeface="Times New Roman"/>
                <a:cs typeface="Times New Roman"/>
              </a:rPr>
              <a:t>onfine</a:t>
            </a:r>
            <a:r>
              <a:rPr dirty="0" sz="950" spc="175">
                <a:solidFill>
                  <a:srgbClr val="DBD1C3"/>
                </a:solidFill>
                <a:latin typeface="Times New Roman"/>
                <a:cs typeface="Times New Roman"/>
              </a:rPr>
              <a:t> </a:t>
            </a:r>
            <a:r>
              <a:rPr dirty="0" sz="950" spc="10" i="1">
                <a:solidFill>
                  <a:srgbClr val="DBD1C3"/>
                </a:solidFill>
                <a:latin typeface="Times New Roman"/>
                <a:cs typeface="Times New Roman"/>
              </a:rPr>
              <a:t>co </a:t>
            </a:r>
            <a:r>
              <a:rPr dirty="0" sz="950" spc="25" i="1">
                <a:solidFill>
                  <a:srgbClr val="DBD1C3"/>
                </a:solidFill>
                <a:latin typeface="Times New Roman"/>
                <a:cs typeface="Times New Roman"/>
              </a:rPr>
              <a:t>urs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101403" y="5667721"/>
            <a:ext cx="128905" cy="160655"/>
          </a:xfrm>
          <a:prstGeom prst="rect">
            <a:avLst/>
          </a:prstGeom>
          <a:solidFill>
            <a:srgbClr val="645749"/>
          </a:solidFill>
        </p:spPr>
        <p:txBody>
          <a:bodyPr wrap="square" lIns="0" tIns="25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r>
              <a:rPr dirty="0" sz="950" spc="25" i="1">
                <a:solidFill>
                  <a:srgbClr val="DBD1C3"/>
                </a:solidFill>
                <a:latin typeface="Times New Roman"/>
                <a:cs typeface="Times New Roman"/>
              </a:rPr>
              <a:t>e</a:t>
            </a:r>
            <a:r>
              <a:rPr dirty="0" sz="950" spc="-150" i="1">
                <a:solidFill>
                  <a:srgbClr val="DBD1C3"/>
                </a:solidFill>
                <a:latin typeface="Times New Roman"/>
                <a:cs typeface="Times New Roman"/>
              </a:rPr>
              <a:t> </a:t>
            </a:r>
            <a:r>
              <a:rPr dirty="0" sz="950" spc="5" i="1">
                <a:solidFill>
                  <a:srgbClr val="DBD1C3"/>
                </a:solidFill>
                <a:latin typeface="Times New Roman"/>
                <a:cs typeface="Times New Roman"/>
              </a:rPr>
              <a:t>s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209474" y="5657850"/>
            <a:ext cx="2546985" cy="170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 spc="0" i="1">
                <a:solidFill>
                  <a:srgbClr val="C6B8A8"/>
                </a:solidFill>
                <a:latin typeface="Times New Roman"/>
                <a:cs typeface="Times New Roman"/>
              </a:rPr>
              <a:t>, </a:t>
            </a:r>
            <a:r>
              <a:rPr dirty="0" sz="950" spc="0">
                <a:solidFill>
                  <a:srgbClr val="DBD1C3"/>
                </a:solidFill>
                <a:latin typeface="Times New Roman"/>
                <a:cs typeface="Times New Roman"/>
              </a:rPr>
              <a:t>see  </a:t>
            </a:r>
            <a:r>
              <a:rPr dirty="0" sz="950" spc="65">
                <a:solidFill>
                  <a:srgbClr val="DBD1C3"/>
                </a:solidFill>
                <a:latin typeface="Times New Roman"/>
                <a:cs typeface="Times New Roman"/>
              </a:rPr>
              <a:t>your </a:t>
            </a:r>
            <a:r>
              <a:rPr dirty="0" sz="950" i="1">
                <a:solidFill>
                  <a:srgbClr val="DBD1C3"/>
                </a:solidFill>
                <a:latin typeface="Times New Roman"/>
                <a:cs typeface="Times New Roman"/>
              </a:rPr>
              <a:t>NTID </a:t>
            </a:r>
            <a:r>
              <a:rPr dirty="0" sz="950" spc="-35" i="1">
                <a:solidFill>
                  <a:srgbClr val="DBD1C3"/>
                </a:solidFill>
                <a:latin typeface="Times New Roman"/>
                <a:cs typeface="Times New Roman"/>
              </a:rPr>
              <a:t>Co </a:t>
            </a:r>
            <a:r>
              <a:rPr dirty="0" sz="950" spc="15" i="1">
                <a:solidFill>
                  <a:srgbClr val="DBD1C3"/>
                </a:solidFill>
                <a:latin typeface="Times New Roman"/>
                <a:cs typeface="Times New Roman"/>
              </a:rPr>
              <a:t>uns </a:t>
            </a:r>
            <a:r>
              <a:rPr dirty="0" sz="950" spc="-55" i="1">
                <a:solidFill>
                  <a:srgbClr val="DBD1C3"/>
                </a:solidFill>
                <a:latin typeface="Times New Roman"/>
                <a:cs typeface="Times New Roman"/>
              </a:rPr>
              <a:t>elo-r</a:t>
            </a:r>
            <a:r>
              <a:rPr dirty="0" sz="950" spc="-55" i="1">
                <a:solidFill>
                  <a:srgbClr val="C6B8A8"/>
                </a:solidFill>
                <a:latin typeface="Times New Roman"/>
                <a:cs typeface="Times New Roman"/>
              </a:rPr>
              <a:t>l </a:t>
            </a:r>
            <a:r>
              <a:rPr dirty="0" sz="950" spc="40">
                <a:solidFill>
                  <a:srgbClr val="DBD1C3"/>
                </a:solidFill>
                <a:latin typeface="Times New Roman"/>
                <a:cs typeface="Times New Roman"/>
              </a:rPr>
              <a:t>Academic</a:t>
            </a:r>
            <a:r>
              <a:rPr dirty="0" sz="950" spc="-30">
                <a:solidFill>
                  <a:srgbClr val="DBD1C3"/>
                </a:solidFill>
                <a:latin typeface="Times New Roman"/>
                <a:cs typeface="Times New Roman"/>
              </a:rPr>
              <a:t> </a:t>
            </a:r>
            <a:r>
              <a:rPr dirty="0" sz="950" spc="40" i="1">
                <a:solidFill>
                  <a:srgbClr val="DBD1C3"/>
                </a:solidFill>
                <a:latin typeface="Times New Roman"/>
                <a:cs typeface="Times New Roman"/>
              </a:rPr>
              <a:t>Advisor</a:t>
            </a:r>
            <a:endParaRPr sz="9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11040" y="1706879"/>
            <a:ext cx="3267456" cy="2328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909059" y="417576"/>
            <a:ext cx="0" cy="378460"/>
          </a:xfrm>
          <a:custGeom>
            <a:avLst/>
            <a:gdLst/>
            <a:ahLst/>
            <a:cxnLst/>
            <a:rect l="l" t="t" r="r" b="b"/>
            <a:pathLst>
              <a:path w="0" h="378459">
                <a:moveTo>
                  <a:pt x="0" y="377952"/>
                </a:moveTo>
                <a:lnTo>
                  <a:pt x="0" y="0"/>
                </a:lnTo>
              </a:path>
            </a:pathLst>
          </a:custGeom>
          <a:ln w="9144">
            <a:solidFill>
              <a:srgbClr val="A8A8A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98847" y="1755648"/>
            <a:ext cx="0" cy="1536700"/>
          </a:xfrm>
          <a:custGeom>
            <a:avLst/>
            <a:gdLst/>
            <a:ahLst/>
            <a:cxnLst/>
            <a:rect l="l" t="t" r="r" b="b"/>
            <a:pathLst>
              <a:path w="0" h="1536700">
                <a:moveTo>
                  <a:pt x="0" y="1536191"/>
                </a:moveTo>
                <a:lnTo>
                  <a:pt x="0" y="0"/>
                </a:lnTo>
              </a:path>
            </a:pathLst>
          </a:custGeom>
          <a:ln w="3175">
            <a:solidFill>
              <a:srgbClr val="DBD8D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626608" y="5977128"/>
            <a:ext cx="0" cy="346075"/>
          </a:xfrm>
          <a:custGeom>
            <a:avLst/>
            <a:gdLst/>
            <a:ahLst/>
            <a:cxnLst/>
            <a:rect l="l" t="t" r="r" b="b"/>
            <a:pathLst>
              <a:path w="0" h="346075">
                <a:moveTo>
                  <a:pt x="0" y="345948"/>
                </a:moveTo>
                <a:lnTo>
                  <a:pt x="0" y="0"/>
                </a:lnTo>
              </a:path>
            </a:pathLst>
          </a:custGeom>
          <a:ln w="10668">
            <a:solidFill>
              <a:srgbClr val="64646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999476" y="411480"/>
            <a:ext cx="0" cy="391795"/>
          </a:xfrm>
          <a:custGeom>
            <a:avLst/>
            <a:gdLst/>
            <a:ahLst/>
            <a:cxnLst/>
            <a:rect l="l" t="t" r="r" b="b"/>
            <a:pathLst>
              <a:path w="0" h="391795">
                <a:moveTo>
                  <a:pt x="0" y="391668"/>
                </a:moveTo>
                <a:lnTo>
                  <a:pt x="0" y="0"/>
                </a:lnTo>
              </a:path>
            </a:pathLst>
          </a:custGeom>
          <a:ln w="3175">
            <a:solidFill>
              <a:srgbClr val="9390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205978" y="5981700"/>
            <a:ext cx="0" cy="334010"/>
          </a:xfrm>
          <a:custGeom>
            <a:avLst/>
            <a:gdLst/>
            <a:ahLst/>
            <a:cxnLst/>
            <a:rect l="l" t="t" r="r" b="b"/>
            <a:pathLst>
              <a:path w="0" h="334010">
                <a:moveTo>
                  <a:pt x="0" y="333755"/>
                </a:moveTo>
                <a:lnTo>
                  <a:pt x="0" y="0"/>
                </a:lnTo>
              </a:path>
            </a:pathLst>
          </a:custGeom>
          <a:ln w="9144">
            <a:solidFill>
              <a:srgbClr val="3F3F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963923" y="351281"/>
            <a:ext cx="3982720" cy="0"/>
          </a:xfrm>
          <a:custGeom>
            <a:avLst/>
            <a:gdLst/>
            <a:ahLst/>
            <a:cxnLst/>
            <a:rect l="l" t="t" r="r" b="b"/>
            <a:pathLst>
              <a:path w="3982720" h="0">
                <a:moveTo>
                  <a:pt x="0" y="0"/>
                </a:moveTo>
                <a:lnTo>
                  <a:pt x="3982211" y="0"/>
                </a:lnTo>
              </a:path>
            </a:pathLst>
          </a:custGeom>
          <a:ln w="4572">
            <a:solidFill>
              <a:srgbClr val="97979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670803" y="5938265"/>
            <a:ext cx="2490470" cy="0"/>
          </a:xfrm>
          <a:custGeom>
            <a:avLst/>
            <a:gdLst/>
            <a:ahLst/>
            <a:cxnLst/>
            <a:rect l="l" t="t" r="r" b="b"/>
            <a:pathLst>
              <a:path w="2490470" h="0">
                <a:moveTo>
                  <a:pt x="0" y="0"/>
                </a:moveTo>
                <a:lnTo>
                  <a:pt x="2490216" y="0"/>
                </a:lnTo>
              </a:path>
            </a:pathLst>
          </a:custGeom>
          <a:ln w="10668">
            <a:solidFill>
              <a:srgbClr val="70707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620511" y="6355079"/>
            <a:ext cx="2585085" cy="0"/>
          </a:xfrm>
          <a:custGeom>
            <a:avLst/>
            <a:gdLst/>
            <a:ahLst/>
            <a:cxnLst/>
            <a:rect l="l" t="t" r="r" b="b"/>
            <a:pathLst>
              <a:path w="2585084" h="0">
                <a:moveTo>
                  <a:pt x="0" y="0"/>
                </a:moveTo>
                <a:lnTo>
                  <a:pt x="2584704" y="0"/>
                </a:lnTo>
              </a:path>
            </a:pathLst>
          </a:custGeom>
          <a:ln w="18288">
            <a:solidFill>
              <a:srgbClr val="6B6B6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3435096" y="163829"/>
            <a:ext cx="5046980" cy="6532880"/>
          </a:xfrm>
          <a:prstGeom prst="rect">
            <a:avLst/>
          </a:prstGeom>
          <a:ln w="62484">
            <a:solidFill>
              <a:srgbClr val="030303"/>
            </a:solidFill>
          </a:ln>
        </p:spPr>
        <p:txBody>
          <a:bodyPr wrap="square" lIns="0" tIns="190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000">
              <a:latin typeface="Times New Roman"/>
              <a:cs typeface="Times New Roman"/>
            </a:endParaRPr>
          </a:p>
          <a:p>
            <a:pPr algn="ctr" marR="12065">
              <a:lnSpc>
                <a:spcPct val="100000"/>
              </a:lnSpc>
            </a:pPr>
            <a:r>
              <a:rPr dirty="0" sz="1450" spc="5">
                <a:solidFill>
                  <a:srgbClr val="242128"/>
                </a:solidFill>
                <a:latin typeface="Times New Roman"/>
                <a:cs typeface="Times New Roman"/>
              </a:rPr>
              <a:t>ASL </a:t>
            </a:r>
            <a:r>
              <a:rPr dirty="0" sz="1450" spc="0">
                <a:solidFill>
                  <a:srgbClr val="242128"/>
                </a:solidFill>
                <a:latin typeface="Times New Roman"/>
                <a:cs typeface="Times New Roman"/>
              </a:rPr>
              <a:t>I </a:t>
            </a:r>
            <a:r>
              <a:rPr dirty="0" sz="1350" spc="15">
                <a:solidFill>
                  <a:srgbClr val="242128"/>
                </a:solidFill>
                <a:latin typeface="Times New Roman"/>
                <a:cs typeface="Times New Roman"/>
              </a:rPr>
              <a:t>&amp; </a:t>
            </a:r>
            <a:r>
              <a:rPr dirty="0" sz="1450" spc="0">
                <a:solidFill>
                  <a:srgbClr val="242128"/>
                </a:solidFill>
                <a:latin typeface="Times New Roman"/>
                <a:cs typeface="Times New Roman"/>
              </a:rPr>
              <a:t>II </a:t>
            </a:r>
            <a:r>
              <a:rPr dirty="0" sz="1450" spc="15" b="1">
                <a:solidFill>
                  <a:srgbClr val="242128"/>
                </a:solidFill>
                <a:latin typeface="Times New Roman"/>
                <a:cs typeface="Times New Roman"/>
              </a:rPr>
              <a:t>courses </a:t>
            </a:r>
            <a:r>
              <a:rPr dirty="0" sz="1450" spc="-15" b="1">
                <a:solidFill>
                  <a:srgbClr val="242128"/>
                </a:solidFill>
                <a:latin typeface="Times New Roman"/>
                <a:cs typeface="Times New Roman"/>
              </a:rPr>
              <a:t>are </a:t>
            </a:r>
            <a:r>
              <a:rPr dirty="0" sz="1450" spc="-5" b="1">
                <a:solidFill>
                  <a:srgbClr val="242128"/>
                </a:solidFill>
                <a:latin typeface="Times New Roman"/>
                <a:cs typeface="Times New Roman"/>
              </a:rPr>
              <a:t>ONLINE </a:t>
            </a:r>
            <a:r>
              <a:rPr dirty="0" sz="1450" spc="25" b="1">
                <a:solidFill>
                  <a:srgbClr val="242128"/>
                </a:solidFill>
                <a:latin typeface="Times New Roman"/>
                <a:cs typeface="Times New Roman"/>
              </a:rPr>
              <a:t>this</a:t>
            </a:r>
            <a:r>
              <a:rPr dirty="0" sz="1450" spc="300" b="1">
                <a:solidFill>
                  <a:srgbClr val="242128"/>
                </a:solidFill>
                <a:latin typeface="Times New Roman"/>
                <a:cs typeface="Times New Roman"/>
              </a:rPr>
              <a:t> </a:t>
            </a:r>
            <a:r>
              <a:rPr dirty="0" sz="1450" spc="5" b="1">
                <a:solidFill>
                  <a:srgbClr val="242128"/>
                </a:solidFill>
                <a:latin typeface="Times New Roman"/>
                <a:cs typeface="Times New Roman"/>
              </a:rPr>
              <a:t>summer!</a:t>
            </a:r>
            <a:endParaRPr sz="1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00">
              <a:latin typeface="Times New Roman"/>
              <a:cs typeface="Times New Roman"/>
            </a:endParaRPr>
          </a:p>
          <a:p>
            <a:pPr algn="ctr" marL="434340" marR="447040">
              <a:lnSpc>
                <a:spcPct val="150400"/>
              </a:lnSpc>
            </a:pPr>
            <a:r>
              <a:rPr dirty="0" sz="1350" spc="10" b="1">
                <a:solidFill>
                  <a:srgbClr val="242128"/>
                </a:solidFill>
                <a:latin typeface="Times New Roman"/>
                <a:cs typeface="Times New Roman"/>
              </a:rPr>
              <a:t>Beginning </a:t>
            </a:r>
            <a:r>
              <a:rPr dirty="0" sz="1350" spc="-15" b="1">
                <a:solidFill>
                  <a:srgbClr val="242128"/>
                </a:solidFill>
                <a:latin typeface="Times New Roman"/>
                <a:cs typeface="Times New Roman"/>
              </a:rPr>
              <a:t>American </a:t>
            </a:r>
            <a:r>
              <a:rPr dirty="0" sz="1350" spc="25" b="1">
                <a:solidFill>
                  <a:srgbClr val="242128"/>
                </a:solidFill>
                <a:latin typeface="Times New Roman"/>
                <a:cs typeface="Times New Roman"/>
              </a:rPr>
              <a:t>Sign </a:t>
            </a:r>
            <a:r>
              <a:rPr dirty="0" sz="1350" spc="-20" b="1">
                <a:solidFill>
                  <a:srgbClr val="242128"/>
                </a:solidFill>
                <a:latin typeface="Times New Roman"/>
                <a:cs typeface="Times New Roman"/>
              </a:rPr>
              <a:t>Language </a:t>
            </a:r>
            <a:r>
              <a:rPr dirty="0" sz="1350" spc="-10">
                <a:solidFill>
                  <a:srgbClr val="242128"/>
                </a:solidFill>
                <a:latin typeface="Times New Roman"/>
                <a:cs typeface="Times New Roman"/>
              </a:rPr>
              <a:t>I </a:t>
            </a:r>
            <a:r>
              <a:rPr dirty="0" sz="1050" spc="5">
                <a:solidFill>
                  <a:srgbClr val="3F3F44"/>
                </a:solidFill>
                <a:latin typeface="Times New Roman"/>
                <a:cs typeface="Times New Roman"/>
              </a:rPr>
              <a:t>MLAS </a:t>
            </a:r>
            <a:r>
              <a:rPr dirty="0" sz="1050" spc="-15">
                <a:solidFill>
                  <a:srgbClr val="3F3F44"/>
                </a:solidFill>
                <a:latin typeface="Times New Roman"/>
                <a:cs typeface="Times New Roman"/>
              </a:rPr>
              <a:t>201-0</a:t>
            </a:r>
            <a:r>
              <a:rPr dirty="0" sz="1050" spc="-15">
                <a:solidFill>
                  <a:srgbClr val="242128"/>
                </a:solidFill>
                <a:latin typeface="Times New Roman"/>
                <a:cs typeface="Times New Roman"/>
              </a:rPr>
              <a:t>1 </a:t>
            </a:r>
            <a:r>
              <a:rPr dirty="0" sz="1050" spc="-20">
                <a:solidFill>
                  <a:srgbClr val="545459"/>
                </a:solidFill>
                <a:latin typeface="Times New Roman"/>
                <a:cs typeface="Times New Roman"/>
              </a:rPr>
              <a:t>(80858)  </a:t>
            </a:r>
            <a:r>
              <a:rPr dirty="0" sz="1050" spc="-10">
                <a:solidFill>
                  <a:srgbClr val="242128"/>
                </a:solidFill>
                <a:latin typeface="Times New Roman"/>
                <a:cs typeface="Times New Roman"/>
              </a:rPr>
              <a:t>F</a:t>
            </a:r>
            <a:r>
              <a:rPr dirty="0" sz="1050" spc="-10">
                <a:solidFill>
                  <a:srgbClr val="3F3F44"/>
                </a:solidFill>
                <a:latin typeface="Times New Roman"/>
                <a:cs typeface="Times New Roman"/>
              </a:rPr>
              <a:t>irst </a:t>
            </a:r>
            <a:r>
              <a:rPr dirty="0" sz="1050" spc="15">
                <a:solidFill>
                  <a:srgbClr val="3F3F44"/>
                </a:solidFill>
                <a:latin typeface="Times New Roman"/>
                <a:cs typeface="Times New Roman"/>
              </a:rPr>
              <a:t>Five</a:t>
            </a:r>
            <a:r>
              <a:rPr dirty="0" sz="1050" spc="15">
                <a:solidFill>
                  <a:srgbClr val="242128"/>
                </a:solidFill>
                <a:latin typeface="Times New Roman"/>
                <a:cs typeface="Times New Roman"/>
              </a:rPr>
              <a:t>-</a:t>
            </a:r>
            <a:r>
              <a:rPr dirty="0" sz="1050" spc="15">
                <a:solidFill>
                  <a:srgbClr val="3F3F44"/>
                </a:solidFill>
                <a:latin typeface="Times New Roman"/>
                <a:cs typeface="Times New Roman"/>
              </a:rPr>
              <a:t>Week </a:t>
            </a:r>
            <a:r>
              <a:rPr dirty="0" sz="1050" spc="25">
                <a:solidFill>
                  <a:srgbClr val="3F3F44"/>
                </a:solidFill>
                <a:latin typeface="Times New Roman"/>
                <a:cs typeface="Times New Roman"/>
              </a:rPr>
              <a:t>session </a:t>
            </a:r>
            <a:r>
              <a:rPr dirty="0" sz="1050" spc="15">
                <a:solidFill>
                  <a:srgbClr val="3F3F44"/>
                </a:solidFill>
                <a:latin typeface="Times New Roman"/>
                <a:cs typeface="Times New Roman"/>
              </a:rPr>
              <a:t>(May </a:t>
            </a:r>
            <a:r>
              <a:rPr dirty="0" sz="1050" spc="10">
                <a:solidFill>
                  <a:srgbClr val="3F3F44"/>
                </a:solidFill>
                <a:latin typeface="Times New Roman"/>
                <a:cs typeface="Times New Roman"/>
              </a:rPr>
              <a:t>30 </a:t>
            </a:r>
            <a:r>
              <a:rPr dirty="0" sz="1050" spc="5">
                <a:solidFill>
                  <a:srgbClr val="242128"/>
                </a:solidFill>
                <a:latin typeface="Times New Roman"/>
                <a:cs typeface="Times New Roman"/>
              </a:rPr>
              <a:t>- </a:t>
            </a:r>
            <a:r>
              <a:rPr dirty="0" sz="1050" spc="25">
                <a:solidFill>
                  <a:srgbClr val="3F3F44"/>
                </a:solidFill>
                <a:latin typeface="Times New Roman"/>
                <a:cs typeface="Times New Roman"/>
              </a:rPr>
              <a:t>June</a:t>
            </a:r>
            <a:r>
              <a:rPr dirty="0" sz="1050" spc="100">
                <a:solidFill>
                  <a:srgbClr val="3F3F44"/>
                </a:solidFill>
                <a:latin typeface="Times New Roman"/>
                <a:cs typeface="Times New Roman"/>
              </a:rPr>
              <a:t> </a:t>
            </a:r>
            <a:r>
              <a:rPr dirty="0" sz="1050">
                <a:solidFill>
                  <a:srgbClr val="3F3F44"/>
                </a:solidFill>
                <a:latin typeface="Times New Roman"/>
                <a:cs typeface="Times New Roman"/>
              </a:rPr>
              <a:t>30)</a:t>
            </a:r>
            <a:endParaRPr sz="10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algn="ctr" marL="400685" marR="417830">
              <a:lnSpc>
                <a:spcPct val="150400"/>
              </a:lnSpc>
              <a:spcBef>
                <a:spcPts val="900"/>
              </a:spcBef>
            </a:pPr>
            <a:r>
              <a:rPr dirty="0" sz="1350" spc="15" b="1">
                <a:solidFill>
                  <a:srgbClr val="242128"/>
                </a:solidFill>
                <a:latin typeface="Times New Roman"/>
                <a:cs typeface="Times New Roman"/>
              </a:rPr>
              <a:t>Beginning </a:t>
            </a:r>
            <a:r>
              <a:rPr dirty="0" sz="1350" spc="-15" b="1">
                <a:solidFill>
                  <a:srgbClr val="242128"/>
                </a:solidFill>
                <a:latin typeface="Times New Roman"/>
                <a:cs typeface="Times New Roman"/>
              </a:rPr>
              <a:t>American </a:t>
            </a:r>
            <a:r>
              <a:rPr dirty="0" sz="1350" spc="35" b="1">
                <a:solidFill>
                  <a:srgbClr val="242128"/>
                </a:solidFill>
                <a:latin typeface="Times New Roman"/>
                <a:cs typeface="Times New Roman"/>
              </a:rPr>
              <a:t>Sign </a:t>
            </a:r>
            <a:r>
              <a:rPr dirty="0" sz="1350" spc="-20" b="1">
                <a:solidFill>
                  <a:srgbClr val="242128"/>
                </a:solidFill>
                <a:latin typeface="Times New Roman"/>
                <a:cs typeface="Times New Roman"/>
              </a:rPr>
              <a:t>Language </a:t>
            </a:r>
            <a:r>
              <a:rPr dirty="0" sz="1350" spc="-15">
                <a:solidFill>
                  <a:srgbClr val="242128"/>
                </a:solidFill>
                <a:latin typeface="Times New Roman"/>
                <a:cs typeface="Times New Roman"/>
              </a:rPr>
              <a:t>II </a:t>
            </a:r>
            <a:r>
              <a:rPr dirty="0" sz="1050" spc="10">
                <a:solidFill>
                  <a:srgbClr val="3F3F44"/>
                </a:solidFill>
                <a:latin typeface="Times New Roman"/>
                <a:cs typeface="Times New Roman"/>
              </a:rPr>
              <a:t>MLAS </a:t>
            </a:r>
            <a:r>
              <a:rPr dirty="0" sz="1050">
                <a:solidFill>
                  <a:srgbClr val="3F3F44"/>
                </a:solidFill>
                <a:latin typeface="Times New Roman"/>
                <a:cs typeface="Times New Roman"/>
              </a:rPr>
              <a:t>202-01 </a:t>
            </a:r>
            <a:r>
              <a:rPr dirty="0" sz="1050" spc="-25">
                <a:solidFill>
                  <a:srgbClr val="545459"/>
                </a:solidFill>
                <a:latin typeface="Times New Roman"/>
                <a:cs typeface="Times New Roman"/>
              </a:rPr>
              <a:t>(80859)  </a:t>
            </a:r>
            <a:r>
              <a:rPr dirty="0" sz="1050" spc="25">
                <a:solidFill>
                  <a:srgbClr val="3F3F44"/>
                </a:solidFill>
                <a:latin typeface="Times New Roman"/>
                <a:cs typeface="Times New Roman"/>
              </a:rPr>
              <a:t>Prerequisite: </a:t>
            </a:r>
            <a:r>
              <a:rPr dirty="0" sz="1050">
                <a:solidFill>
                  <a:srgbClr val="3F3F44"/>
                </a:solidFill>
                <a:latin typeface="Times New Roman"/>
                <a:cs typeface="Times New Roman"/>
              </a:rPr>
              <a:t>MLAS </a:t>
            </a:r>
            <a:r>
              <a:rPr dirty="0" sz="1050" spc="5">
                <a:solidFill>
                  <a:srgbClr val="3F3F44"/>
                </a:solidFill>
                <a:latin typeface="Times New Roman"/>
                <a:cs typeface="Times New Roman"/>
              </a:rPr>
              <a:t>201 </a:t>
            </a:r>
            <a:r>
              <a:rPr dirty="0" sz="1050" spc="35">
                <a:solidFill>
                  <a:srgbClr val="3F3F44"/>
                </a:solidFill>
                <a:latin typeface="Times New Roman"/>
                <a:cs typeface="Times New Roman"/>
              </a:rPr>
              <a:t>or equivalen</a:t>
            </a:r>
            <a:r>
              <a:rPr dirty="0" sz="1050" spc="35">
                <a:solidFill>
                  <a:srgbClr val="242128"/>
                </a:solidFill>
                <a:latin typeface="Times New Roman"/>
                <a:cs typeface="Times New Roman"/>
              </a:rPr>
              <a:t>t</a:t>
            </a:r>
            <a:r>
              <a:rPr dirty="0" sz="1050" spc="-150">
                <a:solidFill>
                  <a:srgbClr val="242128"/>
                </a:solidFill>
                <a:latin typeface="Times New Roman"/>
                <a:cs typeface="Times New Roman"/>
              </a:rPr>
              <a:t> </a:t>
            </a:r>
            <a:r>
              <a:rPr dirty="0" sz="1050" spc="30">
                <a:solidFill>
                  <a:srgbClr val="3F3F44"/>
                </a:solidFill>
                <a:latin typeface="Times New Roman"/>
                <a:cs typeface="Times New Roman"/>
              </a:rPr>
              <a:t>course</a:t>
            </a:r>
            <a:endParaRPr sz="1050">
              <a:latin typeface="Times New Roman"/>
              <a:cs typeface="Times New Roman"/>
            </a:endParaRPr>
          </a:p>
          <a:p>
            <a:pPr algn="ctr" marR="15875">
              <a:lnSpc>
                <a:spcPct val="100000"/>
              </a:lnSpc>
              <a:spcBef>
                <a:spcPts val="600"/>
              </a:spcBef>
            </a:pPr>
            <a:r>
              <a:rPr dirty="0" sz="1050" spc="25">
                <a:solidFill>
                  <a:srgbClr val="3F3F44"/>
                </a:solidFill>
                <a:latin typeface="Times New Roman"/>
                <a:cs typeface="Times New Roman"/>
              </a:rPr>
              <a:t>Sec</a:t>
            </a:r>
            <a:r>
              <a:rPr dirty="0" sz="1050" spc="25">
                <a:solidFill>
                  <a:srgbClr val="242128"/>
                </a:solidFill>
                <a:latin typeface="Times New Roman"/>
                <a:cs typeface="Times New Roman"/>
              </a:rPr>
              <a:t>o</a:t>
            </a:r>
            <a:r>
              <a:rPr dirty="0" sz="1050" spc="25">
                <a:solidFill>
                  <a:srgbClr val="3F3F44"/>
                </a:solidFill>
                <a:latin typeface="Times New Roman"/>
                <a:cs typeface="Times New Roman"/>
              </a:rPr>
              <a:t>nd </a:t>
            </a:r>
            <a:r>
              <a:rPr dirty="0" sz="1050" spc="-30">
                <a:solidFill>
                  <a:srgbClr val="242128"/>
                </a:solidFill>
                <a:latin typeface="Times New Roman"/>
                <a:cs typeface="Times New Roman"/>
              </a:rPr>
              <a:t>F</a:t>
            </a:r>
            <a:r>
              <a:rPr dirty="0" sz="1050" spc="-30">
                <a:solidFill>
                  <a:srgbClr val="3F3F44"/>
                </a:solidFill>
                <a:latin typeface="Times New Roman"/>
                <a:cs typeface="Times New Roman"/>
              </a:rPr>
              <a:t>ive-Week   </a:t>
            </a:r>
            <a:r>
              <a:rPr dirty="0" sz="1050" spc="-5">
                <a:solidFill>
                  <a:srgbClr val="3F3F44"/>
                </a:solidFill>
                <a:latin typeface="Times New Roman"/>
                <a:cs typeface="Times New Roman"/>
              </a:rPr>
              <a:t>sessi </a:t>
            </a:r>
            <a:r>
              <a:rPr dirty="0" sz="1050" spc="25">
                <a:solidFill>
                  <a:srgbClr val="242128"/>
                </a:solidFill>
                <a:latin typeface="Times New Roman"/>
                <a:cs typeface="Times New Roman"/>
              </a:rPr>
              <a:t>o</a:t>
            </a:r>
            <a:r>
              <a:rPr dirty="0" sz="1050" spc="25">
                <a:solidFill>
                  <a:srgbClr val="3F3F44"/>
                </a:solidFill>
                <a:latin typeface="Times New Roman"/>
                <a:cs typeface="Times New Roman"/>
              </a:rPr>
              <a:t>n </a:t>
            </a:r>
            <a:r>
              <a:rPr dirty="0" sz="1200" spc="-80">
                <a:solidFill>
                  <a:srgbClr val="3F3F44"/>
                </a:solidFill>
                <a:latin typeface="Times New Roman"/>
                <a:cs typeface="Times New Roman"/>
              </a:rPr>
              <a:t>Guly </a:t>
            </a:r>
            <a:r>
              <a:rPr dirty="0" sz="1050" spc="-65">
                <a:solidFill>
                  <a:srgbClr val="3F3F44"/>
                </a:solidFill>
                <a:latin typeface="Times New Roman"/>
                <a:cs typeface="Times New Roman"/>
              </a:rPr>
              <a:t>3  </a:t>
            </a:r>
            <a:r>
              <a:rPr dirty="0" sz="1050" spc="-45">
                <a:solidFill>
                  <a:srgbClr val="242128"/>
                </a:solidFill>
                <a:latin typeface="Times New Roman"/>
                <a:cs typeface="Times New Roman"/>
              </a:rPr>
              <a:t>-  </a:t>
            </a:r>
            <a:r>
              <a:rPr dirty="0" sz="1050" spc="50">
                <a:solidFill>
                  <a:srgbClr val="3F3F44"/>
                </a:solidFill>
                <a:latin typeface="Times New Roman"/>
                <a:cs typeface="Times New Roman"/>
              </a:rPr>
              <a:t>August</a:t>
            </a:r>
            <a:r>
              <a:rPr dirty="0" sz="1050" spc="-114">
                <a:solidFill>
                  <a:srgbClr val="3F3F44"/>
                </a:solidFill>
                <a:latin typeface="Times New Roman"/>
                <a:cs typeface="Times New Roman"/>
              </a:rPr>
              <a:t> </a:t>
            </a:r>
            <a:r>
              <a:rPr dirty="0" sz="1050" spc="-30">
                <a:solidFill>
                  <a:srgbClr val="3F3F44"/>
                </a:solidFill>
                <a:latin typeface="Times New Roman"/>
                <a:cs typeface="Times New Roman"/>
              </a:rPr>
              <a:t>4)</a:t>
            </a:r>
            <a:endParaRPr sz="1050">
              <a:latin typeface="Times New Roman"/>
              <a:cs typeface="Times New Roman"/>
            </a:endParaRPr>
          </a:p>
          <a:p>
            <a:pPr marL="270510">
              <a:lnSpc>
                <a:spcPct val="100000"/>
              </a:lnSpc>
              <a:spcBef>
                <a:spcPts val="770"/>
              </a:spcBef>
            </a:pPr>
            <a:r>
              <a:rPr dirty="0" sz="1000" spc="35" b="1">
                <a:solidFill>
                  <a:srgbClr val="242128"/>
                </a:solidFill>
                <a:latin typeface="Times New Roman"/>
                <a:cs typeface="Times New Roman"/>
              </a:rPr>
              <a:t>Both </a:t>
            </a:r>
            <a:r>
              <a:rPr dirty="0" sz="1000" spc="25" b="1">
                <a:solidFill>
                  <a:srgbClr val="3F3F44"/>
                </a:solidFill>
                <a:latin typeface="Times New Roman"/>
                <a:cs typeface="Times New Roman"/>
              </a:rPr>
              <a:t>c</a:t>
            </a:r>
            <a:r>
              <a:rPr dirty="0" sz="1000" spc="25" b="1">
                <a:solidFill>
                  <a:srgbClr val="242128"/>
                </a:solidFill>
                <a:latin typeface="Times New Roman"/>
                <a:cs typeface="Times New Roman"/>
              </a:rPr>
              <a:t>our</a:t>
            </a:r>
            <a:r>
              <a:rPr dirty="0" sz="1000" spc="25" b="1">
                <a:solidFill>
                  <a:srgbClr val="3F3F44"/>
                </a:solidFill>
                <a:latin typeface="Times New Roman"/>
                <a:cs typeface="Times New Roman"/>
              </a:rPr>
              <a:t>s</a:t>
            </a:r>
            <a:r>
              <a:rPr dirty="0" sz="1000" spc="25" b="1">
                <a:solidFill>
                  <a:srgbClr val="242128"/>
                </a:solidFill>
                <a:latin typeface="Times New Roman"/>
                <a:cs typeface="Times New Roman"/>
              </a:rPr>
              <a:t>es</a:t>
            </a:r>
            <a:r>
              <a:rPr dirty="0" sz="1000" spc="10" b="1">
                <a:solidFill>
                  <a:srgbClr val="242128"/>
                </a:solidFill>
                <a:latin typeface="Times New Roman"/>
                <a:cs typeface="Times New Roman"/>
              </a:rPr>
              <a:t> </a:t>
            </a:r>
            <a:r>
              <a:rPr dirty="0" sz="1000" spc="30" b="1">
                <a:solidFill>
                  <a:srgbClr val="242128"/>
                </a:solidFill>
                <a:latin typeface="Times New Roman"/>
                <a:cs typeface="Times New Roman"/>
              </a:rPr>
              <a:t>satis</a:t>
            </a:r>
            <a:r>
              <a:rPr dirty="0" sz="1000" spc="30" b="1">
                <a:solidFill>
                  <a:srgbClr val="3F3F44"/>
                </a:solidFill>
                <a:latin typeface="Times New Roman"/>
                <a:cs typeface="Times New Roman"/>
              </a:rPr>
              <a:t>fy</a:t>
            </a:r>
            <a:r>
              <a:rPr dirty="0" sz="1000" spc="30" b="1">
                <a:solidFill>
                  <a:srgbClr val="242128"/>
                </a:solidFill>
                <a:latin typeface="Times New Roman"/>
                <a:cs typeface="Times New Roman"/>
              </a:rPr>
              <a:t>:</a:t>
            </a:r>
            <a:endParaRPr sz="1000">
              <a:latin typeface="Times New Roman"/>
              <a:cs typeface="Times New Roman"/>
            </a:endParaRPr>
          </a:p>
          <a:p>
            <a:pPr marL="567055">
              <a:lnSpc>
                <a:spcPct val="100000"/>
              </a:lnSpc>
              <a:spcBef>
                <a:spcPts val="760"/>
              </a:spcBef>
            </a:pPr>
            <a:r>
              <a:rPr dirty="0" sz="1050" spc="10">
                <a:solidFill>
                  <a:srgbClr val="3F3F44"/>
                </a:solidFill>
                <a:latin typeface="Times New Roman"/>
                <a:cs typeface="Times New Roman"/>
              </a:rPr>
              <a:t>Gen</a:t>
            </a:r>
            <a:r>
              <a:rPr dirty="0" sz="1050" spc="10">
                <a:solidFill>
                  <a:srgbClr val="242128"/>
                </a:solidFill>
                <a:latin typeface="Times New Roman"/>
                <a:cs typeface="Times New Roman"/>
              </a:rPr>
              <a:t>E</a:t>
            </a:r>
            <a:r>
              <a:rPr dirty="0" sz="1050" spc="10">
                <a:solidFill>
                  <a:srgbClr val="3F3F44"/>
                </a:solidFill>
                <a:latin typeface="Times New Roman"/>
                <a:cs typeface="Times New Roman"/>
              </a:rPr>
              <a:t>d</a:t>
            </a:r>
            <a:r>
              <a:rPr dirty="0" sz="1050" spc="0">
                <a:solidFill>
                  <a:srgbClr val="3F3F44"/>
                </a:solidFill>
                <a:latin typeface="Times New Roman"/>
                <a:cs typeface="Times New Roman"/>
              </a:rPr>
              <a:t> </a:t>
            </a:r>
            <a:r>
              <a:rPr dirty="0" sz="1050" spc="-5">
                <a:solidFill>
                  <a:srgbClr val="242128"/>
                </a:solidFill>
                <a:latin typeface="Times New Roman"/>
                <a:cs typeface="Times New Roman"/>
              </a:rPr>
              <a:t>El</a:t>
            </a:r>
            <a:r>
              <a:rPr dirty="0" sz="1050" spc="-5">
                <a:solidFill>
                  <a:srgbClr val="3F3F44"/>
                </a:solidFill>
                <a:latin typeface="Times New Roman"/>
                <a:cs typeface="Times New Roman"/>
              </a:rPr>
              <a:t>ective</a:t>
            </a:r>
            <a:endParaRPr sz="1050">
              <a:latin typeface="Times New Roman"/>
              <a:cs typeface="Times New Roman"/>
            </a:endParaRPr>
          </a:p>
          <a:p>
            <a:pPr marL="564515" marR="1584325" indent="6350">
              <a:lnSpc>
                <a:spcPts val="2020"/>
              </a:lnSpc>
              <a:spcBef>
                <a:spcPts val="185"/>
              </a:spcBef>
            </a:pPr>
            <a:r>
              <a:rPr dirty="0" sz="1050" spc="10">
                <a:solidFill>
                  <a:srgbClr val="242128"/>
                </a:solidFill>
                <a:latin typeface="Times New Roman"/>
                <a:cs typeface="Times New Roman"/>
              </a:rPr>
              <a:t>NTID </a:t>
            </a:r>
            <a:r>
              <a:rPr dirty="0" sz="1050" spc="25">
                <a:solidFill>
                  <a:srgbClr val="3F3F44"/>
                </a:solidFill>
                <a:latin typeface="Times New Roman"/>
                <a:cs typeface="Times New Roman"/>
              </a:rPr>
              <a:t>GenEd </a:t>
            </a:r>
            <a:r>
              <a:rPr dirty="0" sz="1050" spc="25">
                <a:solidFill>
                  <a:srgbClr val="242128"/>
                </a:solidFill>
                <a:latin typeface="Times New Roman"/>
                <a:cs typeface="Times New Roman"/>
              </a:rPr>
              <a:t>P</a:t>
            </a:r>
            <a:r>
              <a:rPr dirty="0" sz="1050" spc="25">
                <a:solidFill>
                  <a:srgbClr val="3F3F44"/>
                </a:solidFill>
                <a:latin typeface="Times New Roman"/>
                <a:cs typeface="Times New Roman"/>
              </a:rPr>
              <a:t>erspective </a:t>
            </a:r>
            <a:r>
              <a:rPr dirty="0" sz="1050" spc="5">
                <a:solidFill>
                  <a:srgbClr val="3F3F44"/>
                </a:solidFill>
                <a:latin typeface="Times New Roman"/>
                <a:cs typeface="Times New Roman"/>
              </a:rPr>
              <a:t>(NTID </a:t>
            </a:r>
            <a:r>
              <a:rPr dirty="0" sz="1050" spc="15">
                <a:solidFill>
                  <a:srgbClr val="3F3F44"/>
                </a:solidFill>
                <a:latin typeface="Times New Roman"/>
                <a:cs typeface="Times New Roman"/>
              </a:rPr>
              <a:t>AAS </a:t>
            </a:r>
            <a:r>
              <a:rPr dirty="0" sz="1050" spc="5">
                <a:solidFill>
                  <a:srgbClr val="3F3F44"/>
                </a:solidFill>
                <a:latin typeface="Times New Roman"/>
                <a:cs typeface="Times New Roman"/>
              </a:rPr>
              <a:t>AS</a:t>
            </a:r>
            <a:r>
              <a:rPr dirty="0" sz="1050" spc="5">
                <a:solidFill>
                  <a:srgbClr val="242128"/>
                </a:solidFill>
                <a:latin typeface="Times New Roman"/>
                <a:cs typeface="Times New Roman"/>
              </a:rPr>
              <a:t>L</a:t>
            </a:r>
            <a:r>
              <a:rPr dirty="0" sz="1050" spc="5">
                <a:solidFill>
                  <a:srgbClr val="3F3F44"/>
                </a:solidFill>
                <a:latin typeface="Times New Roman"/>
                <a:cs typeface="Times New Roman"/>
              </a:rPr>
              <a:t>/DCS)  </a:t>
            </a:r>
            <a:r>
              <a:rPr dirty="0" sz="1050" spc="15">
                <a:solidFill>
                  <a:srgbClr val="3F3F44"/>
                </a:solidFill>
                <a:latin typeface="Times New Roman"/>
                <a:cs typeface="Times New Roman"/>
              </a:rPr>
              <a:t>Gen</a:t>
            </a:r>
            <a:r>
              <a:rPr dirty="0" sz="1050" spc="15">
                <a:solidFill>
                  <a:srgbClr val="242128"/>
                </a:solidFill>
                <a:latin typeface="Times New Roman"/>
                <a:cs typeface="Times New Roman"/>
              </a:rPr>
              <a:t>E</a:t>
            </a:r>
            <a:r>
              <a:rPr dirty="0" sz="1050" spc="15">
                <a:solidFill>
                  <a:srgbClr val="3F3F44"/>
                </a:solidFill>
                <a:latin typeface="Times New Roman"/>
                <a:cs typeface="Times New Roman"/>
              </a:rPr>
              <a:t>d </a:t>
            </a:r>
            <a:r>
              <a:rPr dirty="0" sz="1050" spc="0">
                <a:solidFill>
                  <a:srgbClr val="3F3F44"/>
                </a:solidFill>
                <a:latin typeface="Times New Roman"/>
                <a:cs typeface="Times New Roman"/>
              </a:rPr>
              <a:t>Social</a:t>
            </a:r>
            <a:r>
              <a:rPr dirty="0" sz="1050" spc="5">
                <a:solidFill>
                  <a:srgbClr val="3F3F44"/>
                </a:solidFill>
                <a:latin typeface="Times New Roman"/>
                <a:cs typeface="Times New Roman"/>
              </a:rPr>
              <a:t> </a:t>
            </a:r>
            <a:r>
              <a:rPr dirty="0" sz="1050" spc="15">
                <a:solidFill>
                  <a:srgbClr val="3F3F44"/>
                </a:solidFill>
                <a:latin typeface="Times New Roman"/>
                <a:cs typeface="Times New Roman"/>
              </a:rPr>
              <a:t>Perspective</a:t>
            </a:r>
            <a:endParaRPr sz="1050">
              <a:latin typeface="Times New Roman"/>
              <a:cs typeface="Times New Roman"/>
            </a:endParaRPr>
          </a:p>
          <a:p>
            <a:pPr marL="2237105">
              <a:lnSpc>
                <a:spcPts val="720"/>
              </a:lnSpc>
            </a:pPr>
            <a:r>
              <a:rPr dirty="0" sz="1150" spc="5" b="1">
                <a:solidFill>
                  <a:srgbClr val="242128"/>
                </a:solidFill>
                <a:latin typeface="Times New Roman"/>
                <a:cs typeface="Times New Roman"/>
              </a:rPr>
              <a:t>TAKE </a:t>
            </a:r>
            <a:r>
              <a:rPr dirty="0" sz="1150" spc="25" b="1">
                <a:solidFill>
                  <a:srgbClr val="242128"/>
                </a:solidFill>
                <a:latin typeface="Times New Roman"/>
                <a:cs typeface="Times New Roman"/>
              </a:rPr>
              <a:t>ASL </a:t>
            </a:r>
            <a:r>
              <a:rPr dirty="0" sz="1150" spc="25" b="1">
                <a:solidFill>
                  <a:srgbClr val="242128"/>
                </a:solidFill>
                <a:latin typeface="Times New Roman"/>
                <a:cs typeface="Times New Roman"/>
              </a:rPr>
              <a:t>ONLINE </a:t>
            </a:r>
            <a:r>
              <a:rPr dirty="0" sz="1300" b="1">
                <a:solidFill>
                  <a:srgbClr val="242128"/>
                </a:solidFill>
                <a:latin typeface="Times New Roman"/>
                <a:cs typeface="Times New Roman"/>
              </a:rPr>
              <a:t>this</a:t>
            </a:r>
            <a:r>
              <a:rPr dirty="0" sz="1300" spc="-235" b="1">
                <a:solidFill>
                  <a:srgbClr val="242128"/>
                </a:solidFill>
                <a:latin typeface="Times New Roman"/>
                <a:cs typeface="Times New Roman"/>
              </a:rPr>
              <a:t> </a:t>
            </a:r>
            <a:r>
              <a:rPr dirty="0" sz="1150" spc="15" b="1">
                <a:solidFill>
                  <a:srgbClr val="242128"/>
                </a:solidFill>
                <a:latin typeface="Times New Roman"/>
                <a:cs typeface="Times New Roman"/>
              </a:rPr>
              <a:t>SUMMER</a:t>
            </a:r>
            <a:endParaRPr sz="11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01748" y="6361887"/>
            <a:ext cx="411226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>
                <a:solidFill>
                  <a:srgbClr val="FFFFFF"/>
                </a:solidFill>
                <a:latin typeface="Baskerville Old Face"/>
                <a:cs typeface="Baskerville Old Face"/>
              </a:rPr>
              <a:t>National Technical Institute </a:t>
            </a:r>
            <a:r>
              <a:rPr dirty="0" sz="2000">
                <a:solidFill>
                  <a:srgbClr val="FFFFFF"/>
                </a:solidFill>
                <a:latin typeface="Baskerville Old Face"/>
                <a:cs typeface="Baskerville Old Face"/>
              </a:rPr>
              <a:t>for </a:t>
            </a:r>
            <a:r>
              <a:rPr dirty="0" sz="2000" spc="-10">
                <a:solidFill>
                  <a:srgbClr val="FFFFFF"/>
                </a:solidFill>
                <a:latin typeface="Baskerville Old Face"/>
                <a:cs typeface="Baskerville Old Face"/>
              </a:rPr>
              <a:t>the</a:t>
            </a:r>
            <a:r>
              <a:rPr dirty="0" sz="2000" spc="5">
                <a:solidFill>
                  <a:srgbClr val="FFFFFF"/>
                </a:solidFill>
                <a:latin typeface="Baskerville Old Face"/>
                <a:cs typeface="Baskerville Old Face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Baskerville Old Face"/>
                <a:cs typeface="Baskerville Old Face"/>
              </a:rPr>
              <a:t>Deaf</a:t>
            </a:r>
            <a:endParaRPr sz="2000">
              <a:latin typeface="Baskerville Old Face"/>
              <a:cs typeface="Baskerville Old Fac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38593" y="6402425"/>
            <a:ext cx="45224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FFFFFF"/>
                </a:solidFill>
                <a:latin typeface="Baskerville Old Face"/>
                <a:cs typeface="Baskerville Old Face"/>
              </a:rPr>
              <a:t>© Rochester </a:t>
            </a:r>
            <a:r>
              <a:rPr dirty="0" sz="1600" spc="-10">
                <a:solidFill>
                  <a:srgbClr val="FFFFFF"/>
                </a:solidFill>
                <a:latin typeface="Baskerville Old Face"/>
                <a:cs typeface="Baskerville Old Face"/>
              </a:rPr>
              <a:t>Institute </a:t>
            </a:r>
            <a:r>
              <a:rPr dirty="0" sz="1600" spc="-5">
                <a:solidFill>
                  <a:srgbClr val="FFFFFF"/>
                </a:solidFill>
                <a:latin typeface="Baskerville Old Face"/>
                <a:cs typeface="Baskerville Old Face"/>
              </a:rPr>
              <a:t>of Technology </a:t>
            </a:r>
            <a:r>
              <a:rPr dirty="0" sz="1600" spc="-10">
                <a:solidFill>
                  <a:srgbClr val="FFFFFF"/>
                </a:solidFill>
                <a:latin typeface="Baskerville Old Face"/>
                <a:cs typeface="Baskerville Old Face"/>
              </a:rPr>
              <a:t>All </a:t>
            </a:r>
            <a:r>
              <a:rPr dirty="0" sz="1600" spc="-5">
                <a:solidFill>
                  <a:srgbClr val="FFFFFF"/>
                </a:solidFill>
                <a:latin typeface="Baskerville Old Face"/>
                <a:cs typeface="Baskerville Old Face"/>
              </a:rPr>
              <a:t>rights</a:t>
            </a:r>
            <a:r>
              <a:rPr dirty="0" sz="1600" spc="125">
                <a:solidFill>
                  <a:srgbClr val="FFFFFF"/>
                </a:solidFill>
                <a:latin typeface="Baskerville Old Face"/>
                <a:cs typeface="Baskerville Old Face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Baskerville Old Face"/>
                <a:cs typeface="Baskerville Old Face"/>
              </a:rPr>
              <a:t>reserved.</a:t>
            </a:r>
            <a:endParaRPr sz="1600">
              <a:latin typeface="Baskerville Old Face"/>
              <a:cs typeface="Baskerville Old Fac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6408" y="6324600"/>
            <a:ext cx="1307592" cy="390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16939" y="455752"/>
            <a:ext cx="3563620" cy="10318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600" spc="-5"/>
              <a:t>Agenda</a:t>
            </a:r>
            <a:endParaRPr sz="6600"/>
          </a:p>
        </p:txBody>
      </p:sp>
      <p:sp>
        <p:nvSpPr>
          <p:cNvPr id="6" name="object 6"/>
          <p:cNvSpPr txBox="1"/>
          <p:nvPr/>
        </p:nvSpPr>
        <p:spPr>
          <a:xfrm>
            <a:off x="916939" y="2100198"/>
            <a:ext cx="6868159" cy="3571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 spc="-5">
                <a:solidFill>
                  <a:srgbClr val="843B0C"/>
                </a:solidFill>
                <a:latin typeface="Arial"/>
                <a:cs typeface="Arial"/>
              </a:rPr>
              <a:t>•</a:t>
            </a:r>
            <a:r>
              <a:rPr dirty="0" sz="5400" spc="-5">
                <a:solidFill>
                  <a:srgbClr val="843B0C"/>
                </a:solidFill>
                <a:latin typeface="Verdana"/>
                <a:cs typeface="Verdana"/>
              </a:rPr>
              <a:t>Present course</a:t>
            </a:r>
            <a:r>
              <a:rPr dirty="0" sz="5400" spc="-90">
                <a:solidFill>
                  <a:srgbClr val="843B0C"/>
                </a:solidFill>
                <a:latin typeface="Verdana"/>
                <a:cs typeface="Verdana"/>
              </a:rPr>
              <a:t> </a:t>
            </a:r>
            <a:r>
              <a:rPr dirty="0" sz="5400" spc="-15">
                <a:solidFill>
                  <a:srgbClr val="843B0C"/>
                </a:solidFill>
                <a:latin typeface="Verdana"/>
                <a:cs typeface="Verdana"/>
              </a:rPr>
              <a:t>info</a:t>
            </a:r>
            <a:endParaRPr sz="5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4235"/>
              </a:spcBef>
            </a:pPr>
            <a:r>
              <a:rPr dirty="0" sz="5400" spc="-5">
                <a:solidFill>
                  <a:srgbClr val="843B0C"/>
                </a:solidFill>
                <a:latin typeface="Arial"/>
                <a:cs typeface="Arial"/>
              </a:rPr>
              <a:t>•</a:t>
            </a:r>
            <a:r>
              <a:rPr dirty="0" sz="5400" spc="-5">
                <a:solidFill>
                  <a:srgbClr val="843B0C"/>
                </a:solidFill>
                <a:latin typeface="Verdana"/>
                <a:cs typeface="Verdana"/>
              </a:rPr>
              <a:t>Discuss</a:t>
            </a:r>
            <a:r>
              <a:rPr dirty="0" sz="5400" spc="-35">
                <a:solidFill>
                  <a:srgbClr val="843B0C"/>
                </a:solidFill>
                <a:latin typeface="Verdana"/>
                <a:cs typeface="Verdana"/>
              </a:rPr>
              <a:t> </a:t>
            </a:r>
            <a:r>
              <a:rPr dirty="0" sz="5400">
                <a:solidFill>
                  <a:srgbClr val="843B0C"/>
                </a:solidFill>
                <a:latin typeface="Verdana"/>
                <a:cs typeface="Verdana"/>
              </a:rPr>
              <a:t>outcomes</a:t>
            </a:r>
            <a:endParaRPr sz="5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4235"/>
              </a:spcBef>
            </a:pPr>
            <a:r>
              <a:rPr dirty="0" sz="5400" spc="-10">
                <a:solidFill>
                  <a:srgbClr val="843B0C"/>
                </a:solidFill>
                <a:latin typeface="Arial"/>
                <a:cs typeface="Arial"/>
              </a:rPr>
              <a:t>•</a:t>
            </a:r>
            <a:r>
              <a:rPr dirty="0" sz="5400" spc="-10">
                <a:solidFill>
                  <a:srgbClr val="843B0C"/>
                </a:solidFill>
                <a:latin typeface="Verdana"/>
                <a:cs typeface="Verdana"/>
              </a:rPr>
              <a:t>Detail </a:t>
            </a:r>
            <a:r>
              <a:rPr dirty="0" sz="5400">
                <a:solidFill>
                  <a:srgbClr val="843B0C"/>
                </a:solidFill>
                <a:latin typeface="Verdana"/>
                <a:cs typeface="Verdana"/>
              </a:rPr>
              <a:t>next</a:t>
            </a:r>
            <a:r>
              <a:rPr dirty="0" sz="5400" spc="-75">
                <a:solidFill>
                  <a:srgbClr val="843B0C"/>
                </a:solidFill>
                <a:latin typeface="Verdana"/>
                <a:cs typeface="Verdana"/>
              </a:rPr>
              <a:t> </a:t>
            </a:r>
            <a:r>
              <a:rPr dirty="0" sz="5400" spc="-5">
                <a:solidFill>
                  <a:srgbClr val="843B0C"/>
                </a:solidFill>
                <a:latin typeface="Verdana"/>
                <a:cs typeface="Verdana"/>
              </a:rPr>
              <a:t>steps</a:t>
            </a:r>
            <a:endParaRPr sz="5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01748" y="6361887"/>
            <a:ext cx="411226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>
                <a:solidFill>
                  <a:srgbClr val="FFFFFF"/>
                </a:solidFill>
                <a:latin typeface="Baskerville Old Face"/>
                <a:cs typeface="Baskerville Old Face"/>
              </a:rPr>
              <a:t>National Technical Institute </a:t>
            </a:r>
            <a:r>
              <a:rPr dirty="0" sz="2000">
                <a:solidFill>
                  <a:srgbClr val="FFFFFF"/>
                </a:solidFill>
                <a:latin typeface="Baskerville Old Face"/>
                <a:cs typeface="Baskerville Old Face"/>
              </a:rPr>
              <a:t>for </a:t>
            </a:r>
            <a:r>
              <a:rPr dirty="0" sz="2000" spc="-10">
                <a:solidFill>
                  <a:srgbClr val="FFFFFF"/>
                </a:solidFill>
                <a:latin typeface="Baskerville Old Face"/>
                <a:cs typeface="Baskerville Old Face"/>
              </a:rPr>
              <a:t>the</a:t>
            </a:r>
            <a:r>
              <a:rPr dirty="0" sz="2000" spc="5">
                <a:solidFill>
                  <a:srgbClr val="FFFFFF"/>
                </a:solidFill>
                <a:latin typeface="Baskerville Old Face"/>
                <a:cs typeface="Baskerville Old Face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Baskerville Old Face"/>
                <a:cs typeface="Baskerville Old Face"/>
              </a:rPr>
              <a:t>Deaf</a:t>
            </a:r>
            <a:endParaRPr sz="2000">
              <a:latin typeface="Baskerville Old Face"/>
              <a:cs typeface="Baskerville Old Fac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38593" y="6402425"/>
            <a:ext cx="45224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FFFFFF"/>
                </a:solidFill>
                <a:latin typeface="Baskerville Old Face"/>
                <a:cs typeface="Baskerville Old Face"/>
              </a:rPr>
              <a:t>© Rochester </a:t>
            </a:r>
            <a:r>
              <a:rPr dirty="0" sz="1600" spc="-10">
                <a:solidFill>
                  <a:srgbClr val="FFFFFF"/>
                </a:solidFill>
                <a:latin typeface="Baskerville Old Face"/>
                <a:cs typeface="Baskerville Old Face"/>
              </a:rPr>
              <a:t>Institute </a:t>
            </a:r>
            <a:r>
              <a:rPr dirty="0" sz="1600" spc="-5">
                <a:solidFill>
                  <a:srgbClr val="FFFFFF"/>
                </a:solidFill>
                <a:latin typeface="Baskerville Old Face"/>
                <a:cs typeface="Baskerville Old Face"/>
              </a:rPr>
              <a:t>of Technology </a:t>
            </a:r>
            <a:r>
              <a:rPr dirty="0" sz="1600" spc="-10">
                <a:solidFill>
                  <a:srgbClr val="FFFFFF"/>
                </a:solidFill>
                <a:latin typeface="Baskerville Old Face"/>
                <a:cs typeface="Baskerville Old Face"/>
              </a:rPr>
              <a:t>All </a:t>
            </a:r>
            <a:r>
              <a:rPr dirty="0" sz="1600" spc="-5">
                <a:solidFill>
                  <a:srgbClr val="FFFFFF"/>
                </a:solidFill>
                <a:latin typeface="Baskerville Old Face"/>
                <a:cs typeface="Baskerville Old Face"/>
              </a:rPr>
              <a:t>rights</a:t>
            </a:r>
            <a:r>
              <a:rPr dirty="0" sz="1600" spc="125">
                <a:solidFill>
                  <a:srgbClr val="FFFFFF"/>
                </a:solidFill>
                <a:latin typeface="Baskerville Old Face"/>
                <a:cs typeface="Baskerville Old Face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Baskerville Old Face"/>
                <a:cs typeface="Baskerville Old Face"/>
              </a:rPr>
              <a:t>reserved.</a:t>
            </a:r>
            <a:endParaRPr sz="1600">
              <a:latin typeface="Baskerville Old Face"/>
              <a:cs typeface="Baskerville Old Fac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6408" y="6324600"/>
            <a:ext cx="1307592" cy="390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16939" y="455752"/>
            <a:ext cx="3527425" cy="10318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600"/>
              <a:t>Beyond</a:t>
            </a:r>
            <a:endParaRPr sz="6600"/>
          </a:p>
        </p:txBody>
      </p:sp>
      <p:sp>
        <p:nvSpPr>
          <p:cNvPr id="6" name="object 6"/>
          <p:cNvSpPr txBox="1"/>
          <p:nvPr/>
        </p:nvSpPr>
        <p:spPr>
          <a:xfrm>
            <a:off x="916939" y="1612874"/>
            <a:ext cx="9987280" cy="4368800"/>
          </a:xfrm>
          <a:prstGeom prst="rect">
            <a:avLst/>
          </a:prstGeom>
        </p:spPr>
        <p:txBody>
          <a:bodyPr wrap="square" lIns="0" tIns="3676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895"/>
              </a:spcBef>
            </a:pPr>
            <a:r>
              <a:rPr dirty="0" sz="5000" spc="-10">
                <a:solidFill>
                  <a:srgbClr val="843B0C"/>
                </a:solidFill>
                <a:latin typeface="Arial"/>
                <a:cs typeface="Arial"/>
              </a:rPr>
              <a:t>•</a:t>
            </a:r>
            <a:r>
              <a:rPr dirty="0" sz="5000" spc="-10">
                <a:solidFill>
                  <a:srgbClr val="843B0C"/>
                </a:solidFill>
                <a:latin typeface="Verdana"/>
                <a:cs typeface="Verdana"/>
              </a:rPr>
              <a:t>Several </a:t>
            </a:r>
            <a:r>
              <a:rPr dirty="0" sz="5000" spc="-5">
                <a:solidFill>
                  <a:srgbClr val="843B0C"/>
                </a:solidFill>
                <a:latin typeface="Verdana"/>
                <a:cs typeface="Verdana"/>
              </a:rPr>
              <a:t>preparing </a:t>
            </a:r>
            <a:r>
              <a:rPr dirty="0" sz="5000">
                <a:solidFill>
                  <a:srgbClr val="843B0C"/>
                </a:solidFill>
                <a:latin typeface="Verdana"/>
                <a:cs typeface="Verdana"/>
              </a:rPr>
              <a:t>for next</a:t>
            </a:r>
            <a:r>
              <a:rPr dirty="0" sz="5000" spc="-50">
                <a:solidFill>
                  <a:srgbClr val="843B0C"/>
                </a:solidFill>
                <a:latin typeface="Verdana"/>
                <a:cs typeface="Verdana"/>
              </a:rPr>
              <a:t> </a:t>
            </a:r>
            <a:r>
              <a:rPr dirty="0" sz="5000" spc="-95">
                <a:solidFill>
                  <a:srgbClr val="843B0C"/>
                </a:solidFill>
                <a:latin typeface="Verdana"/>
                <a:cs typeface="Verdana"/>
              </a:rPr>
              <a:t>AY</a:t>
            </a:r>
            <a:endParaRPr sz="5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795"/>
              </a:spcBef>
            </a:pPr>
            <a:r>
              <a:rPr dirty="0" sz="5000">
                <a:solidFill>
                  <a:srgbClr val="843B0C"/>
                </a:solidFill>
                <a:latin typeface="Arial"/>
                <a:cs typeface="Arial"/>
              </a:rPr>
              <a:t>•</a:t>
            </a:r>
            <a:r>
              <a:rPr dirty="0" sz="5000">
                <a:solidFill>
                  <a:srgbClr val="843B0C"/>
                </a:solidFill>
                <a:latin typeface="Verdana"/>
                <a:cs typeface="Verdana"/>
              </a:rPr>
              <a:t>Creating </a:t>
            </a:r>
            <a:r>
              <a:rPr dirty="0" sz="5000" spc="-5">
                <a:solidFill>
                  <a:srgbClr val="843B0C"/>
                </a:solidFill>
                <a:latin typeface="Verdana"/>
                <a:cs typeface="Verdana"/>
              </a:rPr>
              <a:t>brochure </a:t>
            </a:r>
            <a:r>
              <a:rPr dirty="0" sz="5000">
                <a:solidFill>
                  <a:srgbClr val="843B0C"/>
                </a:solidFill>
                <a:latin typeface="Verdana"/>
                <a:cs typeface="Verdana"/>
              </a:rPr>
              <a:t>for</a:t>
            </a:r>
            <a:r>
              <a:rPr dirty="0" sz="5000" spc="-50">
                <a:solidFill>
                  <a:srgbClr val="843B0C"/>
                </a:solidFill>
                <a:latin typeface="Verdana"/>
                <a:cs typeface="Verdana"/>
              </a:rPr>
              <a:t> </a:t>
            </a:r>
            <a:r>
              <a:rPr dirty="0" sz="5000">
                <a:solidFill>
                  <a:srgbClr val="843B0C"/>
                </a:solidFill>
                <a:latin typeface="Verdana"/>
                <a:cs typeface="Verdana"/>
              </a:rPr>
              <a:t>advisors</a:t>
            </a:r>
            <a:endParaRPr sz="5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795"/>
              </a:spcBef>
            </a:pPr>
            <a:r>
              <a:rPr dirty="0" sz="5000">
                <a:solidFill>
                  <a:srgbClr val="843B0C"/>
                </a:solidFill>
                <a:latin typeface="Arial"/>
                <a:cs typeface="Arial"/>
              </a:rPr>
              <a:t>•</a:t>
            </a:r>
            <a:r>
              <a:rPr dirty="0" sz="5000">
                <a:solidFill>
                  <a:srgbClr val="843B0C"/>
                </a:solidFill>
                <a:latin typeface="Verdana"/>
                <a:cs typeface="Verdana"/>
              </a:rPr>
              <a:t>Developing an “online</a:t>
            </a:r>
            <a:r>
              <a:rPr dirty="0" sz="5000" spc="-45">
                <a:solidFill>
                  <a:srgbClr val="843B0C"/>
                </a:solidFill>
                <a:latin typeface="Verdana"/>
                <a:cs typeface="Verdana"/>
              </a:rPr>
              <a:t> </a:t>
            </a:r>
            <a:r>
              <a:rPr dirty="0" sz="5000">
                <a:solidFill>
                  <a:srgbClr val="843B0C"/>
                </a:solidFill>
                <a:latin typeface="Verdana"/>
                <a:cs typeface="Verdana"/>
              </a:rPr>
              <a:t>ready”</a:t>
            </a:r>
            <a:endParaRPr sz="5000">
              <a:latin typeface="Verdana"/>
              <a:cs typeface="Verdana"/>
            </a:endParaRPr>
          </a:p>
          <a:p>
            <a:pPr marL="241300">
              <a:lnSpc>
                <a:spcPct val="100000"/>
              </a:lnSpc>
              <a:spcBef>
                <a:spcPts val="1795"/>
              </a:spcBef>
            </a:pPr>
            <a:r>
              <a:rPr dirty="0" sz="5000" spc="-10">
                <a:solidFill>
                  <a:srgbClr val="843B0C"/>
                </a:solidFill>
                <a:latin typeface="Verdana"/>
                <a:cs typeface="Verdana"/>
              </a:rPr>
              <a:t>survey</a:t>
            </a:r>
            <a:endParaRPr sz="5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01748" y="6361887"/>
            <a:ext cx="411226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>
                <a:solidFill>
                  <a:srgbClr val="FFFFFF"/>
                </a:solidFill>
                <a:latin typeface="Baskerville Old Face"/>
                <a:cs typeface="Baskerville Old Face"/>
              </a:rPr>
              <a:t>National Technical Institute </a:t>
            </a:r>
            <a:r>
              <a:rPr dirty="0" sz="2000">
                <a:solidFill>
                  <a:srgbClr val="FFFFFF"/>
                </a:solidFill>
                <a:latin typeface="Baskerville Old Face"/>
                <a:cs typeface="Baskerville Old Face"/>
              </a:rPr>
              <a:t>for </a:t>
            </a:r>
            <a:r>
              <a:rPr dirty="0" sz="2000" spc="-10">
                <a:solidFill>
                  <a:srgbClr val="FFFFFF"/>
                </a:solidFill>
                <a:latin typeface="Baskerville Old Face"/>
                <a:cs typeface="Baskerville Old Face"/>
              </a:rPr>
              <a:t>the</a:t>
            </a:r>
            <a:r>
              <a:rPr dirty="0" sz="2000" spc="5">
                <a:solidFill>
                  <a:srgbClr val="FFFFFF"/>
                </a:solidFill>
                <a:latin typeface="Baskerville Old Face"/>
                <a:cs typeface="Baskerville Old Face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Baskerville Old Face"/>
                <a:cs typeface="Baskerville Old Face"/>
              </a:rPr>
              <a:t>Deaf</a:t>
            </a:r>
            <a:endParaRPr sz="2000">
              <a:latin typeface="Baskerville Old Face"/>
              <a:cs typeface="Baskerville Old Fac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38593" y="6402425"/>
            <a:ext cx="45224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FFFFFF"/>
                </a:solidFill>
                <a:latin typeface="Baskerville Old Face"/>
                <a:cs typeface="Baskerville Old Face"/>
              </a:rPr>
              <a:t>© Rochester </a:t>
            </a:r>
            <a:r>
              <a:rPr dirty="0" sz="1600" spc="-10">
                <a:solidFill>
                  <a:srgbClr val="FFFFFF"/>
                </a:solidFill>
                <a:latin typeface="Baskerville Old Face"/>
                <a:cs typeface="Baskerville Old Face"/>
              </a:rPr>
              <a:t>Institute </a:t>
            </a:r>
            <a:r>
              <a:rPr dirty="0" sz="1600" spc="-5">
                <a:solidFill>
                  <a:srgbClr val="FFFFFF"/>
                </a:solidFill>
                <a:latin typeface="Baskerville Old Face"/>
                <a:cs typeface="Baskerville Old Face"/>
              </a:rPr>
              <a:t>of Technology </a:t>
            </a:r>
            <a:r>
              <a:rPr dirty="0" sz="1600" spc="-10">
                <a:solidFill>
                  <a:srgbClr val="FFFFFF"/>
                </a:solidFill>
                <a:latin typeface="Baskerville Old Face"/>
                <a:cs typeface="Baskerville Old Face"/>
              </a:rPr>
              <a:t>All </a:t>
            </a:r>
            <a:r>
              <a:rPr dirty="0" sz="1600" spc="-5">
                <a:solidFill>
                  <a:srgbClr val="FFFFFF"/>
                </a:solidFill>
                <a:latin typeface="Baskerville Old Face"/>
                <a:cs typeface="Baskerville Old Face"/>
              </a:rPr>
              <a:t>rights</a:t>
            </a:r>
            <a:r>
              <a:rPr dirty="0" sz="1600" spc="125">
                <a:solidFill>
                  <a:srgbClr val="FFFFFF"/>
                </a:solidFill>
                <a:latin typeface="Baskerville Old Face"/>
                <a:cs typeface="Baskerville Old Face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Baskerville Old Face"/>
                <a:cs typeface="Baskerville Old Face"/>
              </a:rPr>
              <a:t>reserved.</a:t>
            </a:r>
            <a:endParaRPr sz="1600">
              <a:latin typeface="Baskerville Old Face"/>
              <a:cs typeface="Baskerville Old Fac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6408" y="6324600"/>
            <a:ext cx="1307592" cy="390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16939" y="455752"/>
            <a:ext cx="3527425" cy="10318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600"/>
              <a:t>Beyond</a:t>
            </a:r>
            <a:endParaRPr sz="6600"/>
          </a:p>
        </p:txBody>
      </p:sp>
      <p:sp>
        <p:nvSpPr>
          <p:cNvPr id="6" name="object 6"/>
          <p:cNvSpPr txBox="1"/>
          <p:nvPr/>
        </p:nvSpPr>
        <p:spPr>
          <a:xfrm>
            <a:off x="916939" y="1622323"/>
            <a:ext cx="8656320" cy="4179570"/>
          </a:xfrm>
          <a:prstGeom prst="rect">
            <a:avLst/>
          </a:prstGeom>
        </p:spPr>
        <p:txBody>
          <a:bodyPr wrap="square" lIns="0" tIns="3498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755"/>
              </a:spcBef>
            </a:pPr>
            <a:r>
              <a:rPr dirty="0" sz="4600" spc="-10">
                <a:solidFill>
                  <a:srgbClr val="843B0C"/>
                </a:solidFill>
                <a:latin typeface="Arial"/>
                <a:cs typeface="Arial"/>
              </a:rPr>
              <a:t>•</a:t>
            </a:r>
            <a:r>
              <a:rPr dirty="0" sz="4600" spc="-10">
                <a:solidFill>
                  <a:srgbClr val="843B0C"/>
                </a:solidFill>
                <a:latin typeface="Verdana"/>
                <a:cs typeface="Verdana"/>
              </a:rPr>
              <a:t>Validating </a:t>
            </a:r>
            <a:r>
              <a:rPr dirty="0" sz="4600" spc="-5">
                <a:solidFill>
                  <a:srgbClr val="843B0C"/>
                </a:solidFill>
                <a:latin typeface="Verdana"/>
                <a:cs typeface="Verdana"/>
              </a:rPr>
              <a:t>course</a:t>
            </a:r>
            <a:r>
              <a:rPr dirty="0" sz="4600" spc="-10">
                <a:solidFill>
                  <a:srgbClr val="843B0C"/>
                </a:solidFill>
                <a:latin typeface="Verdana"/>
                <a:cs typeface="Verdana"/>
              </a:rPr>
              <a:t> </a:t>
            </a:r>
            <a:r>
              <a:rPr dirty="0" sz="4600" spc="-5">
                <a:solidFill>
                  <a:srgbClr val="843B0C"/>
                </a:solidFill>
                <a:latin typeface="Verdana"/>
                <a:cs typeface="Verdana"/>
              </a:rPr>
              <a:t>design</a:t>
            </a:r>
            <a:endParaRPr sz="4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655"/>
              </a:spcBef>
            </a:pPr>
            <a:r>
              <a:rPr dirty="0" sz="4600" spc="0">
                <a:solidFill>
                  <a:srgbClr val="843B0C"/>
                </a:solidFill>
                <a:latin typeface="Arial"/>
                <a:cs typeface="Arial"/>
              </a:rPr>
              <a:t>•</a:t>
            </a:r>
            <a:r>
              <a:rPr dirty="0" sz="4600" spc="0">
                <a:solidFill>
                  <a:srgbClr val="843B0C"/>
                </a:solidFill>
                <a:latin typeface="Verdana"/>
                <a:cs typeface="Verdana"/>
              </a:rPr>
              <a:t>Establishing </a:t>
            </a:r>
            <a:r>
              <a:rPr dirty="0" sz="4600" spc="-5">
                <a:solidFill>
                  <a:srgbClr val="843B0C"/>
                </a:solidFill>
                <a:latin typeface="Verdana"/>
                <a:cs typeface="Verdana"/>
              </a:rPr>
              <a:t>student</a:t>
            </a:r>
            <a:r>
              <a:rPr dirty="0" sz="4600" spc="15">
                <a:solidFill>
                  <a:srgbClr val="843B0C"/>
                </a:solidFill>
                <a:latin typeface="Verdana"/>
                <a:cs typeface="Verdana"/>
              </a:rPr>
              <a:t> </a:t>
            </a:r>
            <a:r>
              <a:rPr dirty="0" sz="4600" spc="-10">
                <a:solidFill>
                  <a:srgbClr val="843B0C"/>
                </a:solidFill>
                <a:latin typeface="Verdana"/>
                <a:cs typeface="Verdana"/>
              </a:rPr>
              <a:t>group</a:t>
            </a:r>
            <a:endParaRPr sz="4600">
              <a:latin typeface="Verdana"/>
              <a:cs typeface="Verdana"/>
            </a:endParaRPr>
          </a:p>
          <a:p>
            <a:pPr marL="1718310" marR="5080" indent="-1705610">
              <a:lnSpc>
                <a:spcPts val="8190"/>
              </a:lnSpc>
              <a:spcBef>
                <a:spcPts val="700"/>
              </a:spcBef>
            </a:pPr>
            <a:r>
              <a:rPr dirty="0" sz="4600" spc="5">
                <a:solidFill>
                  <a:srgbClr val="843B0C"/>
                </a:solidFill>
                <a:latin typeface="Arial"/>
                <a:cs typeface="Arial"/>
              </a:rPr>
              <a:t>•</a:t>
            </a:r>
            <a:r>
              <a:rPr dirty="0" sz="4600" spc="5">
                <a:solidFill>
                  <a:srgbClr val="843B0C"/>
                </a:solidFill>
                <a:latin typeface="Verdana"/>
                <a:cs typeface="Verdana"/>
              </a:rPr>
              <a:t>Developing </a:t>
            </a:r>
            <a:r>
              <a:rPr dirty="0" sz="4600" spc="-5">
                <a:solidFill>
                  <a:srgbClr val="843B0C"/>
                </a:solidFill>
                <a:latin typeface="Verdana"/>
                <a:cs typeface="Verdana"/>
              </a:rPr>
              <a:t>a </a:t>
            </a:r>
            <a:r>
              <a:rPr dirty="0" sz="4600" spc="-10">
                <a:solidFill>
                  <a:srgbClr val="843B0C"/>
                </a:solidFill>
                <a:latin typeface="Verdana"/>
                <a:cs typeface="Verdana"/>
              </a:rPr>
              <a:t>website  (ntid.rit.edu/nlc/online)</a:t>
            </a:r>
            <a:endParaRPr sz="4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01748" y="6361887"/>
            <a:ext cx="411226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>
                <a:solidFill>
                  <a:srgbClr val="FFFFFF"/>
                </a:solidFill>
                <a:latin typeface="Baskerville Old Face"/>
                <a:cs typeface="Baskerville Old Face"/>
              </a:rPr>
              <a:t>National Technical Institute </a:t>
            </a:r>
            <a:r>
              <a:rPr dirty="0" sz="2000">
                <a:solidFill>
                  <a:srgbClr val="FFFFFF"/>
                </a:solidFill>
                <a:latin typeface="Baskerville Old Face"/>
                <a:cs typeface="Baskerville Old Face"/>
              </a:rPr>
              <a:t>for </a:t>
            </a:r>
            <a:r>
              <a:rPr dirty="0" sz="2000" spc="-10">
                <a:solidFill>
                  <a:srgbClr val="FFFFFF"/>
                </a:solidFill>
                <a:latin typeface="Baskerville Old Face"/>
                <a:cs typeface="Baskerville Old Face"/>
              </a:rPr>
              <a:t>the</a:t>
            </a:r>
            <a:r>
              <a:rPr dirty="0" sz="2000" spc="5">
                <a:solidFill>
                  <a:srgbClr val="FFFFFF"/>
                </a:solidFill>
                <a:latin typeface="Baskerville Old Face"/>
                <a:cs typeface="Baskerville Old Face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Baskerville Old Face"/>
                <a:cs typeface="Baskerville Old Face"/>
              </a:rPr>
              <a:t>Deaf</a:t>
            </a:r>
            <a:endParaRPr sz="2000">
              <a:latin typeface="Baskerville Old Face"/>
              <a:cs typeface="Baskerville Old Fac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38593" y="6402425"/>
            <a:ext cx="45224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FFFFFF"/>
                </a:solidFill>
                <a:latin typeface="Baskerville Old Face"/>
                <a:cs typeface="Baskerville Old Face"/>
              </a:rPr>
              <a:t>© Rochester </a:t>
            </a:r>
            <a:r>
              <a:rPr dirty="0" sz="1600" spc="-10">
                <a:solidFill>
                  <a:srgbClr val="FFFFFF"/>
                </a:solidFill>
                <a:latin typeface="Baskerville Old Face"/>
                <a:cs typeface="Baskerville Old Face"/>
              </a:rPr>
              <a:t>Institute </a:t>
            </a:r>
            <a:r>
              <a:rPr dirty="0" sz="1600" spc="-5">
                <a:solidFill>
                  <a:srgbClr val="FFFFFF"/>
                </a:solidFill>
                <a:latin typeface="Baskerville Old Face"/>
                <a:cs typeface="Baskerville Old Face"/>
              </a:rPr>
              <a:t>of Technology </a:t>
            </a:r>
            <a:r>
              <a:rPr dirty="0" sz="1600" spc="-10">
                <a:solidFill>
                  <a:srgbClr val="FFFFFF"/>
                </a:solidFill>
                <a:latin typeface="Baskerville Old Face"/>
                <a:cs typeface="Baskerville Old Face"/>
              </a:rPr>
              <a:t>All </a:t>
            </a:r>
            <a:r>
              <a:rPr dirty="0" sz="1600" spc="-5">
                <a:solidFill>
                  <a:srgbClr val="FFFFFF"/>
                </a:solidFill>
                <a:latin typeface="Baskerville Old Face"/>
                <a:cs typeface="Baskerville Old Face"/>
              </a:rPr>
              <a:t>rights</a:t>
            </a:r>
            <a:r>
              <a:rPr dirty="0" sz="1600" spc="125">
                <a:solidFill>
                  <a:srgbClr val="FFFFFF"/>
                </a:solidFill>
                <a:latin typeface="Baskerville Old Face"/>
                <a:cs typeface="Baskerville Old Face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Baskerville Old Face"/>
                <a:cs typeface="Baskerville Old Face"/>
              </a:rPr>
              <a:t>reserved.</a:t>
            </a:r>
            <a:endParaRPr sz="1600">
              <a:latin typeface="Baskerville Old Face"/>
              <a:cs typeface="Baskerville Old Fac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6408" y="6324600"/>
            <a:ext cx="1307592" cy="390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732532" y="169163"/>
            <a:ext cx="5983224" cy="59527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73683" y="465836"/>
            <a:ext cx="10628630" cy="5638800"/>
          </a:xfrm>
          <a:prstGeom prst="rect">
            <a:avLst/>
          </a:prstGeom>
        </p:spPr>
        <p:txBody>
          <a:bodyPr wrap="square" lIns="0" tIns="81280" rIns="0" bIns="0" rtlCol="0" vert="horz">
            <a:spAutoFit/>
          </a:bodyPr>
          <a:lstStyle/>
          <a:p>
            <a:pPr marL="12700" marR="954405">
              <a:lnSpc>
                <a:spcPts val="4320"/>
              </a:lnSpc>
              <a:spcBef>
                <a:spcPts val="640"/>
              </a:spcBef>
            </a:pPr>
            <a:r>
              <a:rPr dirty="0" sz="4000" spc="-10" b="1">
                <a:solidFill>
                  <a:srgbClr val="EC7C30"/>
                </a:solidFill>
                <a:latin typeface="Verdana"/>
                <a:cs typeface="Verdana"/>
              </a:rPr>
              <a:t>Have </a:t>
            </a:r>
            <a:r>
              <a:rPr dirty="0" sz="4000" spc="-5" b="1">
                <a:solidFill>
                  <a:srgbClr val="EC7C30"/>
                </a:solidFill>
                <a:latin typeface="Verdana"/>
                <a:cs typeface="Verdana"/>
              </a:rPr>
              <a:t>an idea or </a:t>
            </a:r>
            <a:r>
              <a:rPr dirty="0" sz="4000" spc="-10" b="1">
                <a:solidFill>
                  <a:srgbClr val="EC7C30"/>
                </a:solidFill>
                <a:latin typeface="Verdana"/>
                <a:cs typeface="Verdana"/>
              </a:rPr>
              <a:t>need help </a:t>
            </a:r>
            <a:r>
              <a:rPr dirty="0" sz="4000" spc="-5" b="1">
                <a:solidFill>
                  <a:srgbClr val="EC7C30"/>
                </a:solidFill>
                <a:latin typeface="Verdana"/>
                <a:cs typeface="Verdana"/>
              </a:rPr>
              <a:t>getting  started?</a:t>
            </a:r>
            <a:endParaRPr sz="4000">
              <a:latin typeface="Verdana"/>
              <a:cs typeface="Verdana"/>
            </a:endParaRPr>
          </a:p>
          <a:p>
            <a:pPr marL="12700">
              <a:lnSpc>
                <a:spcPts val="5245"/>
              </a:lnSpc>
              <a:spcBef>
                <a:spcPts val="1295"/>
              </a:spcBef>
            </a:pPr>
            <a:r>
              <a:rPr dirty="0" sz="4600" spc="-5">
                <a:solidFill>
                  <a:srgbClr val="843B0C"/>
                </a:solidFill>
                <a:latin typeface="Verdana"/>
                <a:cs typeface="Verdana"/>
              </a:rPr>
              <a:t>Use Outlook </a:t>
            </a:r>
            <a:r>
              <a:rPr dirty="0" sz="4600" spc="-10">
                <a:solidFill>
                  <a:srgbClr val="843B0C"/>
                </a:solidFill>
                <a:latin typeface="Verdana"/>
                <a:cs typeface="Verdana"/>
              </a:rPr>
              <a:t>Calendar </a:t>
            </a:r>
            <a:r>
              <a:rPr dirty="0" sz="4600">
                <a:solidFill>
                  <a:srgbClr val="843B0C"/>
                </a:solidFill>
                <a:latin typeface="Verdana"/>
                <a:cs typeface="Verdana"/>
              </a:rPr>
              <a:t>to</a:t>
            </a:r>
            <a:r>
              <a:rPr dirty="0" sz="4600" spc="35">
                <a:solidFill>
                  <a:srgbClr val="843B0C"/>
                </a:solidFill>
                <a:latin typeface="Verdana"/>
                <a:cs typeface="Verdana"/>
              </a:rPr>
              <a:t> </a:t>
            </a:r>
            <a:r>
              <a:rPr dirty="0" sz="4600" spc="-5">
                <a:solidFill>
                  <a:srgbClr val="843B0C"/>
                </a:solidFill>
                <a:latin typeface="Verdana"/>
                <a:cs typeface="Verdana"/>
              </a:rPr>
              <a:t>schedule</a:t>
            </a:r>
            <a:endParaRPr sz="4600">
              <a:latin typeface="Verdana"/>
              <a:cs typeface="Verdana"/>
            </a:endParaRPr>
          </a:p>
          <a:p>
            <a:pPr marL="12700">
              <a:lnSpc>
                <a:spcPts val="5215"/>
              </a:lnSpc>
            </a:pPr>
            <a:r>
              <a:rPr dirty="0" sz="4600" spc="-5">
                <a:solidFill>
                  <a:srgbClr val="843B0C"/>
                </a:solidFill>
                <a:latin typeface="Verdana"/>
                <a:cs typeface="Verdana"/>
              </a:rPr>
              <a:t>an appointment</a:t>
            </a:r>
            <a:r>
              <a:rPr dirty="0" sz="4600">
                <a:solidFill>
                  <a:srgbClr val="843B0C"/>
                </a:solidFill>
                <a:latin typeface="Verdana"/>
                <a:cs typeface="Verdana"/>
              </a:rPr>
              <a:t> </a:t>
            </a:r>
            <a:r>
              <a:rPr dirty="0" sz="4600" spc="-10">
                <a:solidFill>
                  <a:srgbClr val="843B0C"/>
                </a:solidFill>
                <a:latin typeface="Verdana"/>
                <a:cs typeface="Verdana"/>
              </a:rPr>
              <a:t>with:</a:t>
            </a:r>
            <a:endParaRPr sz="4600">
              <a:latin typeface="Verdana"/>
              <a:cs typeface="Verdana"/>
            </a:endParaRPr>
          </a:p>
          <a:p>
            <a:pPr marL="927100">
              <a:lnSpc>
                <a:spcPts val="5470"/>
              </a:lnSpc>
            </a:pPr>
            <a:r>
              <a:rPr dirty="0" sz="4600" spc="-5">
                <a:solidFill>
                  <a:srgbClr val="843B0C"/>
                </a:solidFill>
                <a:latin typeface="Verdana"/>
                <a:cs typeface="Verdana"/>
              </a:rPr>
              <a:t>LB at </a:t>
            </a:r>
            <a:r>
              <a:rPr dirty="0" sz="4600" spc="-10">
                <a:solidFill>
                  <a:srgbClr val="843B0C"/>
                </a:solidFill>
                <a:latin typeface="Verdana"/>
                <a:cs typeface="Verdana"/>
                <a:hlinkClick r:id="rId3"/>
              </a:rPr>
              <a:t>Linda.Bryant@rit.edu</a:t>
            </a:r>
            <a:r>
              <a:rPr dirty="0" sz="4600" spc="10">
                <a:solidFill>
                  <a:srgbClr val="843B0C"/>
                </a:solidFill>
                <a:latin typeface="Verdana"/>
                <a:cs typeface="Verdana"/>
                <a:hlinkClick r:id="rId3"/>
              </a:rPr>
              <a:t> </a:t>
            </a:r>
            <a:r>
              <a:rPr dirty="0" sz="4600" spc="-5">
                <a:solidFill>
                  <a:srgbClr val="843B0C"/>
                </a:solidFill>
                <a:latin typeface="Verdana"/>
                <a:cs typeface="Verdana"/>
              </a:rPr>
              <a:t>&amp;</a:t>
            </a:r>
            <a:endParaRPr sz="4600">
              <a:latin typeface="Verdana"/>
              <a:cs typeface="Verdana"/>
            </a:endParaRPr>
          </a:p>
          <a:p>
            <a:pPr marL="927100">
              <a:lnSpc>
                <a:spcPts val="5495"/>
              </a:lnSpc>
            </a:pPr>
            <a:r>
              <a:rPr dirty="0" sz="4600" spc="-80">
                <a:solidFill>
                  <a:srgbClr val="843B0C"/>
                </a:solidFill>
                <a:latin typeface="Verdana"/>
                <a:cs typeface="Verdana"/>
              </a:rPr>
              <a:t>Wes </a:t>
            </a:r>
            <a:r>
              <a:rPr dirty="0" sz="4600" spc="-5">
                <a:solidFill>
                  <a:srgbClr val="843B0C"/>
                </a:solidFill>
                <a:latin typeface="Verdana"/>
                <a:cs typeface="Verdana"/>
              </a:rPr>
              <a:t>Blue at </a:t>
            </a:r>
            <a:r>
              <a:rPr dirty="0" sz="4600" spc="-35">
                <a:solidFill>
                  <a:srgbClr val="843B0C"/>
                </a:solidFill>
                <a:latin typeface="Verdana"/>
                <a:cs typeface="Verdana"/>
                <a:hlinkClick r:id="rId4"/>
              </a:rPr>
              <a:t>Wesley</a:t>
            </a:r>
            <a:r>
              <a:rPr dirty="0" sz="4600" spc="-35">
                <a:solidFill>
                  <a:srgbClr val="843B0C"/>
                </a:solidFill>
                <a:latin typeface="Verdana"/>
                <a:cs typeface="Verdana"/>
                <a:hlinkClick r:id="rId5"/>
              </a:rPr>
              <a:t>.Blue@rit.edu</a:t>
            </a:r>
            <a:endParaRPr sz="4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5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717800" algn="l"/>
              </a:tabLst>
            </a:pPr>
            <a:r>
              <a:rPr dirty="0" sz="5400" spc="-5">
                <a:solidFill>
                  <a:srgbClr val="843B0C"/>
                </a:solidFill>
                <a:latin typeface="Verdana"/>
                <a:cs typeface="Verdana"/>
              </a:rPr>
              <a:t>Thanks	</a:t>
            </a:r>
            <a:r>
              <a:rPr dirty="0" sz="5400">
                <a:solidFill>
                  <a:srgbClr val="843B0C"/>
                </a:solidFill>
                <a:latin typeface="Verdana"/>
                <a:cs typeface="Verdana"/>
              </a:rPr>
              <a:t>for</a:t>
            </a:r>
            <a:r>
              <a:rPr dirty="0" sz="5400" spc="-100">
                <a:solidFill>
                  <a:srgbClr val="843B0C"/>
                </a:solidFill>
                <a:latin typeface="Verdana"/>
                <a:cs typeface="Verdana"/>
              </a:rPr>
              <a:t> </a:t>
            </a:r>
            <a:r>
              <a:rPr dirty="0" sz="5400">
                <a:solidFill>
                  <a:srgbClr val="843B0C"/>
                </a:solidFill>
                <a:latin typeface="Verdana"/>
                <a:cs typeface="Verdana"/>
              </a:rPr>
              <a:t>attending!</a:t>
            </a:r>
            <a:endParaRPr sz="5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557860"/>
            <a:ext cx="5510530" cy="84899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Data</a:t>
            </a:r>
            <a:r>
              <a:rPr dirty="0" spc="-55"/>
              <a:t> </a:t>
            </a:r>
            <a:r>
              <a:rPr dirty="0" spc="-5"/>
              <a:t>collected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964893"/>
            <a:ext cx="4697730" cy="32746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 spc="-5">
                <a:solidFill>
                  <a:srgbClr val="843B0C"/>
                </a:solidFill>
                <a:latin typeface="Verdana"/>
                <a:cs typeface="Verdana"/>
              </a:rPr>
              <a:t>Compa</a:t>
            </a:r>
            <a:r>
              <a:rPr dirty="0" sz="5400" spc="-110">
                <a:solidFill>
                  <a:srgbClr val="843B0C"/>
                </a:solidFill>
                <a:latin typeface="Verdana"/>
                <a:cs typeface="Verdana"/>
              </a:rPr>
              <a:t>r</a:t>
            </a:r>
            <a:r>
              <a:rPr dirty="0" sz="5400">
                <a:solidFill>
                  <a:srgbClr val="843B0C"/>
                </a:solidFill>
                <a:latin typeface="Verdana"/>
                <a:cs typeface="Verdana"/>
              </a:rPr>
              <a:t>ati</a:t>
            </a:r>
            <a:r>
              <a:rPr dirty="0" sz="5400" spc="-55">
                <a:solidFill>
                  <a:srgbClr val="843B0C"/>
                </a:solidFill>
                <a:latin typeface="Verdana"/>
                <a:cs typeface="Verdana"/>
              </a:rPr>
              <a:t>v</a:t>
            </a:r>
            <a:r>
              <a:rPr dirty="0" sz="5400">
                <a:solidFill>
                  <a:srgbClr val="843B0C"/>
                </a:solidFill>
                <a:latin typeface="Verdana"/>
                <a:cs typeface="Verdana"/>
              </a:rPr>
              <a:t>e:</a:t>
            </a:r>
            <a:endParaRPr sz="5400">
              <a:latin typeface="Verdana"/>
              <a:cs typeface="Verdana"/>
            </a:endParaRPr>
          </a:p>
          <a:p>
            <a:pPr marL="469900">
              <a:lnSpc>
                <a:spcPct val="100000"/>
              </a:lnSpc>
              <a:spcBef>
                <a:spcPts val="3590"/>
              </a:spcBef>
            </a:pPr>
            <a:r>
              <a:rPr dirty="0" sz="5000" spc="0">
                <a:solidFill>
                  <a:srgbClr val="843B0C"/>
                </a:solidFill>
                <a:latin typeface="Arial"/>
                <a:cs typeface="Arial"/>
              </a:rPr>
              <a:t>•</a:t>
            </a:r>
            <a:r>
              <a:rPr dirty="0" sz="5000" spc="0">
                <a:solidFill>
                  <a:srgbClr val="843B0C"/>
                </a:solidFill>
                <a:latin typeface="Verdana"/>
                <a:cs typeface="Verdana"/>
              </a:rPr>
              <a:t>Students</a:t>
            </a:r>
            <a:endParaRPr sz="5000">
              <a:latin typeface="Verdana"/>
              <a:cs typeface="Verdana"/>
            </a:endParaRPr>
          </a:p>
          <a:p>
            <a:pPr marL="469900">
              <a:lnSpc>
                <a:spcPct val="100000"/>
              </a:lnSpc>
              <a:spcBef>
                <a:spcPts val="3504"/>
              </a:spcBef>
            </a:pPr>
            <a:r>
              <a:rPr dirty="0" sz="5000" spc="-10">
                <a:solidFill>
                  <a:srgbClr val="843B0C"/>
                </a:solidFill>
                <a:latin typeface="Arial"/>
                <a:cs typeface="Arial"/>
              </a:rPr>
              <a:t>•</a:t>
            </a:r>
            <a:r>
              <a:rPr dirty="0" sz="5000" spc="-10">
                <a:solidFill>
                  <a:srgbClr val="843B0C"/>
                </a:solidFill>
                <a:latin typeface="Verdana"/>
                <a:cs typeface="Verdana"/>
              </a:rPr>
              <a:t>Grades</a:t>
            </a:r>
            <a:endParaRPr sz="5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813638"/>
            <a:ext cx="10332085" cy="84899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="0">
                <a:solidFill>
                  <a:srgbClr val="843B0C"/>
                </a:solidFill>
                <a:latin typeface="Verdana"/>
                <a:cs typeface="Verdana"/>
              </a:rPr>
              <a:t>Online/Blended only</a:t>
            </a:r>
            <a:r>
              <a:rPr dirty="0" spc="-65" b="0">
                <a:solidFill>
                  <a:srgbClr val="843B0C"/>
                </a:solidFill>
                <a:latin typeface="Verdana"/>
                <a:cs typeface="Verdana"/>
              </a:rPr>
              <a:t> </a:t>
            </a:r>
            <a:r>
              <a:rPr dirty="0" b="0">
                <a:solidFill>
                  <a:srgbClr val="843B0C"/>
                </a:solidFill>
                <a:latin typeface="Verdana"/>
                <a:cs typeface="Verdana"/>
              </a:rPr>
              <a:t>sections: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74394" y="1648114"/>
            <a:ext cx="9025890" cy="3647440"/>
          </a:xfrm>
          <a:prstGeom prst="rect">
            <a:avLst/>
          </a:prstGeom>
        </p:spPr>
        <p:txBody>
          <a:bodyPr wrap="square" lIns="0" tIns="45783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604"/>
              </a:spcBef>
            </a:pPr>
            <a:r>
              <a:rPr dirty="0" sz="5000" spc="0">
                <a:solidFill>
                  <a:srgbClr val="843B0C"/>
                </a:solidFill>
                <a:latin typeface="Arial"/>
                <a:cs typeface="Arial"/>
              </a:rPr>
              <a:t>•</a:t>
            </a:r>
            <a:r>
              <a:rPr dirty="0" sz="5000" spc="0">
                <a:solidFill>
                  <a:srgbClr val="843B0C"/>
                </a:solidFill>
                <a:latin typeface="Verdana"/>
                <a:cs typeface="Verdana"/>
              </a:rPr>
              <a:t>Online </a:t>
            </a:r>
            <a:r>
              <a:rPr dirty="0" sz="5000" spc="-5">
                <a:solidFill>
                  <a:srgbClr val="843B0C"/>
                </a:solidFill>
                <a:latin typeface="Verdana"/>
                <a:cs typeface="Verdana"/>
              </a:rPr>
              <a:t>ready </a:t>
            </a:r>
            <a:r>
              <a:rPr dirty="0" sz="5000" spc="-10">
                <a:solidFill>
                  <a:srgbClr val="843B0C"/>
                </a:solidFill>
                <a:latin typeface="Verdana"/>
                <a:cs typeface="Verdana"/>
              </a:rPr>
              <a:t>survey</a:t>
            </a:r>
            <a:r>
              <a:rPr dirty="0" sz="5000" spc="-60">
                <a:solidFill>
                  <a:srgbClr val="843B0C"/>
                </a:solidFill>
                <a:latin typeface="Verdana"/>
                <a:cs typeface="Verdana"/>
              </a:rPr>
              <a:t> </a:t>
            </a:r>
            <a:r>
              <a:rPr dirty="0" sz="5000">
                <a:solidFill>
                  <a:srgbClr val="843B0C"/>
                </a:solidFill>
                <a:latin typeface="Verdana"/>
                <a:cs typeface="Verdana"/>
              </a:rPr>
              <a:t>results</a:t>
            </a:r>
            <a:endParaRPr sz="5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504"/>
              </a:spcBef>
            </a:pPr>
            <a:r>
              <a:rPr dirty="0" sz="5000" spc="-40">
                <a:solidFill>
                  <a:srgbClr val="843B0C"/>
                </a:solidFill>
                <a:latin typeface="Arial"/>
                <a:cs typeface="Arial"/>
              </a:rPr>
              <a:t>•</a:t>
            </a:r>
            <a:r>
              <a:rPr dirty="0" sz="5000" spc="-40">
                <a:solidFill>
                  <a:srgbClr val="843B0C"/>
                </a:solidFill>
                <a:latin typeface="Verdana"/>
                <a:cs typeface="Verdana"/>
              </a:rPr>
              <a:t>SRATE </a:t>
            </a:r>
            <a:r>
              <a:rPr dirty="0" sz="5000">
                <a:solidFill>
                  <a:srgbClr val="843B0C"/>
                </a:solidFill>
                <a:latin typeface="Verdana"/>
                <a:cs typeface="Verdana"/>
              </a:rPr>
              <a:t>online</a:t>
            </a:r>
            <a:r>
              <a:rPr dirty="0" sz="5000" spc="-40">
                <a:solidFill>
                  <a:srgbClr val="843B0C"/>
                </a:solidFill>
                <a:latin typeface="Verdana"/>
                <a:cs typeface="Verdana"/>
              </a:rPr>
              <a:t> </a:t>
            </a:r>
            <a:r>
              <a:rPr dirty="0" sz="5000" spc="-10">
                <a:solidFill>
                  <a:srgbClr val="843B0C"/>
                </a:solidFill>
                <a:latin typeface="Verdana"/>
                <a:cs typeface="Verdana"/>
              </a:rPr>
              <a:t>questions</a:t>
            </a:r>
            <a:endParaRPr sz="5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504"/>
              </a:spcBef>
            </a:pPr>
            <a:r>
              <a:rPr dirty="0" sz="5000" spc="-15">
                <a:solidFill>
                  <a:srgbClr val="843B0C"/>
                </a:solidFill>
                <a:latin typeface="Arial"/>
                <a:cs typeface="Arial"/>
              </a:rPr>
              <a:t>•</a:t>
            </a:r>
            <a:r>
              <a:rPr dirty="0" sz="5000" spc="-15">
                <a:solidFill>
                  <a:srgbClr val="843B0C"/>
                </a:solidFill>
                <a:latin typeface="Verdana"/>
                <a:cs typeface="Verdana"/>
              </a:rPr>
              <a:t>Post-course</a:t>
            </a:r>
            <a:r>
              <a:rPr dirty="0" sz="5000" spc="-65">
                <a:solidFill>
                  <a:srgbClr val="843B0C"/>
                </a:solidFill>
                <a:latin typeface="Verdana"/>
                <a:cs typeface="Verdana"/>
              </a:rPr>
              <a:t> </a:t>
            </a:r>
            <a:r>
              <a:rPr dirty="0" sz="5000" spc="-10">
                <a:solidFill>
                  <a:srgbClr val="843B0C"/>
                </a:solidFill>
                <a:latin typeface="Verdana"/>
                <a:cs typeface="Verdana"/>
              </a:rPr>
              <a:t>survey</a:t>
            </a:r>
            <a:endParaRPr sz="5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557860"/>
            <a:ext cx="7539990" cy="84899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Fall </a:t>
            </a:r>
            <a:r>
              <a:rPr dirty="0"/>
              <a:t>(2161)</a:t>
            </a:r>
            <a:r>
              <a:rPr dirty="0" spc="-50"/>
              <a:t> </a:t>
            </a:r>
            <a:r>
              <a:rPr dirty="0" spc="-5"/>
              <a:t>courses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270279"/>
            <a:ext cx="8239125" cy="4417695"/>
          </a:xfrm>
          <a:prstGeom prst="rect">
            <a:avLst/>
          </a:prstGeom>
        </p:spPr>
        <p:txBody>
          <a:bodyPr wrap="square" lIns="0" tIns="3632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860"/>
              </a:spcBef>
            </a:pPr>
            <a:r>
              <a:rPr dirty="0" sz="4900">
                <a:solidFill>
                  <a:srgbClr val="843B0C"/>
                </a:solidFill>
                <a:latin typeface="Arial"/>
                <a:cs typeface="Arial"/>
              </a:rPr>
              <a:t>•</a:t>
            </a:r>
            <a:r>
              <a:rPr dirty="0" sz="4900">
                <a:solidFill>
                  <a:srgbClr val="843B0C"/>
                </a:solidFill>
                <a:latin typeface="Verdana"/>
                <a:cs typeface="Verdana"/>
              </a:rPr>
              <a:t>Applications </a:t>
            </a:r>
            <a:r>
              <a:rPr dirty="0" sz="4900" spc="-5">
                <a:solidFill>
                  <a:srgbClr val="843B0C"/>
                </a:solidFill>
                <a:latin typeface="Verdana"/>
                <a:cs typeface="Verdana"/>
              </a:rPr>
              <a:t>of</a:t>
            </a:r>
            <a:r>
              <a:rPr dirty="0" sz="4900" spc="15">
                <a:solidFill>
                  <a:srgbClr val="843B0C"/>
                </a:solidFill>
                <a:latin typeface="Verdana"/>
                <a:cs typeface="Verdana"/>
              </a:rPr>
              <a:t> </a:t>
            </a:r>
            <a:r>
              <a:rPr dirty="0" sz="4900" spc="-15">
                <a:solidFill>
                  <a:srgbClr val="843B0C"/>
                </a:solidFill>
                <a:latin typeface="Verdana"/>
                <a:cs typeface="Verdana"/>
              </a:rPr>
              <a:t>Algebra</a:t>
            </a:r>
            <a:endParaRPr sz="4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760"/>
              </a:spcBef>
            </a:pPr>
            <a:r>
              <a:rPr dirty="0" sz="4900" spc="5">
                <a:solidFill>
                  <a:srgbClr val="843B0C"/>
                </a:solidFill>
                <a:latin typeface="Arial"/>
                <a:cs typeface="Arial"/>
              </a:rPr>
              <a:t>•</a:t>
            </a:r>
            <a:r>
              <a:rPr dirty="0" sz="4900" spc="5">
                <a:solidFill>
                  <a:srgbClr val="843B0C"/>
                </a:solidFill>
                <a:latin typeface="Verdana"/>
                <a:cs typeface="Verdana"/>
              </a:rPr>
              <a:t>Intro </a:t>
            </a:r>
            <a:r>
              <a:rPr dirty="0" sz="4900" spc="-5">
                <a:solidFill>
                  <a:srgbClr val="843B0C"/>
                </a:solidFill>
                <a:latin typeface="Verdana"/>
                <a:cs typeface="Verdana"/>
              </a:rPr>
              <a:t>to </a:t>
            </a:r>
            <a:r>
              <a:rPr dirty="0" sz="4900" spc="-15">
                <a:solidFill>
                  <a:srgbClr val="843B0C"/>
                </a:solidFill>
                <a:latin typeface="Verdana"/>
                <a:cs typeface="Verdana"/>
              </a:rPr>
              <a:t>Performing</a:t>
            </a:r>
            <a:r>
              <a:rPr dirty="0" sz="4900" spc="-70">
                <a:solidFill>
                  <a:srgbClr val="843B0C"/>
                </a:solidFill>
                <a:latin typeface="Verdana"/>
                <a:cs typeface="Verdana"/>
              </a:rPr>
              <a:t> </a:t>
            </a:r>
            <a:r>
              <a:rPr dirty="0" sz="4900" spc="-5">
                <a:solidFill>
                  <a:srgbClr val="843B0C"/>
                </a:solidFill>
                <a:latin typeface="Verdana"/>
                <a:cs typeface="Verdana"/>
              </a:rPr>
              <a:t>Arts</a:t>
            </a:r>
            <a:endParaRPr sz="4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760"/>
              </a:spcBef>
            </a:pPr>
            <a:r>
              <a:rPr dirty="0" sz="4900" spc="5">
                <a:solidFill>
                  <a:srgbClr val="843B0C"/>
                </a:solidFill>
                <a:latin typeface="Arial"/>
                <a:cs typeface="Arial"/>
              </a:rPr>
              <a:t>•</a:t>
            </a:r>
            <a:r>
              <a:rPr dirty="0" sz="4900" spc="5">
                <a:solidFill>
                  <a:srgbClr val="843B0C"/>
                </a:solidFill>
                <a:latin typeface="Verdana"/>
                <a:cs typeface="Verdana"/>
              </a:rPr>
              <a:t>POS:</a:t>
            </a:r>
            <a:r>
              <a:rPr dirty="0" sz="4900" spc="-50">
                <a:solidFill>
                  <a:srgbClr val="843B0C"/>
                </a:solidFill>
                <a:latin typeface="Verdana"/>
                <a:cs typeface="Verdana"/>
              </a:rPr>
              <a:t> </a:t>
            </a:r>
            <a:r>
              <a:rPr dirty="0" sz="4900" spc="-10">
                <a:solidFill>
                  <a:srgbClr val="843B0C"/>
                </a:solidFill>
                <a:latin typeface="Verdana"/>
                <a:cs typeface="Verdana"/>
              </a:rPr>
              <a:t>Astronomy</a:t>
            </a:r>
            <a:endParaRPr sz="4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770"/>
              </a:spcBef>
            </a:pPr>
            <a:r>
              <a:rPr dirty="0" sz="4900">
                <a:solidFill>
                  <a:srgbClr val="843B0C"/>
                </a:solidFill>
                <a:latin typeface="Arial"/>
                <a:cs typeface="Arial"/>
              </a:rPr>
              <a:t>•</a:t>
            </a:r>
            <a:r>
              <a:rPr dirty="0" sz="4900">
                <a:solidFill>
                  <a:srgbClr val="843B0C"/>
                </a:solidFill>
                <a:latin typeface="Verdana"/>
                <a:cs typeface="Verdana"/>
              </a:rPr>
              <a:t>P</a:t>
            </a:r>
            <a:r>
              <a:rPr dirty="0" sz="4600">
                <a:solidFill>
                  <a:srgbClr val="843B0C"/>
                </a:solidFill>
                <a:latin typeface="Verdana"/>
                <a:cs typeface="Verdana"/>
              </a:rPr>
              <a:t>ersonal </a:t>
            </a:r>
            <a:r>
              <a:rPr dirty="0" sz="4600" spc="-5">
                <a:solidFill>
                  <a:srgbClr val="843B0C"/>
                </a:solidFill>
                <a:latin typeface="Verdana"/>
                <a:cs typeface="Verdana"/>
              </a:rPr>
              <a:t>Finance -</a:t>
            </a:r>
            <a:r>
              <a:rPr dirty="0" sz="4600" spc="-15">
                <a:solidFill>
                  <a:srgbClr val="843B0C"/>
                </a:solidFill>
                <a:latin typeface="Verdana"/>
                <a:cs typeface="Verdana"/>
              </a:rPr>
              <a:t> </a:t>
            </a:r>
            <a:r>
              <a:rPr dirty="0" sz="4600" spc="-5">
                <a:solidFill>
                  <a:srgbClr val="843B0C"/>
                </a:solidFill>
                <a:latin typeface="Verdana"/>
                <a:cs typeface="Verdana"/>
              </a:rPr>
              <a:t>Blended</a:t>
            </a:r>
            <a:endParaRPr sz="4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01748" y="6361887"/>
            <a:ext cx="411226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>
                <a:solidFill>
                  <a:srgbClr val="FFFFFF"/>
                </a:solidFill>
                <a:latin typeface="Baskerville Old Face"/>
                <a:cs typeface="Baskerville Old Face"/>
              </a:rPr>
              <a:t>National Technical Institute </a:t>
            </a:r>
            <a:r>
              <a:rPr dirty="0" sz="2000">
                <a:solidFill>
                  <a:srgbClr val="FFFFFF"/>
                </a:solidFill>
                <a:latin typeface="Baskerville Old Face"/>
                <a:cs typeface="Baskerville Old Face"/>
              </a:rPr>
              <a:t>for </a:t>
            </a:r>
            <a:r>
              <a:rPr dirty="0" sz="2000" spc="-10">
                <a:solidFill>
                  <a:srgbClr val="FFFFFF"/>
                </a:solidFill>
                <a:latin typeface="Baskerville Old Face"/>
                <a:cs typeface="Baskerville Old Face"/>
              </a:rPr>
              <a:t>the</a:t>
            </a:r>
            <a:r>
              <a:rPr dirty="0" sz="2000" spc="5">
                <a:solidFill>
                  <a:srgbClr val="FFFFFF"/>
                </a:solidFill>
                <a:latin typeface="Baskerville Old Face"/>
                <a:cs typeface="Baskerville Old Face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Baskerville Old Face"/>
                <a:cs typeface="Baskerville Old Face"/>
              </a:rPr>
              <a:t>Deaf</a:t>
            </a:r>
            <a:endParaRPr sz="2000">
              <a:latin typeface="Baskerville Old Face"/>
              <a:cs typeface="Baskerville Old Fac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38593" y="6402425"/>
            <a:ext cx="45224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FFFFFF"/>
                </a:solidFill>
                <a:latin typeface="Baskerville Old Face"/>
                <a:cs typeface="Baskerville Old Face"/>
              </a:rPr>
              <a:t>© Rochester </a:t>
            </a:r>
            <a:r>
              <a:rPr dirty="0" sz="1600" spc="-10">
                <a:solidFill>
                  <a:srgbClr val="FFFFFF"/>
                </a:solidFill>
                <a:latin typeface="Baskerville Old Face"/>
                <a:cs typeface="Baskerville Old Face"/>
              </a:rPr>
              <a:t>Institute </a:t>
            </a:r>
            <a:r>
              <a:rPr dirty="0" sz="1600" spc="-5">
                <a:solidFill>
                  <a:srgbClr val="FFFFFF"/>
                </a:solidFill>
                <a:latin typeface="Baskerville Old Face"/>
                <a:cs typeface="Baskerville Old Face"/>
              </a:rPr>
              <a:t>of Technology </a:t>
            </a:r>
            <a:r>
              <a:rPr dirty="0" sz="1600" spc="-10">
                <a:solidFill>
                  <a:srgbClr val="FFFFFF"/>
                </a:solidFill>
                <a:latin typeface="Baskerville Old Face"/>
                <a:cs typeface="Baskerville Old Face"/>
              </a:rPr>
              <a:t>All </a:t>
            </a:r>
            <a:r>
              <a:rPr dirty="0" sz="1600" spc="-5">
                <a:solidFill>
                  <a:srgbClr val="FFFFFF"/>
                </a:solidFill>
                <a:latin typeface="Baskerville Old Face"/>
                <a:cs typeface="Baskerville Old Face"/>
              </a:rPr>
              <a:t>rights</a:t>
            </a:r>
            <a:r>
              <a:rPr dirty="0" sz="1600" spc="125">
                <a:solidFill>
                  <a:srgbClr val="FFFFFF"/>
                </a:solidFill>
                <a:latin typeface="Baskerville Old Face"/>
                <a:cs typeface="Baskerville Old Face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Baskerville Old Face"/>
                <a:cs typeface="Baskerville Old Face"/>
              </a:rPr>
              <a:t>reserved.</a:t>
            </a:r>
            <a:endParaRPr sz="1600">
              <a:latin typeface="Baskerville Old Face"/>
              <a:cs typeface="Baskerville Old Fac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6408" y="6324600"/>
            <a:ext cx="1307592" cy="390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16939" y="263728"/>
            <a:ext cx="8143240" cy="7721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900" spc="-10"/>
              <a:t>Applications </a:t>
            </a:r>
            <a:r>
              <a:rPr dirty="0" sz="4900" spc="-5"/>
              <a:t>of</a:t>
            </a:r>
            <a:r>
              <a:rPr dirty="0" sz="4900" spc="30"/>
              <a:t> </a:t>
            </a:r>
            <a:r>
              <a:rPr dirty="0" sz="4900" spc="-5"/>
              <a:t>Algebra</a:t>
            </a:r>
            <a:endParaRPr sz="4900"/>
          </a:p>
        </p:txBody>
      </p:sp>
      <p:sp>
        <p:nvSpPr>
          <p:cNvPr id="6" name="object 6"/>
          <p:cNvSpPr/>
          <p:nvPr/>
        </p:nvSpPr>
        <p:spPr>
          <a:xfrm>
            <a:off x="838200" y="1133855"/>
            <a:ext cx="8962644" cy="50139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7556" y="617219"/>
            <a:ext cx="11344656" cy="32613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436877" y="4180078"/>
          <a:ext cx="8997950" cy="22275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54249"/>
                <a:gridCol w="2170303"/>
                <a:gridCol w="2015998"/>
                <a:gridCol w="2038223"/>
              </a:tblGrid>
              <a:tr h="72390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3600" spc="-5" b="1">
                          <a:latin typeface="Verdana"/>
                          <a:cs typeface="Verdana"/>
                        </a:rPr>
                        <a:t>Grades</a:t>
                      </a:r>
                      <a:endParaRPr sz="3600">
                        <a:latin typeface="Verdana"/>
                        <a:cs typeface="Verdana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3600" b="1">
                          <a:latin typeface="Verdana"/>
                          <a:cs typeface="Verdana"/>
                        </a:rPr>
                        <a:t>A-B-C</a:t>
                      </a:r>
                      <a:endParaRPr sz="3600">
                        <a:latin typeface="Verdana"/>
                        <a:cs typeface="Verdana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3600" spc="-5" b="1">
                          <a:latin typeface="Verdana"/>
                          <a:cs typeface="Verdana"/>
                        </a:rPr>
                        <a:t>D-F</a:t>
                      </a:r>
                      <a:endParaRPr sz="3600">
                        <a:latin typeface="Verdana"/>
                        <a:cs typeface="Verdana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3600" b="1">
                          <a:latin typeface="Verdana"/>
                          <a:cs typeface="Verdana"/>
                        </a:rPr>
                        <a:t>W-I</a:t>
                      </a:r>
                      <a:endParaRPr sz="3600">
                        <a:latin typeface="Verdana"/>
                        <a:cs typeface="Verdana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3600" spc="-5" b="1">
                          <a:latin typeface="Verdana"/>
                          <a:cs typeface="Verdana"/>
                        </a:rPr>
                        <a:t>Online</a:t>
                      </a:r>
                      <a:endParaRPr sz="3600">
                        <a:latin typeface="Verdana"/>
                        <a:cs typeface="Verdana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3600" spc="-5" b="1">
                          <a:latin typeface="Verdana"/>
                          <a:cs typeface="Verdana"/>
                        </a:rPr>
                        <a:t>80%</a:t>
                      </a:r>
                      <a:endParaRPr sz="3600">
                        <a:latin typeface="Verdana"/>
                        <a:cs typeface="Verdana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3600" spc="-5" b="1">
                          <a:latin typeface="Verdana"/>
                          <a:cs typeface="Verdana"/>
                        </a:rPr>
                        <a:t>20%</a:t>
                      </a:r>
                      <a:endParaRPr sz="3600">
                        <a:latin typeface="Verdana"/>
                        <a:cs typeface="Verdana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3600" spc="-5" b="1">
                          <a:latin typeface="Verdana"/>
                          <a:cs typeface="Verdana"/>
                        </a:rPr>
                        <a:t>0%</a:t>
                      </a:r>
                      <a:endParaRPr sz="3600">
                        <a:latin typeface="Verdana"/>
                        <a:cs typeface="Verdana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3600" spc="-5" b="1">
                          <a:latin typeface="Verdana"/>
                          <a:cs typeface="Verdana"/>
                        </a:rPr>
                        <a:t>In-person</a:t>
                      </a:r>
                      <a:endParaRPr sz="3600">
                        <a:latin typeface="Verdana"/>
                        <a:cs typeface="Verdana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3600" spc="-10" b="1">
                          <a:latin typeface="Verdana"/>
                          <a:cs typeface="Verdana"/>
                        </a:rPr>
                        <a:t>63%</a:t>
                      </a:r>
                      <a:endParaRPr sz="3600">
                        <a:latin typeface="Verdana"/>
                        <a:cs typeface="Verdana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3600" spc="-5" b="1">
                          <a:latin typeface="Verdana"/>
                          <a:cs typeface="Verdana"/>
                        </a:rPr>
                        <a:t>25%</a:t>
                      </a:r>
                      <a:endParaRPr sz="3600">
                        <a:latin typeface="Verdana"/>
                        <a:cs typeface="Verdana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3600" spc="-5" b="1">
                          <a:latin typeface="Verdana"/>
                          <a:cs typeface="Verdana"/>
                        </a:rPr>
                        <a:t>13%</a:t>
                      </a:r>
                      <a:endParaRPr sz="3600">
                        <a:latin typeface="Verdana"/>
                        <a:cs typeface="Verdana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01748" y="6361887"/>
            <a:ext cx="411226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>
                <a:solidFill>
                  <a:srgbClr val="FFFFFF"/>
                </a:solidFill>
                <a:latin typeface="Baskerville Old Face"/>
                <a:cs typeface="Baskerville Old Face"/>
              </a:rPr>
              <a:t>National Technical Institute </a:t>
            </a:r>
            <a:r>
              <a:rPr dirty="0" sz="2000">
                <a:solidFill>
                  <a:srgbClr val="FFFFFF"/>
                </a:solidFill>
                <a:latin typeface="Baskerville Old Face"/>
                <a:cs typeface="Baskerville Old Face"/>
              </a:rPr>
              <a:t>for </a:t>
            </a:r>
            <a:r>
              <a:rPr dirty="0" sz="2000" spc="-10">
                <a:solidFill>
                  <a:srgbClr val="FFFFFF"/>
                </a:solidFill>
                <a:latin typeface="Baskerville Old Face"/>
                <a:cs typeface="Baskerville Old Face"/>
              </a:rPr>
              <a:t>the</a:t>
            </a:r>
            <a:r>
              <a:rPr dirty="0" sz="2000" spc="5">
                <a:solidFill>
                  <a:srgbClr val="FFFFFF"/>
                </a:solidFill>
                <a:latin typeface="Baskerville Old Face"/>
                <a:cs typeface="Baskerville Old Face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Baskerville Old Face"/>
                <a:cs typeface="Baskerville Old Face"/>
              </a:rPr>
              <a:t>Deaf</a:t>
            </a:r>
            <a:endParaRPr sz="2000">
              <a:latin typeface="Baskerville Old Face"/>
              <a:cs typeface="Baskerville Old Fac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38593" y="6402425"/>
            <a:ext cx="45224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FFFFFF"/>
                </a:solidFill>
                <a:latin typeface="Baskerville Old Face"/>
                <a:cs typeface="Baskerville Old Face"/>
              </a:rPr>
              <a:t>© Rochester </a:t>
            </a:r>
            <a:r>
              <a:rPr dirty="0" sz="1600" spc="-10">
                <a:solidFill>
                  <a:srgbClr val="FFFFFF"/>
                </a:solidFill>
                <a:latin typeface="Baskerville Old Face"/>
                <a:cs typeface="Baskerville Old Face"/>
              </a:rPr>
              <a:t>Institute </a:t>
            </a:r>
            <a:r>
              <a:rPr dirty="0" sz="1600" spc="-5">
                <a:solidFill>
                  <a:srgbClr val="FFFFFF"/>
                </a:solidFill>
                <a:latin typeface="Baskerville Old Face"/>
                <a:cs typeface="Baskerville Old Face"/>
              </a:rPr>
              <a:t>of Technology </a:t>
            </a:r>
            <a:r>
              <a:rPr dirty="0" sz="1600" spc="-10">
                <a:solidFill>
                  <a:srgbClr val="FFFFFF"/>
                </a:solidFill>
                <a:latin typeface="Baskerville Old Face"/>
                <a:cs typeface="Baskerville Old Face"/>
              </a:rPr>
              <a:t>All </a:t>
            </a:r>
            <a:r>
              <a:rPr dirty="0" sz="1600" spc="-5">
                <a:solidFill>
                  <a:srgbClr val="FFFFFF"/>
                </a:solidFill>
                <a:latin typeface="Baskerville Old Face"/>
                <a:cs typeface="Baskerville Old Face"/>
              </a:rPr>
              <a:t>rights</a:t>
            </a:r>
            <a:r>
              <a:rPr dirty="0" sz="1600" spc="125">
                <a:solidFill>
                  <a:srgbClr val="FFFFFF"/>
                </a:solidFill>
                <a:latin typeface="Baskerville Old Face"/>
                <a:cs typeface="Baskerville Old Face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Baskerville Old Face"/>
                <a:cs typeface="Baskerville Old Face"/>
              </a:rPr>
              <a:t>reserved.</a:t>
            </a:r>
            <a:endParaRPr sz="1600">
              <a:latin typeface="Baskerville Old Face"/>
              <a:cs typeface="Baskerville Old Fac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6408" y="6324600"/>
            <a:ext cx="1307592" cy="390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16939" y="263728"/>
            <a:ext cx="8554720" cy="7721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900" spc="-5"/>
              <a:t>Intro to Performing</a:t>
            </a:r>
            <a:r>
              <a:rPr dirty="0" sz="4900" spc="25"/>
              <a:t> </a:t>
            </a:r>
            <a:r>
              <a:rPr dirty="0" sz="4900" spc="-10"/>
              <a:t>Arts</a:t>
            </a:r>
            <a:endParaRPr sz="4900"/>
          </a:p>
        </p:txBody>
      </p:sp>
      <p:sp>
        <p:nvSpPr>
          <p:cNvPr id="6" name="object 6"/>
          <p:cNvSpPr/>
          <p:nvPr/>
        </p:nvSpPr>
        <p:spPr>
          <a:xfrm>
            <a:off x="839724" y="1117091"/>
            <a:ext cx="8811768" cy="49789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436877" y="4180078"/>
          <a:ext cx="8997950" cy="22275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54249"/>
                <a:gridCol w="2170303"/>
                <a:gridCol w="2015998"/>
                <a:gridCol w="2038223"/>
              </a:tblGrid>
              <a:tr h="72390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3600" spc="-5" b="1">
                          <a:latin typeface="Verdana"/>
                          <a:cs typeface="Verdana"/>
                        </a:rPr>
                        <a:t>Grades</a:t>
                      </a:r>
                      <a:endParaRPr sz="3600">
                        <a:latin typeface="Verdana"/>
                        <a:cs typeface="Verdana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3600" b="1">
                          <a:latin typeface="Verdana"/>
                          <a:cs typeface="Verdana"/>
                        </a:rPr>
                        <a:t>A-B-C</a:t>
                      </a:r>
                      <a:endParaRPr sz="3600">
                        <a:latin typeface="Verdana"/>
                        <a:cs typeface="Verdana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3600" spc="-5" b="1">
                          <a:latin typeface="Verdana"/>
                          <a:cs typeface="Verdana"/>
                        </a:rPr>
                        <a:t>D-F</a:t>
                      </a:r>
                      <a:endParaRPr sz="3600">
                        <a:latin typeface="Verdana"/>
                        <a:cs typeface="Verdana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3600" b="1">
                          <a:latin typeface="Verdana"/>
                          <a:cs typeface="Verdana"/>
                        </a:rPr>
                        <a:t>W-I</a:t>
                      </a:r>
                      <a:endParaRPr sz="3600">
                        <a:latin typeface="Verdana"/>
                        <a:cs typeface="Verdana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3600" spc="-5" b="1">
                          <a:latin typeface="Verdana"/>
                          <a:cs typeface="Verdana"/>
                        </a:rPr>
                        <a:t>Online</a:t>
                      </a:r>
                      <a:endParaRPr sz="3600">
                        <a:latin typeface="Verdana"/>
                        <a:cs typeface="Verdana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3600" spc="-5" b="1">
                          <a:latin typeface="Verdana"/>
                          <a:cs typeface="Verdana"/>
                        </a:rPr>
                        <a:t>71%</a:t>
                      </a:r>
                      <a:endParaRPr sz="3600">
                        <a:latin typeface="Verdana"/>
                        <a:cs typeface="Verdana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3600" spc="-5" b="1">
                          <a:latin typeface="Verdana"/>
                          <a:cs typeface="Verdana"/>
                        </a:rPr>
                        <a:t>17%</a:t>
                      </a:r>
                      <a:endParaRPr sz="3600">
                        <a:latin typeface="Verdana"/>
                        <a:cs typeface="Verdana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3600" spc="-5" b="1">
                          <a:latin typeface="Verdana"/>
                          <a:cs typeface="Verdana"/>
                        </a:rPr>
                        <a:t>13%</a:t>
                      </a:r>
                      <a:endParaRPr sz="3600">
                        <a:latin typeface="Verdana"/>
                        <a:cs typeface="Verdana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3600" spc="-5" b="1">
                          <a:latin typeface="Verdana"/>
                          <a:cs typeface="Verdana"/>
                        </a:rPr>
                        <a:t>In-person</a:t>
                      </a:r>
                      <a:endParaRPr sz="3600">
                        <a:latin typeface="Verdana"/>
                        <a:cs typeface="Verdana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3600" spc="-10" b="1">
                          <a:latin typeface="Verdana"/>
                          <a:cs typeface="Verdana"/>
                        </a:rPr>
                        <a:t>77%</a:t>
                      </a:r>
                      <a:endParaRPr sz="3600">
                        <a:latin typeface="Verdana"/>
                        <a:cs typeface="Verdana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3600" spc="-10" b="1">
                          <a:latin typeface="Verdana"/>
                          <a:cs typeface="Verdana"/>
                        </a:rPr>
                        <a:t>8%</a:t>
                      </a:r>
                      <a:endParaRPr sz="3600">
                        <a:latin typeface="Verdana"/>
                        <a:cs typeface="Verdana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3600" spc="-5" b="1">
                          <a:latin typeface="Verdana"/>
                          <a:cs typeface="Verdana"/>
                        </a:rPr>
                        <a:t>15%</a:t>
                      </a:r>
                      <a:endParaRPr sz="3600">
                        <a:latin typeface="Verdana"/>
                        <a:cs typeface="Verdana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124968" y="341375"/>
            <a:ext cx="11911584" cy="3294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43B0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Linda M Bryant</dc:creator>
  <dc:title>Template with RIT/NTID Logo</dc:title>
  <dcterms:created xsi:type="dcterms:W3CDTF">2017-08-09T09:46:13Z</dcterms:created>
  <dcterms:modified xsi:type="dcterms:W3CDTF">2017-08-09T09:46:13Z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2017-04-25T00:00:00Z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2017-08-09T00:00:00Z</vt:filetime>
  </property>
</Properties>
</file>