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18"/>
  </p:notesMasterIdLst>
  <p:handoutMasterIdLst>
    <p:handoutMasterId r:id="rId19"/>
  </p:handoutMasterIdLst>
  <p:sldIdLst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240"/>
    <p:restoredTop sz="77264" autoAdjust="0"/>
  </p:normalViewPr>
  <p:slideViewPr>
    <p:cSldViewPr snapToGrid="0" snapToObjects="1">
      <p:cViewPr varScale="1">
        <p:scale>
          <a:sx n="76" d="100"/>
          <a:sy n="76" d="100"/>
        </p:scale>
        <p:origin x="21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RIT Colleges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Colleges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1A-4FB2-9279-779ABD51E2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91A-4FB2-9279-779ABD51E2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91A-4FB2-9279-779ABD51E2D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91A-4FB2-9279-779ABD51E2D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91A-4FB2-9279-779ABD51E2D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91A-4FB2-9279-779ABD51E2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GCCIS</c:v>
                </c:pt>
                <c:pt idx="1">
                  <c:v>COE</c:v>
                </c:pt>
                <c:pt idx="2">
                  <c:v>CIAS</c:v>
                </c:pt>
                <c:pt idx="3">
                  <c:v>COS</c:v>
                </c:pt>
                <c:pt idx="4">
                  <c:v>UNDEC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36</c:v>
                </c:pt>
                <c:pt idx="1">
                  <c:v>15</c:v>
                </c:pt>
                <c:pt idx="2">
                  <c:v>14</c:v>
                </c:pt>
                <c:pt idx="3">
                  <c:v>9</c:v>
                </c:pt>
                <c:pt idx="4">
                  <c:v>5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C4-4E17-BF50-1FEC679CE1E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AE08BE-7F5C-4355-8813-FE95FDF4C9CE}" type="doc">
      <dgm:prSet loTypeId="urn:microsoft.com/office/officeart/2005/8/layout/hProcess3" loCatId="process" qsTypeId="urn:microsoft.com/office/officeart/2005/8/quickstyle/simple4" qsCatId="simple" csTypeId="urn:microsoft.com/office/officeart/2005/8/colors/accent2_5" csCatId="accent2" phldr="1"/>
      <dgm:spPr/>
    </dgm:pt>
    <dgm:pt modelId="{07943F08-01F0-4DF9-9C63-8A122C81301A}">
      <dgm:prSet phldrT="[Text]" custT="1"/>
      <dgm:spPr/>
      <dgm:t>
        <a:bodyPr/>
        <a:lstStyle/>
        <a:p>
          <a:r>
            <a:rPr lang="en-US" sz="2000" dirty="0"/>
            <a:t>Lower Functioning</a:t>
          </a:r>
        </a:p>
      </dgm:t>
    </dgm:pt>
    <dgm:pt modelId="{6BDEF496-8F31-4575-81A1-809A17A48D77}" type="parTrans" cxnId="{3A46E01B-8775-45ED-8E24-24174DB09664}">
      <dgm:prSet/>
      <dgm:spPr/>
      <dgm:t>
        <a:bodyPr/>
        <a:lstStyle/>
        <a:p>
          <a:endParaRPr lang="en-US"/>
        </a:p>
      </dgm:t>
    </dgm:pt>
    <dgm:pt modelId="{C3ED4DED-F769-4847-9927-E1654A419C1B}" type="sibTrans" cxnId="{3A46E01B-8775-45ED-8E24-24174DB09664}">
      <dgm:prSet/>
      <dgm:spPr/>
      <dgm:t>
        <a:bodyPr/>
        <a:lstStyle/>
        <a:p>
          <a:endParaRPr lang="en-US"/>
        </a:p>
      </dgm:t>
    </dgm:pt>
    <dgm:pt modelId="{65F70C12-A870-45A5-8365-E44699BF1FAD}">
      <dgm:prSet phldrT="[Text]" custT="1"/>
      <dgm:spPr/>
      <dgm:t>
        <a:bodyPr/>
        <a:lstStyle/>
        <a:p>
          <a:r>
            <a:rPr lang="en-US" sz="2000" dirty="0"/>
            <a:t>Higher Functioning</a:t>
          </a:r>
        </a:p>
      </dgm:t>
    </dgm:pt>
    <dgm:pt modelId="{604B8296-6C61-4D57-A5A9-F4A1DF1A82DC}" type="parTrans" cxnId="{F38CF29C-B895-47D5-B48B-4332A5898FDA}">
      <dgm:prSet/>
      <dgm:spPr/>
      <dgm:t>
        <a:bodyPr/>
        <a:lstStyle/>
        <a:p>
          <a:endParaRPr lang="en-US"/>
        </a:p>
      </dgm:t>
    </dgm:pt>
    <dgm:pt modelId="{3D52E1DF-F343-439B-8AB9-95A2BCCD7DE0}" type="sibTrans" cxnId="{F38CF29C-B895-47D5-B48B-4332A5898FDA}">
      <dgm:prSet/>
      <dgm:spPr/>
      <dgm:t>
        <a:bodyPr/>
        <a:lstStyle/>
        <a:p>
          <a:endParaRPr lang="en-US"/>
        </a:p>
      </dgm:t>
    </dgm:pt>
    <dgm:pt modelId="{E9335D1A-BE89-4B82-B31A-AA73AC2B5307}" type="pres">
      <dgm:prSet presAssocID="{EAAE08BE-7F5C-4355-8813-FE95FDF4C9CE}" presName="Name0" presStyleCnt="0">
        <dgm:presLayoutVars>
          <dgm:dir/>
          <dgm:animLvl val="lvl"/>
          <dgm:resizeHandles val="exact"/>
        </dgm:presLayoutVars>
      </dgm:prSet>
      <dgm:spPr/>
    </dgm:pt>
    <dgm:pt modelId="{477A7709-A7FC-47A9-8367-35D76F79C4D3}" type="pres">
      <dgm:prSet presAssocID="{EAAE08BE-7F5C-4355-8813-FE95FDF4C9CE}" presName="dummy" presStyleCnt="0"/>
      <dgm:spPr/>
    </dgm:pt>
    <dgm:pt modelId="{830B5DF2-B60C-4147-9E8E-77648BF4E6D1}" type="pres">
      <dgm:prSet presAssocID="{EAAE08BE-7F5C-4355-8813-FE95FDF4C9CE}" presName="linH" presStyleCnt="0"/>
      <dgm:spPr/>
    </dgm:pt>
    <dgm:pt modelId="{D75D2580-888A-47F9-8BEA-1EF691D18CF1}" type="pres">
      <dgm:prSet presAssocID="{EAAE08BE-7F5C-4355-8813-FE95FDF4C9CE}" presName="padding1" presStyleCnt="0"/>
      <dgm:spPr/>
    </dgm:pt>
    <dgm:pt modelId="{9C695E32-6790-4059-B7B9-01C62DDE90B4}" type="pres">
      <dgm:prSet presAssocID="{07943F08-01F0-4DF9-9C63-8A122C81301A}" presName="linV" presStyleCnt="0"/>
      <dgm:spPr/>
    </dgm:pt>
    <dgm:pt modelId="{E8F3F71D-0C9C-486F-8E73-88DA23642F2B}" type="pres">
      <dgm:prSet presAssocID="{07943F08-01F0-4DF9-9C63-8A122C81301A}" presName="spVertical1" presStyleCnt="0"/>
      <dgm:spPr/>
    </dgm:pt>
    <dgm:pt modelId="{97C4D699-ED67-4E0A-9F89-B1EFB1B539F5}" type="pres">
      <dgm:prSet presAssocID="{07943F08-01F0-4DF9-9C63-8A122C81301A}" presName="parTx" presStyleLbl="revTx" presStyleIdx="0" presStyleCnt="2" custScaleX="74768" custLinFactNeighborX="-33405" custLinFactNeighborY="17627">
        <dgm:presLayoutVars>
          <dgm:chMax val="0"/>
          <dgm:chPref val="0"/>
          <dgm:bulletEnabled val="1"/>
        </dgm:presLayoutVars>
      </dgm:prSet>
      <dgm:spPr/>
    </dgm:pt>
    <dgm:pt modelId="{E95D56DE-1024-4A2A-90F2-6874BAB9FD5D}" type="pres">
      <dgm:prSet presAssocID="{07943F08-01F0-4DF9-9C63-8A122C81301A}" presName="spVertical2" presStyleCnt="0"/>
      <dgm:spPr/>
    </dgm:pt>
    <dgm:pt modelId="{5689A79D-170B-433A-9D22-29DD61E593F6}" type="pres">
      <dgm:prSet presAssocID="{07943F08-01F0-4DF9-9C63-8A122C81301A}" presName="spVertical3" presStyleCnt="0"/>
      <dgm:spPr/>
    </dgm:pt>
    <dgm:pt modelId="{9C87A702-CF80-4DAA-989A-A722ECF1AB4E}" type="pres">
      <dgm:prSet presAssocID="{C3ED4DED-F769-4847-9927-E1654A419C1B}" presName="space" presStyleCnt="0"/>
      <dgm:spPr/>
    </dgm:pt>
    <dgm:pt modelId="{87B96769-6396-4321-9183-A2BBFA8DB360}" type="pres">
      <dgm:prSet presAssocID="{65F70C12-A870-45A5-8365-E44699BF1FAD}" presName="linV" presStyleCnt="0"/>
      <dgm:spPr/>
    </dgm:pt>
    <dgm:pt modelId="{3B9B0145-157B-42A6-B3C1-9FF705815A92}" type="pres">
      <dgm:prSet presAssocID="{65F70C12-A870-45A5-8365-E44699BF1FAD}" presName="spVertical1" presStyleCnt="0"/>
      <dgm:spPr/>
    </dgm:pt>
    <dgm:pt modelId="{5C1CDC43-21CE-49FA-AAFA-5318A5F03D46}" type="pres">
      <dgm:prSet presAssocID="{65F70C12-A870-45A5-8365-E44699BF1FAD}" presName="parTx" presStyleLbl="revTx" presStyleIdx="1" presStyleCnt="2" custScaleX="63518" custLinFactNeighborX="8408" custLinFactNeighborY="12761">
        <dgm:presLayoutVars>
          <dgm:chMax val="0"/>
          <dgm:chPref val="0"/>
          <dgm:bulletEnabled val="1"/>
        </dgm:presLayoutVars>
      </dgm:prSet>
      <dgm:spPr/>
    </dgm:pt>
    <dgm:pt modelId="{98261B2B-1CE5-4160-B70C-15F57A7AD98F}" type="pres">
      <dgm:prSet presAssocID="{65F70C12-A870-45A5-8365-E44699BF1FAD}" presName="spVertical2" presStyleCnt="0"/>
      <dgm:spPr/>
    </dgm:pt>
    <dgm:pt modelId="{D9A4315D-7E0C-434E-8135-4D44B0D86159}" type="pres">
      <dgm:prSet presAssocID="{65F70C12-A870-45A5-8365-E44699BF1FAD}" presName="spVertical3" presStyleCnt="0"/>
      <dgm:spPr/>
    </dgm:pt>
    <dgm:pt modelId="{C103090E-03D3-4084-9AF7-14193590EFD8}" type="pres">
      <dgm:prSet presAssocID="{EAAE08BE-7F5C-4355-8813-FE95FDF4C9CE}" presName="padding2" presStyleCnt="0"/>
      <dgm:spPr/>
    </dgm:pt>
    <dgm:pt modelId="{BC82B736-B02F-4225-9D8A-9F37DE95BC4E}" type="pres">
      <dgm:prSet presAssocID="{EAAE08BE-7F5C-4355-8813-FE95FDF4C9CE}" presName="negArrow" presStyleCnt="0"/>
      <dgm:spPr/>
    </dgm:pt>
    <dgm:pt modelId="{A5BA9156-E35A-4187-9A44-E9FC9C030453}" type="pres">
      <dgm:prSet presAssocID="{EAAE08BE-7F5C-4355-8813-FE95FDF4C9CE}" presName="backgroundArrow" presStyleLbl="node1" presStyleIdx="0" presStyleCnt="1" custLinFactNeighborY="-8688"/>
      <dgm:spPr>
        <a:gradFill flip="none" rotWithShape="0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lin ang="0" scaled="1"/>
          <a:tileRect/>
        </a:gradFill>
        <a:ln>
          <a:solidFill>
            <a:schemeClr val="bg2"/>
          </a:solidFill>
        </a:ln>
      </dgm:spPr>
    </dgm:pt>
  </dgm:ptLst>
  <dgm:cxnLst>
    <dgm:cxn modelId="{3A46E01B-8775-45ED-8E24-24174DB09664}" srcId="{EAAE08BE-7F5C-4355-8813-FE95FDF4C9CE}" destId="{07943F08-01F0-4DF9-9C63-8A122C81301A}" srcOrd="0" destOrd="0" parTransId="{6BDEF496-8F31-4575-81A1-809A17A48D77}" sibTransId="{C3ED4DED-F769-4847-9927-E1654A419C1B}"/>
    <dgm:cxn modelId="{F38CF29C-B895-47D5-B48B-4332A5898FDA}" srcId="{EAAE08BE-7F5C-4355-8813-FE95FDF4C9CE}" destId="{65F70C12-A870-45A5-8365-E44699BF1FAD}" srcOrd="1" destOrd="0" parTransId="{604B8296-6C61-4D57-A5A9-F4A1DF1A82DC}" sibTransId="{3D52E1DF-F343-439B-8AB9-95A2BCCD7DE0}"/>
    <dgm:cxn modelId="{AF2A2CBE-B960-42F0-844C-E6C707AA3C73}" type="presOf" srcId="{07943F08-01F0-4DF9-9C63-8A122C81301A}" destId="{97C4D699-ED67-4E0A-9F89-B1EFB1B539F5}" srcOrd="0" destOrd="0" presId="urn:microsoft.com/office/officeart/2005/8/layout/hProcess3"/>
    <dgm:cxn modelId="{7E3402CD-F63C-445E-B9DF-DD2B2D3A7CDD}" type="presOf" srcId="{EAAE08BE-7F5C-4355-8813-FE95FDF4C9CE}" destId="{E9335D1A-BE89-4B82-B31A-AA73AC2B5307}" srcOrd="0" destOrd="0" presId="urn:microsoft.com/office/officeart/2005/8/layout/hProcess3"/>
    <dgm:cxn modelId="{8F2B34F8-6B48-47DB-8D37-C400E17D61BF}" type="presOf" srcId="{65F70C12-A870-45A5-8365-E44699BF1FAD}" destId="{5C1CDC43-21CE-49FA-AAFA-5318A5F03D46}" srcOrd="0" destOrd="0" presId="urn:microsoft.com/office/officeart/2005/8/layout/hProcess3"/>
    <dgm:cxn modelId="{8B064E03-7BC7-43F8-9775-53A02BA8D647}" type="presParOf" srcId="{E9335D1A-BE89-4B82-B31A-AA73AC2B5307}" destId="{477A7709-A7FC-47A9-8367-35D76F79C4D3}" srcOrd="0" destOrd="0" presId="urn:microsoft.com/office/officeart/2005/8/layout/hProcess3"/>
    <dgm:cxn modelId="{05028938-00AE-4758-BD9C-EF6950B43864}" type="presParOf" srcId="{E9335D1A-BE89-4B82-B31A-AA73AC2B5307}" destId="{830B5DF2-B60C-4147-9E8E-77648BF4E6D1}" srcOrd="1" destOrd="0" presId="urn:microsoft.com/office/officeart/2005/8/layout/hProcess3"/>
    <dgm:cxn modelId="{09C146CB-7276-4DB4-8FA9-9E5A63C3299F}" type="presParOf" srcId="{830B5DF2-B60C-4147-9E8E-77648BF4E6D1}" destId="{D75D2580-888A-47F9-8BEA-1EF691D18CF1}" srcOrd="0" destOrd="0" presId="urn:microsoft.com/office/officeart/2005/8/layout/hProcess3"/>
    <dgm:cxn modelId="{2939A7C5-8B18-46E6-B9C0-D3D2CABAAB6E}" type="presParOf" srcId="{830B5DF2-B60C-4147-9E8E-77648BF4E6D1}" destId="{9C695E32-6790-4059-B7B9-01C62DDE90B4}" srcOrd="1" destOrd="0" presId="urn:microsoft.com/office/officeart/2005/8/layout/hProcess3"/>
    <dgm:cxn modelId="{DDF27465-7F71-493E-9F5D-66D82673A49D}" type="presParOf" srcId="{9C695E32-6790-4059-B7B9-01C62DDE90B4}" destId="{E8F3F71D-0C9C-486F-8E73-88DA23642F2B}" srcOrd="0" destOrd="0" presId="urn:microsoft.com/office/officeart/2005/8/layout/hProcess3"/>
    <dgm:cxn modelId="{86DA8EBB-3C86-43F3-8903-7EA066B7E5A6}" type="presParOf" srcId="{9C695E32-6790-4059-B7B9-01C62DDE90B4}" destId="{97C4D699-ED67-4E0A-9F89-B1EFB1B539F5}" srcOrd="1" destOrd="0" presId="urn:microsoft.com/office/officeart/2005/8/layout/hProcess3"/>
    <dgm:cxn modelId="{4C0F44EB-DBDE-47F8-BC0F-162E39A580A1}" type="presParOf" srcId="{9C695E32-6790-4059-B7B9-01C62DDE90B4}" destId="{E95D56DE-1024-4A2A-90F2-6874BAB9FD5D}" srcOrd="2" destOrd="0" presId="urn:microsoft.com/office/officeart/2005/8/layout/hProcess3"/>
    <dgm:cxn modelId="{FF7E7DF2-9290-4C0F-996B-DFDF0CD83C04}" type="presParOf" srcId="{9C695E32-6790-4059-B7B9-01C62DDE90B4}" destId="{5689A79D-170B-433A-9D22-29DD61E593F6}" srcOrd="3" destOrd="0" presId="urn:microsoft.com/office/officeart/2005/8/layout/hProcess3"/>
    <dgm:cxn modelId="{C69B9BE0-3DE8-49FE-A30A-2C0851272C80}" type="presParOf" srcId="{830B5DF2-B60C-4147-9E8E-77648BF4E6D1}" destId="{9C87A702-CF80-4DAA-989A-A722ECF1AB4E}" srcOrd="2" destOrd="0" presId="urn:microsoft.com/office/officeart/2005/8/layout/hProcess3"/>
    <dgm:cxn modelId="{26AEE7CE-D089-467A-AD79-EFF38DB10E63}" type="presParOf" srcId="{830B5DF2-B60C-4147-9E8E-77648BF4E6D1}" destId="{87B96769-6396-4321-9183-A2BBFA8DB360}" srcOrd="3" destOrd="0" presId="urn:microsoft.com/office/officeart/2005/8/layout/hProcess3"/>
    <dgm:cxn modelId="{C4A3649C-9D76-4C33-B5FD-F1F56365817F}" type="presParOf" srcId="{87B96769-6396-4321-9183-A2BBFA8DB360}" destId="{3B9B0145-157B-42A6-B3C1-9FF705815A92}" srcOrd="0" destOrd="0" presId="urn:microsoft.com/office/officeart/2005/8/layout/hProcess3"/>
    <dgm:cxn modelId="{75982420-3229-45CB-8BD0-3E0160F1BB41}" type="presParOf" srcId="{87B96769-6396-4321-9183-A2BBFA8DB360}" destId="{5C1CDC43-21CE-49FA-AAFA-5318A5F03D46}" srcOrd="1" destOrd="0" presId="urn:microsoft.com/office/officeart/2005/8/layout/hProcess3"/>
    <dgm:cxn modelId="{E1A71CF7-1F6F-4229-971A-55DA86890848}" type="presParOf" srcId="{87B96769-6396-4321-9183-A2BBFA8DB360}" destId="{98261B2B-1CE5-4160-B70C-15F57A7AD98F}" srcOrd="2" destOrd="0" presId="urn:microsoft.com/office/officeart/2005/8/layout/hProcess3"/>
    <dgm:cxn modelId="{29D2155E-4EA1-4031-8F17-71802CC8C97F}" type="presParOf" srcId="{87B96769-6396-4321-9183-A2BBFA8DB360}" destId="{D9A4315D-7E0C-434E-8135-4D44B0D86159}" srcOrd="3" destOrd="0" presId="urn:microsoft.com/office/officeart/2005/8/layout/hProcess3"/>
    <dgm:cxn modelId="{E896FBD5-51A2-41A5-AA88-A80AEFD0CC3B}" type="presParOf" srcId="{830B5DF2-B60C-4147-9E8E-77648BF4E6D1}" destId="{C103090E-03D3-4084-9AF7-14193590EFD8}" srcOrd="4" destOrd="0" presId="urn:microsoft.com/office/officeart/2005/8/layout/hProcess3"/>
    <dgm:cxn modelId="{CC740EA4-A916-4513-92E7-1F4684861D1B}" type="presParOf" srcId="{830B5DF2-B60C-4147-9E8E-77648BF4E6D1}" destId="{BC82B736-B02F-4225-9D8A-9F37DE95BC4E}" srcOrd="5" destOrd="0" presId="urn:microsoft.com/office/officeart/2005/8/layout/hProcess3"/>
    <dgm:cxn modelId="{48CBD2B8-A1A8-4E63-B88B-8080AD302009}" type="presParOf" srcId="{830B5DF2-B60C-4147-9E8E-77648BF4E6D1}" destId="{A5BA9156-E35A-4187-9A44-E9FC9C030453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B88339-3612-4118-A5E3-9325964F293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72953A0-E17E-44B5-9B91-84C725EF76EB}">
      <dgm:prSet phldrT="[Text]"/>
      <dgm:spPr/>
      <dgm:t>
        <a:bodyPr/>
        <a:lstStyle/>
        <a:p>
          <a:r>
            <a:rPr lang="en-US" dirty="0"/>
            <a:t>Language</a:t>
          </a:r>
        </a:p>
      </dgm:t>
    </dgm:pt>
    <dgm:pt modelId="{45747AE9-977D-4419-977A-F55C066B647C}" type="parTrans" cxnId="{AF8901CD-314A-460F-9BBC-C1BF8E8E4135}">
      <dgm:prSet/>
      <dgm:spPr/>
      <dgm:t>
        <a:bodyPr/>
        <a:lstStyle/>
        <a:p>
          <a:endParaRPr lang="en-US"/>
        </a:p>
      </dgm:t>
    </dgm:pt>
    <dgm:pt modelId="{EAC96BD5-0098-4758-8D69-222D373FD2F4}" type="sibTrans" cxnId="{AF8901CD-314A-460F-9BBC-C1BF8E8E4135}">
      <dgm:prSet/>
      <dgm:spPr/>
      <dgm:t>
        <a:bodyPr/>
        <a:lstStyle/>
        <a:p>
          <a:endParaRPr lang="en-US"/>
        </a:p>
      </dgm:t>
    </dgm:pt>
    <dgm:pt modelId="{1237E1AC-4E9F-42E9-8B0C-2024400B13B5}">
      <dgm:prSet phldrT="[Text]"/>
      <dgm:spPr/>
      <dgm:t>
        <a:bodyPr/>
        <a:lstStyle/>
        <a:p>
          <a:r>
            <a:rPr lang="en-US" dirty="0"/>
            <a:t>Interactions</a:t>
          </a:r>
        </a:p>
      </dgm:t>
    </dgm:pt>
    <dgm:pt modelId="{3C2A9E0E-E763-40EF-B4DB-B2CD8141834B}" type="parTrans" cxnId="{2BFF2FCF-2BB4-4675-BCB6-98E8D4E29277}">
      <dgm:prSet/>
      <dgm:spPr/>
      <dgm:t>
        <a:bodyPr/>
        <a:lstStyle/>
        <a:p>
          <a:endParaRPr lang="en-US"/>
        </a:p>
      </dgm:t>
    </dgm:pt>
    <dgm:pt modelId="{761B2BB8-B29D-46AA-B233-98EC1BD3A224}" type="sibTrans" cxnId="{2BFF2FCF-2BB4-4675-BCB6-98E8D4E29277}">
      <dgm:prSet/>
      <dgm:spPr/>
      <dgm:t>
        <a:bodyPr/>
        <a:lstStyle/>
        <a:p>
          <a:endParaRPr lang="en-US"/>
        </a:p>
      </dgm:t>
    </dgm:pt>
    <dgm:pt modelId="{FBAD5A37-0A68-4A9A-B849-27D77A7C70CC}">
      <dgm:prSet phldrT="[Text]"/>
      <dgm:spPr/>
      <dgm:t>
        <a:bodyPr/>
        <a:lstStyle/>
        <a:p>
          <a:r>
            <a:rPr lang="en-US" dirty="0" err="1"/>
            <a:t>ToM</a:t>
          </a:r>
          <a:endParaRPr lang="en-US" dirty="0"/>
        </a:p>
      </dgm:t>
    </dgm:pt>
    <dgm:pt modelId="{800FC8FC-BD39-48FA-B98C-546401B7373B}" type="parTrans" cxnId="{5AB3D907-CDB5-4DBA-A48C-9A8C28AF1170}">
      <dgm:prSet/>
      <dgm:spPr/>
      <dgm:t>
        <a:bodyPr/>
        <a:lstStyle/>
        <a:p>
          <a:endParaRPr lang="en-US"/>
        </a:p>
      </dgm:t>
    </dgm:pt>
    <dgm:pt modelId="{CECBFB57-8BFC-4168-88CE-626EB06D897D}" type="sibTrans" cxnId="{5AB3D907-CDB5-4DBA-A48C-9A8C28AF1170}">
      <dgm:prSet/>
      <dgm:spPr/>
      <dgm:t>
        <a:bodyPr/>
        <a:lstStyle/>
        <a:p>
          <a:endParaRPr lang="en-US"/>
        </a:p>
      </dgm:t>
    </dgm:pt>
    <dgm:pt modelId="{3C1F06D4-85E9-41B1-8675-AF8422AC481F}">
      <dgm:prSet/>
      <dgm:spPr/>
      <dgm:t>
        <a:bodyPr/>
        <a:lstStyle/>
        <a:p>
          <a:r>
            <a:rPr lang="en-US" dirty="0"/>
            <a:t>Connection</a:t>
          </a:r>
        </a:p>
      </dgm:t>
    </dgm:pt>
    <dgm:pt modelId="{B9756082-ABE0-4E77-9F58-5C6703005649}" type="parTrans" cxnId="{20F55954-1FDC-4248-B275-697FCD99A429}">
      <dgm:prSet/>
      <dgm:spPr/>
      <dgm:t>
        <a:bodyPr/>
        <a:lstStyle/>
        <a:p>
          <a:endParaRPr lang="en-US"/>
        </a:p>
      </dgm:t>
    </dgm:pt>
    <dgm:pt modelId="{EAEFB46C-8FA6-46A7-BE4F-580D402220D6}" type="sibTrans" cxnId="{20F55954-1FDC-4248-B275-697FCD99A429}">
      <dgm:prSet/>
      <dgm:spPr/>
      <dgm:t>
        <a:bodyPr/>
        <a:lstStyle/>
        <a:p>
          <a:endParaRPr lang="en-US"/>
        </a:p>
      </dgm:t>
    </dgm:pt>
    <dgm:pt modelId="{A41C6852-0E13-443A-AFE6-830E8D9B5686}" type="pres">
      <dgm:prSet presAssocID="{E3B88339-3612-4118-A5E3-9325964F2933}" presName="Name0" presStyleCnt="0">
        <dgm:presLayoutVars>
          <dgm:dir/>
          <dgm:resizeHandles val="exact"/>
        </dgm:presLayoutVars>
      </dgm:prSet>
      <dgm:spPr/>
    </dgm:pt>
    <dgm:pt modelId="{C6FD1A0C-17D4-4E3D-9408-340D93F53099}" type="pres">
      <dgm:prSet presAssocID="{972953A0-E17E-44B5-9B91-84C725EF76EB}" presName="node" presStyleLbl="node1" presStyleIdx="0" presStyleCnt="4">
        <dgm:presLayoutVars>
          <dgm:bulletEnabled val="1"/>
        </dgm:presLayoutVars>
      </dgm:prSet>
      <dgm:spPr/>
    </dgm:pt>
    <dgm:pt modelId="{F910F72F-E5AC-44F6-9636-9C36882E638E}" type="pres">
      <dgm:prSet presAssocID="{EAC96BD5-0098-4758-8D69-222D373FD2F4}" presName="sibTrans" presStyleLbl="sibTrans2D1" presStyleIdx="0" presStyleCnt="3"/>
      <dgm:spPr/>
    </dgm:pt>
    <dgm:pt modelId="{9FD2A4F5-3096-4F33-B0FE-AC207CA5482B}" type="pres">
      <dgm:prSet presAssocID="{EAC96BD5-0098-4758-8D69-222D373FD2F4}" presName="connectorText" presStyleLbl="sibTrans2D1" presStyleIdx="0" presStyleCnt="3"/>
      <dgm:spPr/>
    </dgm:pt>
    <dgm:pt modelId="{1291A628-D642-419F-9E12-8DEA496F6A41}" type="pres">
      <dgm:prSet presAssocID="{1237E1AC-4E9F-42E9-8B0C-2024400B13B5}" presName="node" presStyleLbl="node1" presStyleIdx="1" presStyleCnt="4">
        <dgm:presLayoutVars>
          <dgm:bulletEnabled val="1"/>
        </dgm:presLayoutVars>
      </dgm:prSet>
      <dgm:spPr/>
    </dgm:pt>
    <dgm:pt modelId="{DA518337-A985-472B-ADB0-E0C8845D25F4}" type="pres">
      <dgm:prSet presAssocID="{761B2BB8-B29D-46AA-B233-98EC1BD3A224}" presName="sibTrans" presStyleLbl="sibTrans2D1" presStyleIdx="1" presStyleCnt="3"/>
      <dgm:spPr/>
    </dgm:pt>
    <dgm:pt modelId="{4691E53A-3261-4DFA-840F-59743FC7E0F3}" type="pres">
      <dgm:prSet presAssocID="{761B2BB8-B29D-46AA-B233-98EC1BD3A224}" presName="connectorText" presStyleLbl="sibTrans2D1" presStyleIdx="1" presStyleCnt="3"/>
      <dgm:spPr/>
    </dgm:pt>
    <dgm:pt modelId="{B51F1F06-6541-428C-B551-2F1BDF71B9E9}" type="pres">
      <dgm:prSet presAssocID="{FBAD5A37-0A68-4A9A-B849-27D77A7C70CC}" presName="node" presStyleLbl="node1" presStyleIdx="2" presStyleCnt="4">
        <dgm:presLayoutVars>
          <dgm:bulletEnabled val="1"/>
        </dgm:presLayoutVars>
      </dgm:prSet>
      <dgm:spPr/>
    </dgm:pt>
    <dgm:pt modelId="{D32F7A7A-6EED-4F04-80CE-5B50D41B8824}" type="pres">
      <dgm:prSet presAssocID="{CECBFB57-8BFC-4168-88CE-626EB06D897D}" presName="sibTrans" presStyleLbl="sibTrans2D1" presStyleIdx="2" presStyleCnt="3"/>
      <dgm:spPr/>
    </dgm:pt>
    <dgm:pt modelId="{1CFF37CB-D434-4616-A1BE-61FB9778DE1C}" type="pres">
      <dgm:prSet presAssocID="{CECBFB57-8BFC-4168-88CE-626EB06D897D}" presName="connectorText" presStyleLbl="sibTrans2D1" presStyleIdx="2" presStyleCnt="3"/>
      <dgm:spPr/>
    </dgm:pt>
    <dgm:pt modelId="{5B1C663B-3165-4EFA-9B40-A20AEFD3428B}" type="pres">
      <dgm:prSet presAssocID="{3C1F06D4-85E9-41B1-8675-AF8422AC481F}" presName="node" presStyleLbl="node1" presStyleIdx="3" presStyleCnt="4">
        <dgm:presLayoutVars>
          <dgm:bulletEnabled val="1"/>
        </dgm:presLayoutVars>
      </dgm:prSet>
      <dgm:spPr/>
    </dgm:pt>
  </dgm:ptLst>
  <dgm:cxnLst>
    <dgm:cxn modelId="{57735C03-ED22-43B3-89E4-8A5D73867FBE}" type="presOf" srcId="{EAC96BD5-0098-4758-8D69-222D373FD2F4}" destId="{9FD2A4F5-3096-4F33-B0FE-AC207CA5482B}" srcOrd="1" destOrd="0" presId="urn:microsoft.com/office/officeart/2005/8/layout/process1"/>
    <dgm:cxn modelId="{5AB3D907-CDB5-4DBA-A48C-9A8C28AF1170}" srcId="{E3B88339-3612-4118-A5E3-9325964F2933}" destId="{FBAD5A37-0A68-4A9A-B849-27D77A7C70CC}" srcOrd="2" destOrd="0" parTransId="{800FC8FC-BD39-48FA-B98C-546401B7373B}" sibTransId="{CECBFB57-8BFC-4168-88CE-626EB06D897D}"/>
    <dgm:cxn modelId="{2D751B3D-FC31-4B2A-9ECF-4FD3ED590A95}" type="presOf" srcId="{CECBFB57-8BFC-4168-88CE-626EB06D897D}" destId="{D32F7A7A-6EED-4F04-80CE-5B50D41B8824}" srcOrd="0" destOrd="0" presId="urn:microsoft.com/office/officeart/2005/8/layout/process1"/>
    <dgm:cxn modelId="{55BC963D-820C-478A-B954-2F0975BEBA40}" type="presOf" srcId="{761B2BB8-B29D-46AA-B233-98EC1BD3A224}" destId="{DA518337-A985-472B-ADB0-E0C8845D25F4}" srcOrd="0" destOrd="0" presId="urn:microsoft.com/office/officeart/2005/8/layout/process1"/>
    <dgm:cxn modelId="{20F55954-1FDC-4248-B275-697FCD99A429}" srcId="{E3B88339-3612-4118-A5E3-9325964F2933}" destId="{3C1F06D4-85E9-41B1-8675-AF8422AC481F}" srcOrd="3" destOrd="0" parTransId="{B9756082-ABE0-4E77-9F58-5C6703005649}" sibTransId="{EAEFB46C-8FA6-46A7-BE4F-580D402220D6}"/>
    <dgm:cxn modelId="{A9F32C5B-92CC-44EA-AB62-758EC3084F95}" type="presOf" srcId="{972953A0-E17E-44B5-9B91-84C725EF76EB}" destId="{C6FD1A0C-17D4-4E3D-9408-340D93F53099}" srcOrd="0" destOrd="0" presId="urn:microsoft.com/office/officeart/2005/8/layout/process1"/>
    <dgm:cxn modelId="{953CD17F-62C2-45A6-9BD8-D88F55922207}" type="presOf" srcId="{EAC96BD5-0098-4758-8D69-222D373FD2F4}" destId="{F910F72F-E5AC-44F6-9636-9C36882E638E}" srcOrd="0" destOrd="0" presId="urn:microsoft.com/office/officeart/2005/8/layout/process1"/>
    <dgm:cxn modelId="{2AFECE89-757F-4941-811B-9AF5FF228CF1}" type="presOf" srcId="{3C1F06D4-85E9-41B1-8675-AF8422AC481F}" destId="{5B1C663B-3165-4EFA-9B40-A20AEFD3428B}" srcOrd="0" destOrd="0" presId="urn:microsoft.com/office/officeart/2005/8/layout/process1"/>
    <dgm:cxn modelId="{4A06C59F-00F0-492C-B5F6-3A30720D2C50}" type="presOf" srcId="{E3B88339-3612-4118-A5E3-9325964F2933}" destId="{A41C6852-0E13-443A-AFE6-830E8D9B5686}" srcOrd="0" destOrd="0" presId="urn:microsoft.com/office/officeart/2005/8/layout/process1"/>
    <dgm:cxn modelId="{8A0E19B8-1797-4772-A583-E50457080C2C}" type="presOf" srcId="{CECBFB57-8BFC-4168-88CE-626EB06D897D}" destId="{1CFF37CB-D434-4616-A1BE-61FB9778DE1C}" srcOrd="1" destOrd="0" presId="urn:microsoft.com/office/officeart/2005/8/layout/process1"/>
    <dgm:cxn modelId="{C5D148C1-C92E-4DF8-AB01-5FA6CDDA8206}" type="presOf" srcId="{1237E1AC-4E9F-42E9-8B0C-2024400B13B5}" destId="{1291A628-D642-419F-9E12-8DEA496F6A41}" srcOrd="0" destOrd="0" presId="urn:microsoft.com/office/officeart/2005/8/layout/process1"/>
    <dgm:cxn modelId="{AF8901CD-314A-460F-9BBC-C1BF8E8E4135}" srcId="{E3B88339-3612-4118-A5E3-9325964F2933}" destId="{972953A0-E17E-44B5-9B91-84C725EF76EB}" srcOrd="0" destOrd="0" parTransId="{45747AE9-977D-4419-977A-F55C066B647C}" sibTransId="{EAC96BD5-0098-4758-8D69-222D373FD2F4}"/>
    <dgm:cxn modelId="{2BFF2FCF-2BB4-4675-BCB6-98E8D4E29277}" srcId="{E3B88339-3612-4118-A5E3-9325964F2933}" destId="{1237E1AC-4E9F-42E9-8B0C-2024400B13B5}" srcOrd="1" destOrd="0" parTransId="{3C2A9E0E-E763-40EF-B4DB-B2CD8141834B}" sibTransId="{761B2BB8-B29D-46AA-B233-98EC1BD3A224}"/>
    <dgm:cxn modelId="{3D7C57E0-7507-4EDE-9888-C5B25F766BAD}" type="presOf" srcId="{761B2BB8-B29D-46AA-B233-98EC1BD3A224}" destId="{4691E53A-3261-4DFA-840F-59743FC7E0F3}" srcOrd="1" destOrd="0" presId="urn:microsoft.com/office/officeart/2005/8/layout/process1"/>
    <dgm:cxn modelId="{09DB42F9-FD93-46BC-86A5-88F2EC112936}" type="presOf" srcId="{FBAD5A37-0A68-4A9A-B849-27D77A7C70CC}" destId="{B51F1F06-6541-428C-B551-2F1BDF71B9E9}" srcOrd="0" destOrd="0" presId="urn:microsoft.com/office/officeart/2005/8/layout/process1"/>
    <dgm:cxn modelId="{4FEFF8CD-999E-4B7F-8C57-9E0FEEAFB83B}" type="presParOf" srcId="{A41C6852-0E13-443A-AFE6-830E8D9B5686}" destId="{C6FD1A0C-17D4-4E3D-9408-340D93F53099}" srcOrd="0" destOrd="0" presId="urn:microsoft.com/office/officeart/2005/8/layout/process1"/>
    <dgm:cxn modelId="{DAEA451F-3090-4D14-B826-EE3C0B915BE9}" type="presParOf" srcId="{A41C6852-0E13-443A-AFE6-830E8D9B5686}" destId="{F910F72F-E5AC-44F6-9636-9C36882E638E}" srcOrd="1" destOrd="0" presId="urn:microsoft.com/office/officeart/2005/8/layout/process1"/>
    <dgm:cxn modelId="{018F308F-67E1-4B38-874D-54153989670C}" type="presParOf" srcId="{F910F72F-E5AC-44F6-9636-9C36882E638E}" destId="{9FD2A4F5-3096-4F33-B0FE-AC207CA5482B}" srcOrd="0" destOrd="0" presId="urn:microsoft.com/office/officeart/2005/8/layout/process1"/>
    <dgm:cxn modelId="{78B6F4A4-F7DF-4127-A2DD-74D90190DAF4}" type="presParOf" srcId="{A41C6852-0E13-443A-AFE6-830E8D9B5686}" destId="{1291A628-D642-419F-9E12-8DEA496F6A41}" srcOrd="2" destOrd="0" presId="urn:microsoft.com/office/officeart/2005/8/layout/process1"/>
    <dgm:cxn modelId="{5BF976C4-4FA0-4C58-8A70-E9A5D618E962}" type="presParOf" srcId="{A41C6852-0E13-443A-AFE6-830E8D9B5686}" destId="{DA518337-A985-472B-ADB0-E0C8845D25F4}" srcOrd="3" destOrd="0" presId="urn:microsoft.com/office/officeart/2005/8/layout/process1"/>
    <dgm:cxn modelId="{D7C07E75-E219-4F5D-807B-9E45AA7F0124}" type="presParOf" srcId="{DA518337-A985-472B-ADB0-E0C8845D25F4}" destId="{4691E53A-3261-4DFA-840F-59743FC7E0F3}" srcOrd="0" destOrd="0" presId="urn:microsoft.com/office/officeart/2005/8/layout/process1"/>
    <dgm:cxn modelId="{787CBB25-95B7-4ADF-8017-BB8255D5307A}" type="presParOf" srcId="{A41C6852-0E13-443A-AFE6-830E8D9B5686}" destId="{B51F1F06-6541-428C-B551-2F1BDF71B9E9}" srcOrd="4" destOrd="0" presId="urn:microsoft.com/office/officeart/2005/8/layout/process1"/>
    <dgm:cxn modelId="{D129275D-31CA-4CC0-AEAC-4A9134F5A0F1}" type="presParOf" srcId="{A41C6852-0E13-443A-AFE6-830E8D9B5686}" destId="{D32F7A7A-6EED-4F04-80CE-5B50D41B8824}" srcOrd="5" destOrd="0" presId="urn:microsoft.com/office/officeart/2005/8/layout/process1"/>
    <dgm:cxn modelId="{5D1BECC9-CE2D-4BD8-92C1-86A4ECA13138}" type="presParOf" srcId="{D32F7A7A-6EED-4F04-80CE-5B50D41B8824}" destId="{1CFF37CB-D434-4616-A1BE-61FB9778DE1C}" srcOrd="0" destOrd="0" presId="urn:microsoft.com/office/officeart/2005/8/layout/process1"/>
    <dgm:cxn modelId="{0FEF8551-2923-4B6C-A0E1-6A73A98B7DAB}" type="presParOf" srcId="{A41C6852-0E13-443A-AFE6-830E8D9B5686}" destId="{5B1C663B-3165-4EFA-9B40-A20AEFD3428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A9156-E35A-4187-9A44-E9FC9C030453}">
      <dsp:nvSpPr>
        <dsp:cNvPr id="0" name=""/>
        <dsp:cNvSpPr/>
      </dsp:nvSpPr>
      <dsp:spPr>
        <a:xfrm>
          <a:off x="0" y="0"/>
          <a:ext cx="5943600" cy="2304000"/>
        </a:xfrm>
        <a:prstGeom prst="rightArrow">
          <a:avLst/>
        </a:prstGeom>
        <a:gradFill flip="none" rotWithShape="0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lin ang="0" scaled="1"/>
          <a:tileRect/>
        </a:gradFill>
        <a:ln>
          <a:solidFill>
            <a:schemeClr val="bg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1CDC43-21CE-49FA-AAFA-5318A5F03D46}">
      <dsp:nvSpPr>
        <dsp:cNvPr id="0" name=""/>
        <dsp:cNvSpPr/>
      </dsp:nvSpPr>
      <dsp:spPr>
        <a:xfrm>
          <a:off x="3733802" y="660103"/>
          <a:ext cx="1410190" cy="115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Higher Functioning</a:t>
          </a:r>
        </a:p>
      </dsp:txBody>
      <dsp:txXfrm>
        <a:off x="3733802" y="660103"/>
        <a:ext cx="1410190" cy="1152000"/>
      </dsp:txXfrm>
    </dsp:sp>
    <dsp:sp modelId="{97C4D699-ED67-4E0A-9F89-B1EFB1B539F5}">
      <dsp:nvSpPr>
        <dsp:cNvPr id="0" name=""/>
        <dsp:cNvSpPr/>
      </dsp:nvSpPr>
      <dsp:spPr>
        <a:xfrm>
          <a:off x="16438" y="688132"/>
          <a:ext cx="1659956" cy="115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Lower Functioning</a:t>
          </a:r>
        </a:p>
      </dsp:txBody>
      <dsp:txXfrm>
        <a:off x="16438" y="688132"/>
        <a:ext cx="1659956" cy="1152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D1A0C-17D4-4E3D-9408-340D93F53099}">
      <dsp:nvSpPr>
        <dsp:cNvPr id="0" name=""/>
        <dsp:cNvSpPr/>
      </dsp:nvSpPr>
      <dsp:spPr>
        <a:xfrm>
          <a:off x="4220" y="1171207"/>
          <a:ext cx="1845371" cy="1107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Language</a:t>
          </a:r>
        </a:p>
      </dsp:txBody>
      <dsp:txXfrm>
        <a:off x="36649" y="1203636"/>
        <a:ext cx="1780513" cy="1042365"/>
      </dsp:txXfrm>
    </dsp:sp>
    <dsp:sp modelId="{F910F72F-E5AC-44F6-9636-9C36882E638E}">
      <dsp:nvSpPr>
        <dsp:cNvPr id="0" name=""/>
        <dsp:cNvSpPr/>
      </dsp:nvSpPr>
      <dsp:spPr>
        <a:xfrm>
          <a:off x="2034129" y="1495992"/>
          <a:ext cx="391218" cy="457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034129" y="1587522"/>
        <a:ext cx="273853" cy="274592"/>
      </dsp:txXfrm>
    </dsp:sp>
    <dsp:sp modelId="{1291A628-D642-419F-9E12-8DEA496F6A41}">
      <dsp:nvSpPr>
        <dsp:cNvPr id="0" name=""/>
        <dsp:cNvSpPr/>
      </dsp:nvSpPr>
      <dsp:spPr>
        <a:xfrm>
          <a:off x="2587741" y="1171207"/>
          <a:ext cx="1845371" cy="1107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Interactions</a:t>
          </a:r>
        </a:p>
      </dsp:txBody>
      <dsp:txXfrm>
        <a:off x="2620170" y="1203636"/>
        <a:ext cx="1780513" cy="1042365"/>
      </dsp:txXfrm>
    </dsp:sp>
    <dsp:sp modelId="{DA518337-A985-472B-ADB0-E0C8845D25F4}">
      <dsp:nvSpPr>
        <dsp:cNvPr id="0" name=""/>
        <dsp:cNvSpPr/>
      </dsp:nvSpPr>
      <dsp:spPr>
        <a:xfrm>
          <a:off x="4617650" y="1495992"/>
          <a:ext cx="391218" cy="457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617650" y="1587522"/>
        <a:ext cx="273853" cy="274592"/>
      </dsp:txXfrm>
    </dsp:sp>
    <dsp:sp modelId="{B51F1F06-6541-428C-B551-2F1BDF71B9E9}">
      <dsp:nvSpPr>
        <dsp:cNvPr id="0" name=""/>
        <dsp:cNvSpPr/>
      </dsp:nvSpPr>
      <dsp:spPr>
        <a:xfrm>
          <a:off x="5171261" y="1171207"/>
          <a:ext cx="1845371" cy="1107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ToM</a:t>
          </a:r>
          <a:endParaRPr lang="en-US" sz="2400" kern="1200" dirty="0"/>
        </a:p>
      </dsp:txBody>
      <dsp:txXfrm>
        <a:off x="5203690" y="1203636"/>
        <a:ext cx="1780513" cy="1042365"/>
      </dsp:txXfrm>
    </dsp:sp>
    <dsp:sp modelId="{D32F7A7A-6EED-4F04-80CE-5B50D41B8824}">
      <dsp:nvSpPr>
        <dsp:cNvPr id="0" name=""/>
        <dsp:cNvSpPr/>
      </dsp:nvSpPr>
      <dsp:spPr>
        <a:xfrm>
          <a:off x="7201170" y="1495992"/>
          <a:ext cx="391218" cy="457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201170" y="1587522"/>
        <a:ext cx="273853" cy="274592"/>
      </dsp:txXfrm>
    </dsp:sp>
    <dsp:sp modelId="{5B1C663B-3165-4EFA-9B40-A20AEFD3428B}">
      <dsp:nvSpPr>
        <dsp:cNvPr id="0" name=""/>
        <dsp:cNvSpPr/>
      </dsp:nvSpPr>
      <dsp:spPr>
        <a:xfrm>
          <a:off x="7754782" y="1171207"/>
          <a:ext cx="1845371" cy="1107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Connection</a:t>
          </a:r>
        </a:p>
      </dsp:txBody>
      <dsp:txXfrm>
        <a:off x="7787211" y="1203636"/>
        <a:ext cx="1780513" cy="1042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EEEA8-1173-3C43-9F88-BEB40D1ECA1B}" type="datetimeFigureOut">
              <a:rPr lang="en-US" smtClean="0"/>
              <a:t>4/3/18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C4F44-B21D-2543-B464-7CB9DA887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92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236B2-48E3-BC4B-BDDE-7DE736907D97}" type="datetimeFigureOut">
              <a:rPr lang="en-US" smtClean="0"/>
              <a:t>4/3/18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EE2CC-6AAA-C44D-BC0F-765D387C8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08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EE2CC-6AAA-C44D-BC0F-765D387C8CC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69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GCCIS = 42%</a:t>
            </a:r>
          </a:p>
          <a:p>
            <a:r>
              <a:rPr lang="en-US" dirty="0"/>
              <a:t>COE = 18%</a:t>
            </a:r>
          </a:p>
          <a:p>
            <a:r>
              <a:rPr lang="en-US" dirty="0"/>
              <a:t>CIAS = 16%</a:t>
            </a:r>
          </a:p>
          <a:p>
            <a:r>
              <a:rPr lang="en-US" dirty="0"/>
              <a:t>COS = 11%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72F69-B1C4-40CF-B4C1-FA043B3839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49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2000" dirty="0"/>
              <a:t>Distraction- appears disinterested or disengaged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2000" dirty="0"/>
              <a:t>Engage in repetitive behaviors (rocking, tapping, pacing)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2000" dirty="0"/>
              <a:t>Difficulty with vague instructions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2000" dirty="0"/>
              <a:t>Difficulty seeing others point of view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dirty="0"/>
              <a:t>Strong narrow interests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2000" dirty="0"/>
              <a:t>Attempt to monopolize conversation (rude,</a:t>
            </a:r>
            <a:r>
              <a:rPr lang="en-US" altLang="en-US" sz="2000" baseline="0" dirty="0"/>
              <a:t> disrespectful)</a:t>
            </a:r>
            <a:endParaRPr lang="en-US" altLang="en-US" sz="2000" dirty="0"/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2000" dirty="0"/>
              <a:t>Tangential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2000" dirty="0"/>
              <a:t>Difficulty with team work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2000" dirty="0"/>
              <a:t>Trouble suppressing internal thoughts 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dirty="0"/>
              <a:t>Difficulty getting started</a:t>
            </a:r>
            <a:endParaRPr lang="en-US" altLang="en-US" sz="2000" dirty="0"/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2000" dirty="0"/>
              <a:t>Inflexibility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2000" dirty="0"/>
              <a:t>Easily overwhelmed/frustrated 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000" dirty="0"/>
              <a:t>BENEFIT FROM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/>
              <a:t>Assistance with building Routine and predictability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/>
              <a:t>Planning,</a:t>
            </a:r>
            <a:r>
              <a:rPr lang="en-US" baseline="0" dirty="0"/>
              <a:t> prioritizing, strategizing</a:t>
            </a:r>
            <a:endParaRPr lang="en-US" dirty="0"/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/>
              <a:t>Clear rules, boundaries and expectations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/>
              <a:t>Time and space to process 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/>
              <a:t>Understanding and support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D6C526-D972-4E79-9FAB-AAA2F6DF930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23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2000" dirty="0"/>
              <a:t>Distraction- appears disinterested or disengaged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2000" dirty="0"/>
              <a:t>Difficulty with vague instructions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2000" dirty="0"/>
              <a:t>Difficulty seeing others point of view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dirty="0"/>
              <a:t>Strong narrow interests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2000" dirty="0"/>
              <a:t>Difficulty with team work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2000" dirty="0"/>
              <a:t>Trouble suppressing internal thoughts 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dirty="0"/>
              <a:t>Difficulty getting started</a:t>
            </a:r>
            <a:endParaRPr lang="en-US" altLang="en-US" sz="2000" dirty="0"/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2000" dirty="0"/>
              <a:t>Inflexibility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000" dirty="0"/>
              <a:t>BENEFIT FROM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/>
              <a:t>Assistance with building Routine and predictability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/>
              <a:t>Planning,</a:t>
            </a:r>
            <a:r>
              <a:rPr lang="en-US" baseline="0" dirty="0"/>
              <a:t> prioritizing, strategizing</a:t>
            </a:r>
            <a:endParaRPr lang="en-US" dirty="0"/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/>
              <a:t>Clear rules, boundaries and expectations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/>
              <a:t>Time and space to process 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/>
              <a:t>Understanding and support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D6C526-D972-4E79-9FAB-AAA2F6DF930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8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72F69-B1C4-40CF-B4C1-FA043B3839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6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D6C526-D972-4E79-9FAB-AAA2F6DF930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84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5AEB8-EC94-4FE0-84B6-A99497FB59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97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5AEB8-EC94-4FE0-84B6-A99497FB59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5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Autism</a:t>
            </a:r>
            <a:r>
              <a:rPr lang="en-US" baseline="0" dirty="0"/>
              <a:t> Defined:  2007 expanded definition and tracking.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expanded in 1994 to include a spectrum of disorders with a broader list of symptoms.. Some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worry that </a:t>
            </a:r>
            <a:r>
              <a:rPr lang="en-US" sz="12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utism encompass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individuals with personality quirks and slight disorders who otherwise carry on with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 lives.  </a:t>
            </a:r>
            <a:endParaRPr lang="en-US" baseline="0" dirty="0"/>
          </a:p>
          <a:p>
            <a:r>
              <a:rPr lang="en-US" dirty="0"/>
              <a:t>ABA—more important</a:t>
            </a:r>
            <a:r>
              <a:rPr lang="en-US" baseline="0" dirty="0"/>
              <a:t> to diagnose</a:t>
            </a:r>
          </a:p>
          <a:p>
            <a:r>
              <a:rPr lang="en-US" baseline="0" dirty="0"/>
              <a:t>1975 Individuals with Disabilities Education Act re: early intervention-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enhance the development of infants and toddlers with disabilities; reduce educational costs by minimizing the need for special education through early intervention; minimize the likelihood of institutionalization, and maximize independent living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Routine developmental screening-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care provider will check for problems with your child’s development at every well-baby and well-child visit, even if you don't report any of the signs of autism or other problems.  Some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disagreement about autism specific universal screening at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18-month and 24-month visits regardless of whether the child has risk factors for ASD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(siblings)</a:t>
            </a:r>
            <a:endParaRPr lang="en-US" baseline="0" dirty="0"/>
          </a:p>
          <a:p>
            <a:r>
              <a:rPr lang="en-US" dirty="0"/>
              <a:t>AWARENESS: Autism Speaks founded in 2005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 mysterious brain disorder that impairs verbal and non-verbal communications and social interactions---do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know that there is a biological basis vs sociological basis (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refig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moms)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58708-1255-4C02-ADA3-1EFB342A9E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2013</a:t>
            </a:r>
          </a:p>
          <a:p>
            <a:endParaRPr lang="en-US" dirty="0"/>
          </a:p>
          <a:p>
            <a:r>
              <a:rPr lang="en-US" dirty="0"/>
              <a:t>4 subcategories (</a:t>
            </a:r>
            <a:r>
              <a:rPr lang="en-US" dirty="0" err="1"/>
              <a:t>Aspergers</a:t>
            </a:r>
            <a:r>
              <a:rPr lang="en-US" dirty="0"/>
              <a:t>, PDD-NOS) folded into 1: ASD (autism spectrum) childhood disintegrative disorder and autistic disorder. </a:t>
            </a:r>
          </a:p>
          <a:p>
            <a:endParaRPr lang="en-US" dirty="0"/>
          </a:p>
          <a:p>
            <a:r>
              <a:rPr lang="en-US" dirty="0"/>
              <a:t>Instead of three domains of autism symptoms (social impairment, language/communication impairment and repetitive/restricted behaviors), two categories will be used: social communication impairment and restricted interests/repetitive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5AEB8-EC94-4FE0-84B6-A99497FB59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30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significant social, communication, and behavioral challenges.</a:t>
            </a:r>
          </a:p>
          <a:p>
            <a:endParaRPr lang="en-US" dirty="0"/>
          </a:p>
          <a:p>
            <a:r>
              <a:rPr lang="en-US" dirty="0"/>
              <a:t>What we see at the college level is the higher functioning, ASD Level 1.  </a:t>
            </a:r>
          </a:p>
          <a:p>
            <a:endParaRPr lang="en-US" baseline="0" dirty="0"/>
          </a:p>
          <a:p>
            <a:r>
              <a:rPr lang="en-US" baseline="0" dirty="0"/>
              <a:t>Also new—Social Communication Disorder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930DA-094F-46AA-942D-063619539C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20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Highest—Depression,</a:t>
            </a:r>
            <a:r>
              <a:rPr lang="en-US" baseline="0" dirty="0"/>
              <a:t> Anxiety, Sleep Issues</a:t>
            </a:r>
            <a:r>
              <a:rPr lang="en-US" baseline="0" dirty="0">
                <a:sym typeface="Wingdings" pitchFamily="2" charset="2"/>
              </a:rPr>
              <a:t> can all have a direct/significant impact on an adults functioning in college</a:t>
            </a:r>
          </a:p>
          <a:p>
            <a:r>
              <a:rPr lang="en-US" baseline="0" dirty="0">
                <a:sym typeface="Wingdings" pitchFamily="2" charset="2"/>
              </a:rPr>
              <a:t>--Many of our students also have ADHD, and Executive Function Deficits—impact their ability to pay attention class, be productive outside of class.  Organize notes, materials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DAB1F-A971-45F7-94BD-DCBBECF599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91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1442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 complicate communication development.</a:t>
            </a:r>
          </a:p>
          <a:p>
            <a:endParaRPr lang="en-US" dirty="0"/>
          </a:p>
          <a:p>
            <a:r>
              <a:rPr lang="en-US" dirty="0"/>
              <a:t>All non verbal </a:t>
            </a:r>
          </a:p>
          <a:p>
            <a:endParaRPr lang="en-US" dirty="0"/>
          </a:p>
          <a:p>
            <a:r>
              <a:rPr lang="en-US" dirty="0"/>
              <a:t>accurate diagnosis of ASD is made difficult by the features of many deaf people’s development that result in conditions that can create a presentation that mimics ASD</a:t>
            </a:r>
          </a:p>
          <a:p>
            <a:endParaRPr lang="en-US" dirty="0"/>
          </a:p>
          <a:p>
            <a:r>
              <a:rPr lang="en-US" dirty="0"/>
              <a:t>reverse the direction of their palm while signing. “This suggests differences in how they perceive and imitate others,” he notes, “differences that aren’t revealed in speech.” </a:t>
            </a:r>
          </a:p>
          <a:p>
            <a:endParaRPr lang="en-US" dirty="0"/>
          </a:p>
          <a:p>
            <a:r>
              <a:rPr lang="en-US" dirty="0"/>
              <a:t>Signs – unlike spoken words – look different depending on where you stand</a:t>
            </a:r>
          </a:p>
          <a:p>
            <a:endParaRPr lang="en-US" dirty="0"/>
          </a:p>
          <a:p>
            <a:r>
              <a:rPr lang="en-US" dirty="0"/>
              <a:t>Language deficits can lead to decreased social interaction leads to poor Theory of Mind---social difficulties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5AEB8-EC94-4FE0-84B6-A99497FB59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25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5AEB8-EC94-4FE0-84B6-A99497FB5907}" type="slidenum">
              <a:rPr lang="en-US" smtClean="0"/>
              <a:t>8</a:t>
            </a:fld>
            <a:endParaRPr lang="en-US"/>
          </a:p>
        </p:txBody>
      </p:sp>
      <p:sp>
        <p:nvSpPr>
          <p:cNvPr id="5" name="Title 8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Language deficits can lead to decreased social interaction leads to poor Theory of Mind---social difficulties</a:t>
            </a:r>
          </a:p>
          <a:p>
            <a:endParaRPr lang="en-US" dirty="0"/>
          </a:p>
          <a:p>
            <a:r>
              <a:rPr lang="en-US" dirty="0"/>
              <a:t>understand that others have beliefs, desires, intentions, and perspectives </a:t>
            </a:r>
          </a:p>
          <a:p>
            <a:endParaRPr lang="en-US" dirty="0"/>
          </a:p>
          <a:p>
            <a:r>
              <a:rPr lang="en-US" dirty="0"/>
              <a:t>Can make it difficult to accurately diagnose ASD</a:t>
            </a:r>
          </a:p>
        </p:txBody>
      </p:sp>
    </p:spTree>
    <p:extLst>
      <p:ext uri="{BB962C8B-B14F-4D97-AF65-F5344CB8AC3E}">
        <p14:creationId xmlns:p14="http://schemas.microsoft.com/office/powerpoint/2010/main" val="1659164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RIT 110% increase 2010 to 2018</a:t>
            </a:r>
          </a:p>
          <a:p>
            <a:endParaRPr lang="en-US" dirty="0"/>
          </a:p>
          <a:p>
            <a:r>
              <a:rPr lang="en-US" dirty="0"/>
              <a:t>2014 to 2018   55% increase in just 4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5AEB8-EC94-4FE0-84B6-A99497FB59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2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8BE1-8481-B54E-9966-BA74B55E2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96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8BE1-8481-B54E-9966-BA74B55E2696}" type="slidenum">
              <a:rPr lang="en-US" smtClean="0">
                <a:solidFill>
                  <a:srgbClr val="0A0B0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A0B0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6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8BE1-8481-B54E-9966-BA74B55E2696}" type="slidenum">
              <a:rPr lang="en-US" smtClean="0">
                <a:solidFill>
                  <a:srgbClr val="0A0B0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A0B0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62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8BE1-8481-B54E-9966-BA74B55E2696}" type="slidenum">
              <a:rPr lang="en-US" smtClean="0">
                <a:solidFill>
                  <a:srgbClr val="0A0B0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A0B0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0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8BE1-8481-B54E-9966-BA74B55E2696}" type="slidenum">
              <a:rPr lang="en-US" smtClean="0">
                <a:solidFill>
                  <a:srgbClr val="0A0B0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A0B0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90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8BE1-8481-B54E-9966-BA74B55E2696}" type="slidenum">
              <a:rPr lang="en-US" smtClean="0">
                <a:solidFill>
                  <a:srgbClr val="0A0B0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A0B0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3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8BE1-8481-B54E-9966-BA74B55E2696}" type="slidenum">
              <a:rPr lang="en-US" smtClean="0">
                <a:solidFill>
                  <a:srgbClr val="0A0B0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A0B0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856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8BE1-8481-B54E-9966-BA74B55E2696}" type="slidenum">
              <a:rPr lang="en-US" smtClean="0">
                <a:solidFill>
                  <a:srgbClr val="0A0B0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A0B0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371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8BE1-8481-B54E-9966-BA74B55E2696}" type="slidenum">
              <a:rPr lang="en-US" smtClean="0">
                <a:solidFill>
                  <a:srgbClr val="0A0B0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A0B0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74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8BE1-8481-B54E-9966-BA74B55E2696}" type="slidenum">
              <a:rPr lang="en-US" smtClean="0">
                <a:solidFill>
                  <a:srgbClr val="0A0B0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A0B0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3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8BE1-8481-B54E-9966-BA74B55E2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48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8BE1-8481-B54E-9966-BA74B55E2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3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8BE1-8481-B54E-9966-BA74B55E2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3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8BE1-8481-B54E-9966-BA74B55E2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8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8BE1-8481-B54E-9966-BA74B55E2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8BE1-8481-B54E-9966-BA74B55E2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1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8BE1-8481-B54E-9966-BA74B55E2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8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8BE1-8481-B54E-9966-BA74B55E2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2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78BE1-8481-B54E-9966-BA74B55E26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062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78BE1-8481-B54E-9966-BA74B55E2696}" type="slidenum">
              <a:rPr lang="en-US" smtClean="0">
                <a:solidFill>
                  <a:srgbClr val="0A0B0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A0B09">
                  <a:tint val="75000"/>
                </a:srgbClr>
              </a:solidFill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375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ancommunity.org/cs/ian_research_reports/adults_on_the_autism_spectru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8195" y="495043"/>
            <a:ext cx="10047768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College Students with Autism Spectrum Disorders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67" y="4293154"/>
            <a:ext cx="3494567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600" dirty="0"/>
              <a:t>Bethany Dragert</a:t>
            </a:r>
          </a:p>
          <a:p>
            <a:pPr algn="l"/>
            <a:r>
              <a:rPr lang="en-US" sz="1600" dirty="0"/>
              <a:t>Assistant Director</a:t>
            </a:r>
          </a:p>
          <a:p>
            <a:pPr algn="l"/>
            <a:r>
              <a:rPr lang="en-US" sz="1600" dirty="0"/>
              <a:t>RIT Spectrum Support Program</a:t>
            </a:r>
          </a:p>
          <a:p>
            <a:pPr algn="l"/>
            <a:r>
              <a:rPr lang="en-US" sz="1600" dirty="0"/>
              <a:t>585-475-6905</a:t>
            </a:r>
          </a:p>
          <a:p>
            <a:pPr algn="l"/>
            <a:r>
              <a:rPr lang="en-US" sz="1600" dirty="0"/>
              <a:t>bmdssp@rit.edu</a:t>
            </a:r>
          </a:p>
        </p:txBody>
      </p:sp>
    </p:spTree>
    <p:extLst>
      <p:ext uri="{BB962C8B-B14F-4D97-AF65-F5344CB8AC3E}">
        <p14:creationId xmlns:p14="http://schemas.microsoft.com/office/powerpoint/2010/main" val="503253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across colleges (2171)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519954A3-9DFD-4C44-94BA-B95130A3BA1C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127761" y="1574800"/>
          <a:ext cx="10038080" cy="4257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914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bg2"/>
                </a:solidFill>
              </a:rPr>
              <a:t>Strengths</a:t>
            </a:r>
          </a:p>
        </p:txBody>
      </p:sp>
      <p:sp>
        <p:nvSpPr>
          <p:cNvPr id="46083" name="Content Placeholder 5"/>
          <p:cNvSpPr>
            <a:spLocks noGrp="1"/>
          </p:cNvSpPr>
          <p:nvPr>
            <p:ph sz="quarter" idx="2"/>
          </p:nvPr>
        </p:nvSpPr>
        <p:spPr>
          <a:xfrm>
            <a:off x="1447191" y="1860482"/>
            <a:ext cx="10038565" cy="4242606"/>
          </a:xfr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dirty="0"/>
              <a:t>Average to superior intellect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dirty="0"/>
              <a:t>Passionate commitment to ideas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dirty="0"/>
              <a:t>Strong pursuit of knowledge within areas of interest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dirty="0"/>
              <a:t>Exceptional talents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dirty="0"/>
              <a:t>Creative, out of box thinking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dirty="0"/>
              <a:t>Strong sense of equality and justice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dirty="0"/>
              <a:t>Good visual/spatial learners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dirty="0"/>
              <a:t>Excellent  rote memory</a:t>
            </a:r>
          </a:p>
        </p:txBody>
      </p:sp>
    </p:spTree>
    <p:extLst>
      <p:ext uri="{BB962C8B-B14F-4D97-AF65-F5344CB8AC3E}">
        <p14:creationId xmlns:p14="http://schemas.microsoft.com/office/powerpoint/2010/main" val="777549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134066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bg2"/>
                </a:solidFill>
              </a:rPr>
              <a:t>What we might notice</a:t>
            </a:r>
          </a:p>
        </p:txBody>
      </p:sp>
      <p:sp>
        <p:nvSpPr>
          <p:cNvPr id="46083" name="Content Placeholder 5"/>
          <p:cNvSpPr>
            <a:spLocks noGrp="1"/>
          </p:cNvSpPr>
          <p:nvPr>
            <p:ph sz="quarter" idx="2"/>
          </p:nvPr>
        </p:nvSpPr>
        <p:spPr>
          <a:xfrm>
            <a:off x="739942" y="1739292"/>
            <a:ext cx="5357646" cy="4489882"/>
          </a:xfr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</a:rPr>
              <a:t>Oddities in vocal pitch, volume, intonation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</a:rPr>
              <a:t>May appear distracted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</a:rPr>
              <a:t>Delays in responding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</a:rPr>
              <a:t>Can come across as argumentative, rude or monopolizing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</a:rPr>
              <a:t>Display literal and concrete thinking patterns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2"/>
          </p:nvPr>
        </p:nvSpPr>
        <p:spPr>
          <a:xfrm>
            <a:off x="6570922" y="1690688"/>
            <a:ext cx="5357646" cy="4489882"/>
          </a:xfr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</a:rPr>
              <a:t>May use calming or focusing strategies such as rocking, tapping or pacing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</a:rPr>
              <a:t>May become easily overwhelmed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</a:rPr>
              <a:t>Struggle assessing priorities and performance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</a:rPr>
              <a:t>Heavy reliance on routine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</a:rPr>
              <a:t>Isolation</a:t>
            </a:r>
          </a:p>
        </p:txBody>
      </p:sp>
    </p:spTree>
    <p:extLst>
      <p:ext uri="{BB962C8B-B14F-4D97-AF65-F5344CB8AC3E}">
        <p14:creationId xmlns:p14="http://schemas.microsoft.com/office/powerpoint/2010/main" val="1010479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Standard Accommodations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212" y="2157254"/>
            <a:ext cx="9769642" cy="3880773"/>
          </a:xfrm>
        </p:spPr>
        <p:txBody>
          <a:bodyPr/>
          <a:lstStyle/>
          <a:p>
            <a:pPr marL="754380" lvl="3" indent="-3429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</a:rPr>
              <a:t>Extended time on exams</a:t>
            </a:r>
          </a:p>
          <a:p>
            <a:pPr marL="754380" lvl="3" indent="-3429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</a:rPr>
              <a:t>Distraction-reduced testing environment</a:t>
            </a:r>
          </a:p>
          <a:p>
            <a:pPr marL="754380" lvl="3" indent="-3429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</a:rPr>
              <a:t>Note-taking assistance</a:t>
            </a:r>
          </a:p>
          <a:p>
            <a:pPr marL="754380" lvl="3" indent="-3429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</a:rPr>
              <a:t>Textbooks in alternative format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518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bg2"/>
                </a:solidFill>
              </a:rPr>
              <a:t>Strategies: What Can we do?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90687"/>
            <a:ext cx="9558853" cy="4263545"/>
          </a:xfrm>
        </p:spPr>
        <p:txBody>
          <a:bodyPr>
            <a:normAutofit/>
          </a:bodyPr>
          <a:lstStyle/>
          <a:p>
            <a:pPr marL="457200" lvl="3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</a:rPr>
              <a:t>Provide direct feedback </a:t>
            </a:r>
          </a:p>
          <a:p>
            <a:pPr marL="457200" lvl="3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</a:rPr>
              <a:t>Avoid idioms, metaphors, sarcasm</a:t>
            </a:r>
          </a:p>
          <a:p>
            <a:pPr marL="457200" lvl="3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</a:rPr>
              <a:t>Assist with planning, prioritizing with building routine and predictability</a:t>
            </a:r>
          </a:p>
          <a:p>
            <a:pPr marL="457200" lvl="3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</a:rPr>
              <a:t>Supplement oral instructions with written </a:t>
            </a:r>
          </a:p>
          <a:p>
            <a:pPr marL="457200" lvl="3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</a:rPr>
              <a:t>Set clear rules, boundaries and expectations</a:t>
            </a:r>
          </a:p>
          <a:p>
            <a:pPr marL="457200" lvl="3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</a:rPr>
              <a:t>Give time and space to process </a:t>
            </a:r>
          </a:p>
          <a:p>
            <a:pPr marL="457200" lvl="3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</a:rPr>
              <a:t>Offer clarification, understanding and support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14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Spectrum Support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8" y="1853754"/>
            <a:ext cx="9603275" cy="402356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1:1 SSP Coaching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Small group seminars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Case Management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Staff/Faculty Training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Social Events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Career Transition Support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Referrals to campus resources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Pre-Orientation Program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7" y="507999"/>
            <a:ext cx="9439391" cy="530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2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Why the increase?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38669"/>
            <a:ext cx="8596668" cy="3880773"/>
          </a:xfrm>
        </p:spPr>
        <p:txBody>
          <a:bodyPr/>
          <a:lstStyle/>
          <a:p>
            <a:pPr marL="754380" lvl="3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</a:rPr>
              <a:t>Expanded definition of Autism</a:t>
            </a:r>
          </a:p>
          <a:p>
            <a:pPr marL="754380" lvl="3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</a:rPr>
              <a:t>Increases in effective therapies</a:t>
            </a:r>
          </a:p>
          <a:p>
            <a:pPr marL="754380" lvl="3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</a:rPr>
              <a:t>IDEA- Early Intervention</a:t>
            </a:r>
          </a:p>
          <a:p>
            <a:pPr marL="754380" lvl="3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</a:rPr>
              <a:t>Active Screening </a:t>
            </a:r>
          </a:p>
          <a:p>
            <a:pPr marL="754380" lvl="3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</a:rPr>
              <a:t>Increased awareness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7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DSM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50" y="855430"/>
            <a:ext cx="3324225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159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434690"/>
              </p:ext>
            </p:extLst>
          </p:nvPr>
        </p:nvGraphicFramePr>
        <p:xfrm>
          <a:off x="2117802" y="2837985"/>
          <a:ext cx="5875299" cy="320130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58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8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0467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ASD</a:t>
                      </a:r>
                      <a:r>
                        <a:rPr lang="en-US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 Level 3</a:t>
                      </a:r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ASD Level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ASD Level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08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Requires very substantial support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Severe deficits in social communication and fixated rituals interfere with functioning in all spheres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solidFill>
                            <a:prstClr val="white"/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Requires substantial support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Marked social impairment and fixated interests are obvious to the casual observer </a:t>
                      </a:r>
                    </a:p>
                    <a:p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Requires support </a:t>
                      </a:r>
                    </a:p>
                    <a:p>
                      <a:endParaRPr lang="en-US" sz="1400" b="1" i="1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endParaRPr lang="en-US" sz="1400" b="1" i="1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r>
                        <a:rPr lang="en-US" sz="120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Deficits in social communication are noticeable without supports, repetitive behaviors interfere with functioning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52263" y="609601"/>
            <a:ext cx="2790657" cy="49552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Social Communication Disorder</a:t>
            </a:r>
          </a:p>
          <a:p>
            <a:pPr algn="ctr"/>
            <a:endParaRPr lang="en-US" sz="2400" b="1" u="sng" dirty="0"/>
          </a:p>
          <a:p>
            <a:r>
              <a:rPr lang="en-US" sz="2000" dirty="0"/>
              <a:t>Persistent difficulties in social uses of verbal and non-verbal communication , </a:t>
            </a:r>
          </a:p>
          <a:p>
            <a:r>
              <a:rPr lang="en-US" sz="2000" dirty="0"/>
              <a:t>Results in functional limitations in effective communication , social relationships, academic achievement and occupational performance 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194924999"/>
              </p:ext>
            </p:extLst>
          </p:nvPr>
        </p:nvGraphicFramePr>
        <p:xfrm>
          <a:off x="2117803" y="512784"/>
          <a:ext cx="5943600" cy="2325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8496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7254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Co-morbid conditions 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1544" y="1106488"/>
            <a:ext cx="7331242" cy="461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6912" y="5725809"/>
            <a:ext cx="9095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First Look: Data on Adults on the Autism Spectrum, 2009. </a:t>
            </a:r>
            <a:r>
              <a:rPr lang="en-US" sz="1200" i="1" dirty="0">
                <a:solidFill>
                  <a:schemeClr val="bg1"/>
                </a:solidFill>
              </a:rPr>
              <a:t>	</a:t>
            </a:r>
            <a:r>
              <a:rPr lang="en-US" sz="1200" i="1" dirty="0">
                <a:solidFill>
                  <a:schemeClr val="bg1"/>
                </a:solidFill>
                <a:hlinkClick r:id="rId4"/>
              </a:rPr>
              <a:t>http://www.iancommunity.org/cs/ian_research_reports/adults_on_the_autism_spectrum</a:t>
            </a:r>
            <a:r>
              <a:rPr lang="en-US" sz="1200" i="1" dirty="0">
                <a:solidFill>
                  <a:schemeClr val="bg1"/>
                </a:solidFill>
              </a:rPr>
              <a:t>	_september_2009</a:t>
            </a:r>
          </a:p>
        </p:txBody>
      </p:sp>
    </p:spTree>
    <p:extLst>
      <p:ext uri="{BB962C8B-B14F-4D97-AF65-F5344CB8AC3E}">
        <p14:creationId xmlns:p14="http://schemas.microsoft.com/office/powerpoint/2010/main" val="4270486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Autism and deafness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599" cy="4186004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social deficits of autism that prevent some children from accessing language – regardless of whether it is signed or spoken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sensory issues that can result in an inability to wear the external components of a cochlear device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difficulties in perspective taking and imitation skills make learning ASL difficult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Numbers of professionals who are capable of offering differential diagnoses with young, deaf children are few and sparsely distributed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Considerable work remains to determine what intervention strategies may prove most successful with deaf children who are diagnosed with ASD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385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451579" y="1329136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Autism and deafness</a:t>
            </a:r>
          </a:p>
        </p:txBody>
      </p:sp>
    </p:spTree>
    <p:extLst>
      <p:ext uri="{BB962C8B-B14F-4D97-AF65-F5344CB8AC3E}">
        <p14:creationId xmlns:p14="http://schemas.microsoft.com/office/powerpoint/2010/main" val="503792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130" y="170122"/>
            <a:ext cx="9728560" cy="60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75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A0B09"/>
      </a:dk1>
      <a:lt1>
        <a:srgbClr val="FFFEFE"/>
      </a:lt1>
      <a:dk2>
        <a:srgbClr val="0A0B09"/>
      </a:dk2>
      <a:lt2>
        <a:srgbClr val="E5722A"/>
      </a:lt2>
      <a:accent1>
        <a:srgbClr val="E5722A"/>
      </a:accent1>
      <a:accent2>
        <a:srgbClr val="0A0B09"/>
      </a:accent2>
      <a:accent3>
        <a:srgbClr val="FFFEFE"/>
      </a:accent3>
      <a:accent4>
        <a:srgbClr val="212220"/>
      </a:accent4>
      <a:accent5>
        <a:srgbClr val="5F5F5C"/>
      </a:accent5>
      <a:accent6>
        <a:srgbClr val="B4B5B1"/>
      </a:accent6>
      <a:hlink>
        <a:srgbClr val="E5722A"/>
      </a:hlink>
      <a:folHlink>
        <a:srgbClr val="21222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trumSupport_Template" id="{82461FFA-DEA5-483E-8DDF-EFBF927FF03A}" vid="{6070B669-4E48-48C5-ADF0-8394C561AC3B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0A0B09"/>
      </a:dk1>
      <a:lt1>
        <a:srgbClr val="FFFEFE"/>
      </a:lt1>
      <a:dk2>
        <a:srgbClr val="0A0B09"/>
      </a:dk2>
      <a:lt2>
        <a:srgbClr val="E5722A"/>
      </a:lt2>
      <a:accent1>
        <a:srgbClr val="E5722A"/>
      </a:accent1>
      <a:accent2>
        <a:srgbClr val="0A0B09"/>
      </a:accent2>
      <a:accent3>
        <a:srgbClr val="FFFEFE"/>
      </a:accent3>
      <a:accent4>
        <a:srgbClr val="212220"/>
      </a:accent4>
      <a:accent5>
        <a:srgbClr val="5F5F5C"/>
      </a:accent5>
      <a:accent6>
        <a:srgbClr val="B4B5B1"/>
      </a:accent6>
      <a:hlink>
        <a:srgbClr val="E5722A"/>
      </a:hlink>
      <a:folHlink>
        <a:srgbClr val="21222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trumSupport_Template" id="{82461FFA-DEA5-483E-8DDF-EFBF927FF03A}" vid="{998F3861-FE6B-4888-95C2-A36E8ED784C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</TotalTime>
  <Words>1075</Words>
  <Application>Microsoft Macintosh PowerPoint</Application>
  <PresentationFormat>Widescreen</PresentationFormat>
  <Paragraphs>178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Wingdings</vt:lpstr>
      <vt:lpstr>Office Theme</vt:lpstr>
      <vt:lpstr>1_Office Theme</vt:lpstr>
      <vt:lpstr>College Students with Autism Spectrum Disorders</vt:lpstr>
      <vt:lpstr>PowerPoint Presentation</vt:lpstr>
      <vt:lpstr>Why the increase?</vt:lpstr>
      <vt:lpstr>PowerPoint Presentation</vt:lpstr>
      <vt:lpstr>PowerPoint Presentation</vt:lpstr>
      <vt:lpstr>Co-morbid conditions </vt:lpstr>
      <vt:lpstr>Autism and deafness</vt:lpstr>
      <vt:lpstr>Autism and deafness</vt:lpstr>
      <vt:lpstr>PowerPoint Presentation</vt:lpstr>
      <vt:lpstr>Distribution across colleges (2171)</vt:lpstr>
      <vt:lpstr>Strengths</vt:lpstr>
      <vt:lpstr>What we might notice</vt:lpstr>
      <vt:lpstr>Standard Accommodations</vt:lpstr>
      <vt:lpstr>Strategies: What Can we do?</vt:lpstr>
      <vt:lpstr>Spectrum Support Program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Students with Autism Spectrum Disorders</dc:title>
  <dc:creator>Stacey M Davis</dc:creator>
  <cp:lastModifiedBy>Stacey M Davis</cp:lastModifiedBy>
  <cp:revision>1</cp:revision>
  <dcterms:created xsi:type="dcterms:W3CDTF">2018-04-03T21:26:36Z</dcterms:created>
  <dcterms:modified xsi:type="dcterms:W3CDTF">2018-04-04T12:13:53Z</dcterms:modified>
</cp:coreProperties>
</file>