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256" r:id="rId3"/>
    <p:sldId id="301" r:id="rId4"/>
    <p:sldId id="261" r:id="rId5"/>
    <p:sldId id="280" r:id="rId6"/>
    <p:sldId id="278" r:id="rId7"/>
    <p:sldId id="279" r:id="rId8"/>
    <p:sldId id="297" r:id="rId9"/>
    <p:sldId id="282" r:id="rId10"/>
    <p:sldId id="285" r:id="rId11"/>
    <p:sldId id="298" r:id="rId12"/>
    <p:sldId id="286" r:id="rId13"/>
    <p:sldId id="283" r:id="rId14"/>
    <p:sldId id="288" r:id="rId15"/>
    <p:sldId id="299" r:id="rId16"/>
    <p:sldId id="290" r:id="rId17"/>
    <p:sldId id="291" r:id="rId18"/>
    <p:sldId id="292" r:id="rId19"/>
    <p:sldId id="293" r:id="rId20"/>
    <p:sldId id="294" r:id="rId21"/>
    <p:sldId id="295" r:id="rId22"/>
    <p:sldId id="296" r:id="rId23"/>
    <p:sldId id="289" r:id="rId24"/>
    <p:sldId id="300" r:id="rId25"/>
    <p:sldId id="307" r:id="rId26"/>
    <p:sldId id="308" r:id="rId27"/>
    <p:sldId id="27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6AF03"/>
    <a:srgbClr val="D66500"/>
    <a:srgbClr val="FFD579"/>
    <a:srgbClr val="F24D08"/>
    <a:srgbClr val="FF7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p:restoredTop sz="94746"/>
  </p:normalViewPr>
  <p:slideViewPr>
    <p:cSldViewPr snapToGrid="0" snapToObjects="1">
      <p:cViewPr varScale="1">
        <p:scale>
          <a:sx n="89" d="100"/>
          <a:sy n="89" d="100"/>
        </p:scale>
        <p:origin x="448"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541007-08FC-B04C-B699-8CA5D2076031}" type="datetimeFigureOut">
              <a:rPr lang="en-US" smtClean="0"/>
              <a:t>2/6/18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06204F-3E5E-4E49-AC97-5CC35457F17F}" type="slidenum">
              <a:rPr lang="en-US" smtClean="0"/>
              <a:t>‹#›</a:t>
            </a:fld>
            <a:endParaRPr lang="en-US"/>
          </a:p>
        </p:txBody>
      </p:sp>
    </p:spTree>
    <p:extLst>
      <p:ext uri="{BB962C8B-B14F-4D97-AF65-F5344CB8AC3E}">
        <p14:creationId xmlns:p14="http://schemas.microsoft.com/office/powerpoint/2010/main" val="116278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28E7B-8A7C-1E4E-8945-C88560867187}" type="datetimeFigureOut">
              <a:rPr lang="en-US" smtClean="0"/>
              <a:t>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D2F53-19C7-9940-8BC6-5B97A90607B2}" type="slidenum">
              <a:rPr lang="en-US" smtClean="0"/>
              <a:t>‹#›</a:t>
            </a:fld>
            <a:endParaRPr lang="en-US"/>
          </a:p>
        </p:txBody>
      </p:sp>
    </p:spTree>
    <p:extLst>
      <p:ext uri="{BB962C8B-B14F-4D97-AF65-F5344CB8AC3E}">
        <p14:creationId xmlns:p14="http://schemas.microsoft.com/office/powerpoint/2010/main" val="104791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a:prstGeom prst="rect">
            <a:avLst/>
          </a:prstGeo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a:prstGeom prst="rect">
            <a:avLst/>
          </a:prstGeom>
        </p:spPr>
        <p:txBody>
          <a:bodyPr/>
          <a:lstStyle>
            <a:lvl1pPr algn="l">
              <a:defRPr sz="1200">
                <a:solidFill>
                  <a:schemeClr val="tx2"/>
                </a:solidFill>
              </a:defRPr>
            </a:lvl1pPr>
          </a:lstStyle>
          <a:p>
            <a:fld id="{3C633830-2244-49AE-BC4A-47F415C177C6}" type="datetimeFigureOut">
              <a:rPr lang="en-US" dirty="0"/>
              <a:pPr/>
              <a:t>2/6/18</a:t>
            </a:fld>
            <a:endParaRPr lang="en-US" dirty="0"/>
          </a:p>
        </p:txBody>
      </p:sp>
      <p:sp>
        <p:nvSpPr>
          <p:cNvPr id="5" name="Footer Placeholder 4"/>
          <p:cNvSpPr>
            <a:spLocks noGrp="1"/>
          </p:cNvSpPr>
          <p:nvPr>
            <p:ph type="ftr" sz="quarter" idx="11"/>
          </p:nvPr>
        </p:nvSpPr>
        <p:spPr>
          <a:xfrm>
            <a:off x="3000591" y="6314440"/>
            <a:ext cx="5122683" cy="365125"/>
          </a:xfrm>
          <a:prstGeom prst="rect">
            <a:avLst/>
          </a:prstGeo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a:prstGeom prst="rect">
            <a:avLst/>
          </a:prstGeom>
        </p:spPr>
        <p:txBody>
          <a:bodyPr/>
          <a:lstStyle>
            <a:lvl1pPr algn="r">
              <a:defRPr>
                <a:solidFill>
                  <a:schemeClr val="bg2"/>
                </a:solidFill>
              </a:defRPr>
            </a:lvl1pPr>
          </a:lstStyle>
          <a:p>
            <a:fld id="{2AC27A5A-7290-4DE1-BA94-4BE8A8E57DCF}" type="slidenum">
              <a:rPr lang="en-US" dirty="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001" y="5930060"/>
            <a:ext cx="3814856" cy="365125"/>
          </a:xfrm>
          <a:prstGeom prst="rect">
            <a:avLst/>
          </a:prstGeom>
        </p:spPr>
        <p:txBody>
          <a:bodyPr/>
          <a:lstStyle/>
          <a:p>
            <a:fld id="{3C633830-2244-49AE-BC4A-47F415C177C6}" type="datetimeFigureOut">
              <a:rPr lang="en-US" dirty="0"/>
              <a:t>2/6/18</a:t>
            </a:fld>
            <a:endParaRPr lang="en-US" dirty="0"/>
          </a:p>
        </p:txBody>
      </p:sp>
      <p:sp>
        <p:nvSpPr>
          <p:cNvPr id="5" name="Footer Placeholder 4"/>
          <p:cNvSpPr>
            <a:spLocks noGrp="1"/>
          </p:cNvSpPr>
          <p:nvPr>
            <p:ph type="ftr" sz="quarter" idx="11"/>
          </p:nvPr>
        </p:nvSpPr>
        <p:spPr>
          <a:xfrm>
            <a:off x="762001" y="6314440"/>
            <a:ext cx="381485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a:prstGeom prst="rect">
            <a:avLst/>
          </a:prstGeom>
        </p:spPr>
        <p:txBody>
          <a:bodyPr/>
          <a:lstStyle/>
          <a:p>
            <a:fld id="{2AC27A5A-7290-4DE1-BA94-4BE8A8E57DC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a:prstGeom prst="rect">
            <a:avLst/>
          </a:prstGeom>
        </p:spPr>
        <p:txBody>
          <a:bodyPr/>
          <a:lstStyle/>
          <a:p>
            <a:fld id="{3C633830-2244-49AE-BC4A-47F415C177C6}" type="datetimeFigureOut">
              <a:rPr lang="en-US" dirty="0"/>
              <a:t>2/6/18</a:t>
            </a:fld>
            <a:endParaRPr lang="en-US" dirty="0"/>
          </a:p>
        </p:txBody>
      </p:sp>
      <p:sp>
        <p:nvSpPr>
          <p:cNvPr id="5" name="Footer Placeholder 4"/>
          <p:cNvSpPr>
            <a:spLocks noGrp="1"/>
          </p:cNvSpPr>
          <p:nvPr>
            <p:ph type="ftr" sz="quarter" idx="11"/>
          </p:nvPr>
        </p:nvSpPr>
        <p:spPr>
          <a:xfrm>
            <a:off x="6536187" y="6315949"/>
            <a:ext cx="381485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a:prstGeom prst="rect">
            <a:avLst/>
          </a:prstGeom>
        </p:spPr>
        <p:txBody>
          <a:bodyPr/>
          <a:lstStyle/>
          <a:p>
            <a:fld id="{2AC27A5A-7290-4DE1-BA94-4BE8A8E57DCF}" type="slidenum">
              <a:rPr lang="en-US" dirty="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02F33E-D762-6343-B119-97E62937E8D8}" type="datetimeFigureOut">
              <a:rPr lang="en-US" smtClean="0"/>
              <a:t>2/6/18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2AD19B-AF3B-D24E-B790-4C663807D155}" type="slidenum">
              <a:rPr lang="en-US" smtClean="0"/>
              <a:t>‹#›</a:t>
            </a:fld>
            <a:endParaRPr lang="en-US"/>
          </a:p>
        </p:txBody>
      </p:sp>
    </p:spTree>
    <p:extLst>
      <p:ext uri="{BB962C8B-B14F-4D97-AF65-F5344CB8AC3E}">
        <p14:creationId xmlns:p14="http://schemas.microsoft.com/office/powerpoint/2010/main" val="1726984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02F33E-D762-6343-B119-97E62937E8D8}" type="datetimeFigureOut">
              <a:rPr lang="en-US" smtClean="0"/>
              <a:t>2/6/18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2AD19B-AF3B-D24E-B790-4C663807D155}" type="slidenum">
              <a:rPr lang="en-US" smtClean="0"/>
              <a:t>‹#›</a:t>
            </a:fld>
            <a:endParaRPr lang="en-US"/>
          </a:p>
        </p:txBody>
      </p:sp>
    </p:spTree>
    <p:extLst>
      <p:ext uri="{BB962C8B-B14F-4D97-AF65-F5344CB8AC3E}">
        <p14:creationId xmlns:p14="http://schemas.microsoft.com/office/powerpoint/2010/main" val="32173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02F33E-D762-6343-B119-97E62937E8D8}" type="datetimeFigureOut">
              <a:rPr lang="en-US" smtClean="0"/>
              <a:t>2/6/18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2AD19B-AF3B-D24E-B790-4C663807D155}" type="slidenum">
              <a:rPr lang="en-US" smtClean="0"/>
              <a:t>‹#›</a:t>
            </a:fld>
            <a:endParaRPr lang="en-US"/>
          </a:p>
        </p:txBody>
      </p:sp>
    </p:spTree>
    <p:extLst>
      <p:ext uri="{BB962C8B-B14F-4D97-AF65-F5344CB8AC3E}">
        <p14:creationId xmlns:p14="http://schemas.microsoft.com/office/powerpoint/2010/main" val="1729837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02F33E-D762-6343-B119-97E62937E8D8}" type="datetimeFigureOut">
              <a:rPr lang="en-US" smtClean="0"/>
              <a:t>2/6/18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72AD19B-AF3B-D24E-B790-4C663807D155}" type="slidenum">
              <a:rPr lang="en-US" smtClean="0"/>
              <a:t>‹#›</a:t>
            </a:fld>
            <a:endParaRPr lang="en-US"/>
          </a:p>
        </p:txBody>
      </p:sp>
    </p:spTree>
    <p:extLst>
      <p:ext uri="{BB962C8B-B14F-4D97-AF65-F5344CB8AC3E}">
        <p14:creationId xmlns:p14="http://schemas.microsoft.com/office/powerpoint/2010/main" val="749047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02F33E-D762-6343-B119-97E62937E8D8}" type="datetimeFigureOut">
              <a:rPr lang="en-US" smtClean="0"/>
              <a:t>2/6/18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72AD19B-AF3B-D24E-B790-4C663807D155}" type="slidenum">
              <a:rPr lang="en-US" smtClean="0"/>
              <a:t>‹#›</a:t>
            </a:fld>
            <a:endParaRPr lang="en-US"/>
          </a:p>
        </p:txBody>
      </p:sp>
    </p:spTree>
    <p:extLst>
      <p:ext uri="{BB962C8B-B14F-4D97-AF65-F5344CB8AC3E}">
        <p14:creationId xmlns:p14="http://schemas.microsoft.com/office/powerpoint/2010/main" val="697168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02F33E-D762-6343-B119-97E62937E8D8}" type="datetimeFigureOut">
              <a:rPr lang="en-US" smtClean="0"/>
              <a:t>2/6/18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72AD19B-AF3B-D24E-B790-4C663807D155}" type="slidenum">
              <a:rPr lang="en-US" smtClean="0"/>
              <a:t>‹#›</a:t>
            </a:fld>
            <a:endParaRPr lang="en-US"/>
          </a:p>
        </p:txBody>
      </p:sp>
    </p:spTree>
    <p:extLst>
      <p:ext uri="{BB962C8B-B14F-4D97-AF65-F5344CB8AC3E}">
        <p14:creationId xmlns:p14="http://schemas.microsoft.com/office/powerpoint/2010/main" val="642856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02F33E-D762-6343-B119-97E62937E8D8}" type="datetimeFigureOut">
              <a:rPr lang="en-US" smtClean="0"/>
              <a:t>2/6/18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72AD19B-AF3B-D24E-B790-4C663807D155}" type="slidenum">
              <a:rPr lang="en-US" smtClean="0"/>
              <a:t>‹#›</a:t>
            </a:fld>
            <a:endParaRPr lang="en-US"/>
          </a:p>
        </p:txBody>
      </p:sp>
    </p:spTree>
    <p:extLst>
      <p:ext uri="{BB962C8B-B14F-4D97-AF65-F5344CB8AC3E}">
        <p14:creationId xmlns:p14="http://schemas.microsoft.com/office/powerpoint/2010/main" val="506933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02F33E-D762-6343-B119-97E62937E8D8}" type="datetimeFigureOut">
              <a:rPr lang="en-US" smtClean="0"/>
              <a:t>2/6/18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72AD19B-AF3B-D24E-B790-4C663807D155}" type="slidenum">
              <a:rPr lang="en-US" smtClean="0"/>
              <a:t>‹#›</a:t>
            </a:fld>
            <a:endParaRPr lang="en-US"/>
          </a:p>
        </p:txBody>
      </p:sp>
    </p:spTree>
    <p:extLst>
      <p:ext uri="{BB962C8B-B14F-4D97-AF65-F5344CB8AC3E}">
        <p14:creationId xmlns:p14="http://schemas.microsoft.com/office/powerpoint/2010/main" val="97145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181600" y="569066"/>
            <a:ext cx="6248398" cy="56551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001" y="5930060"/>
            <a:ext cx="3814856" cy="365125"/>
          </a:xfrm>
          <a:prstGeom prst="rect">
            <a:avLst/>
          </a:prstGeom>
        </p:spPr>
        <p:txBody>
          <a:bodyPr/>
          <a:lstStyle/>
          <a:p>
            <a:fld id="{3C633830-2244-49AE-BC4A-47F415C177C6}" type="datetimeFigureOut">
              <a:rPr lang="en-US" dirty="0"/>
              <a:t>2/6/18</a:t>
            </a:fld>
            <a:endParaRPr lang="en-US" dirty="0"/>
          </a:p>
        </p:txBody>
      </p:sp>
      <p:sp>
        <p:nvSpPr>
          <p:cNvPr id="5" name="Footer Placeholder 4"/>
          <p:cNvSpPr>
            <a:spLocks noGrp="1"/>
          </p:cNvSpPr>
          <p:nvPr>
            <p:ph type="ftr" sz="quarter" idx="11"/>
          </p:nvPr>
        </p:nvSpPr>
        <p:spPr>
          <a:xfrm>
            <a:off x="762001" y="6314440"/>
            <a:ext cx="3814856"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a:prstGeom prst="rect">
            <a:avLst/>
          </a:prstGeom>
        </p:spPr>
        <p:txBody>
          <a:bodyPr/>
          <a:lstStyle/>
          <a:p>
            <a:fld id="{2AC27A5A-7290-4DE1-BA94-4BE8A8E57DC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02F33E-D762-6343-B119-97E62937E8D8}" type="datetimeFigureOut">
              <a:rPr lang="en-US" smtClean="0"/>
              <a:t>2/6/18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72AD19B-AF3B-D24E-B790-4C663807D155}" type="slidenum">
              <a:rPr lang="en-US" smtClean="0"/>
              <a:t>‹#›</a:t>
            </a:fld>
            <a:endParaRPr lang="en-US"/>
          </a:p>
        </p:txBody>
      </p:sp>
    </p:spTree>
    <p:extLst>
      <p:ext uri="{BB962C8B-B14F-4D97-AF65-F5344CB8AC3E}">
        <p14:creationId xmlns:p14="http://schemas.microsoft.com/office/powerpoint/2010/main" val="2071450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02F33E-D762-6343-B119-97E62937E8D8}" type="datetimeFigureOut">
              <a:rPr lang="en-US" smtClean="0"/>
              <a:t>2/6/18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2AD19B-AF3B-D24E-B790-4C663807D155}" type="slidenum">
              <a:rPr lang="en-US" smtClean="0"/>
              <a:t>‹#›</a:t>
            </a:fld>
            <a:endParaRPr lang="en-US"/>
          </a:p>
        </p:txBody>
      </p:sp>
    </p:spTree>
    <p:extLst>
      <p:ext uri="{BB962C8B-B14F-4D97-AF65-F5344CB8AC3E}">
        <p14:creationId xmlns:p14="http://schemas.microsoft.com/office/powerpoint/2010/main" val="2003622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02F33E-D762-6343-B119-97E62937E8D8}" type="datetimeFigureOut">
              <a:rPr lang="en-US" smtClean="0"/>
              <a:t>2/6/18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2AD19B-AF3B-D24E-B790-4C663807D155}" type="slidenum">
              <a:rPr lang="en-US" smtClean="0"/>
              <a:t>‹#›</a:t>
            </a:fld>
            <a:endParaRPr lang="en-US"/>
          </a:p>
        </p:txBody>
      </p:sp>
    </p:spTree>
    <p:extLst>
      <p:ext uri="{BB962C8B-B14F-4D97-AF65-F5344CB8AC3E}">
        <p14:creationId xmlns:p14="http://schemas.microsoft.com/office/powerpoint/2010/main" val="19139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a:prstGeom prst="rect">
            <a:avLst/>
          </a:prstGeo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a:prstGeom prst="rect">
            <a:avLst/>
          </a:prstGeom>
        </p:spPr>
        <p:txBody>
          <a:bodyPr/>
          <a:lstStyle>
            <a:lvl1pPr>
              <a:defRPr sz="1200">
                <a:solidFill>
                  <a:schemeClr val="tx1">
                    <a:lumMod val="85000"/>
                    <a:lumOff val="15000"/>
                  </a:schemeClr>
                </a:solidFill>
              </a:defRPr>
            </a:lvl1pPr>
          </a:lstStyle>
          <a:p>
            <a:fld id="{3C633830-2244-49AE-BC4A-47F415C177C6}" type="datetimeFigureOut">
              <a:rPr lang="en-US" dirty="0"/>
              <a:pPr/>
              <a:t>2/6/18</a:t>
            </a:fld>
            <a:endParaRPr lang="en-US" dirty="0"/>
          </a:p>
        </p:txBody>
      </p:sp>
      <p:sp>
        <p:nvSpPr>
          <p:cNvPr id="5" name="Footer Placeholder 4"/>
          <p:cNvSpPr>
            <a:spLocks noGrp="1"/>
          </p:cNvSpPr>
          <p:nvPr>
            <p:ph type="ftr" sz="quarter" idx="11"/>
          </p:nvPr>
        </p:nvSpPr>
        <p:spPr>
          <a:xfrm>
            <a:off x="1947673" y="6314440"/>
            <a:ext cx="6480226" cy="365125"/>
          </a:xfrm>
          <a:prstGeom prst="rect">
            <a:avLst/>
          </a:prstGeo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a:prstGeom prst="rect">
            <a:avLst/>
          </a:prstGeom>
        </p:spPr>
        <p:txBody>
          <a:bodyPr/>
          <a:lstStyle>
            <a:lvl1pPr>
              <a:defRPr>
                <a:solidFill>
                  <a:schemeClr val="bg2"/>
                </a:solidFill>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2001" y="5930060"/>
            <a:ext cx="3814856" cy="365125"/>
          </a:xfrm>
          <a:prstGeom prst="rect">
            <a:avLst/>
          </a:prstGeom>
        </p:spPr>
        <p:txBody>
          <a:bodyPr/>
          <a:lstStyle/>
          <a:p>
            <a:fld id="{3C633830-2244-49AE-BC4A-47F415C177C6}" type="datetimeFigureOut">
              <a:rPr lang="en-US" dirty="0"/>
              <a:t>2/6/18</a:t>
            </a:fld>
            <a:endParaRPr lang="en-US" dirty="0"/>
          </a:p>
        </p:txBody>
      </p:sp>
      <p:sp>
        <p:nvSpPr>
          <p:cNvPr id="6" name="Footer Placeholder 5"/>
          <p:cNvSpPr>
            <a:spLocks noGrp="1"/>
          </p:cNvSpPr>
          <p:nvPr>
            <p:ph type="ftr" sz="quarter" idx="11"/>
          </p:nvPr>
        </p:nvSpPr>
        <p:spPr>
          <a:xfrm>
            <a:off x="762001" y="6314440"/>
            <a:ext cx="3814856"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784011" y="5607592"/>
            <a:ext cx="407988" cy="365125"/>
          </a:xfrm>
          <a:prstGeom prst="rect">
            <a:avLst/>
          </a:prstGeom>
        </p:spPr>
        <p:txBody>
          <a:bodyPr/>
          <a:lstStyle/>
          <a:p>
            <a:fld id="{2AC27A5A-7290-4DE1-BA94-4BE8A8E57DC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a:prstGeom prst="rect">
            <a:avLst/>
          </a:prstGeo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a:prstGeom prst="rect">
            <a:avLst/>
          </a:prstGeo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2001" y="5930060"/>
            <a:ext cx="3814856" cy="365125"/>
          </a:xfrm>
          <a:prstGeom prst="rect">
            <a:avLst/>
          </a:prstGeom>
        </p:spPr>
        <p:txBody>
          <a:bodyPr/>
          <a:lstStyle/>
          <a:p>
            <a:fld id="{3C633830-2244-49AE-BC4A-47F415C177C6}" type="datetimeFigureOut">
              <a:rPr lang="en-US" dirty="0"/>
              <a:t>2/6/18</a:t>
            </a:fld>
            <a:endParaRPr lang="en-US" dirty="0"/>
          </a:p>
        </p:txBody>
      </p:sp>
      <p:sp>
        <p:nvSpPr>
          <p:cNvPr id="8" name="Footer Placeholder 7"/>
          <p:cNvSpPr>
            <a:spLocks noGrp="1"/>
          </p:cNvSpPr>
          <p:nvPr>
            <p:ph type="ftr" sz="quarter" idx="11"/>
          </p:nvPr>
        </p:nvSpPr>
        <p:spPr>
          <a:xfrm>
            <a:off x="762001" y="6314440"/>
            <a:ext cx="3814856"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1784011" y="5607592"/>
            <a:ext cx="407988" cy="365125"/>
          </a:xfrm>
          <a:prstGeom prst="rect">
            <a:avLst/>
          </a:prstGeom>
        </p:spPr>
        <p:txBody>
          <a:bodyPr/>
          <a:lstStyle/>
          <a:p>
            <a:fld id="{2AC27A5A-7290-4DE1-BA94-4BE8A8E57DC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62001" y="5930060"/>
            <a:ext cx="3814856" cy="365125"/>
          </a:xfrm>
          <a:prstGeom prst="rect">
            <a:avLst/>
          </a:prstGeom>
        </p:spPr>
        <p:txBody>
          <a:bodyPr/>
          <a:lstStyle/>
          <a:p>
            <a:fld id="{3C633830-2244-49AE-BC4A-47F415C177C6}" type="datetimeFigureOut">
              <a:rPr lang="en-US" dirty="0"/>
              <a:t>2/6/18</a:t>
            </a:fld>
            <a:endParaRPr lang="en-US" dirty="0"/>
          </a:p>
        </p:txBody>
      </p:sp>
      <p:sp>
        <p:nvSpPr>
          <p:cNvPr id="4" name="Footer Placeholder 3"/>
          <p:cNvSpPr>
            <a:spLocks noGrp="1"/>
          </p:cNvSpPr>
          <p:nvPr>
            <p:ph type="ftr" sz="quarter" idx="11"/>
          </p:nvPr>
        </p:nvSpPr>
        <p:spPr>
          <a:xfrm>
            <a:off x="762001" y="6314440"/>
            <a:ext cx="3814856"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1784011" y="5607592"/>
            <a:ext cx="407988" cy="365125"/>
          </a:xfrm>
          <a:prstGeom prst="rect">
            <a:avLst/>
          </a:prstGeom>
        </p:spPr>
        <p:txBody>
          <a:bodyPr/>
          <a:lstStyle/>
          <a:p>
            <a:fld id="{2AC27A5A-7290-4DE1-BA94-4BE8A8E57DC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001" y="5930060"/>
            <a:ext cx="3814856" cy="365125"/>
          </a:xfrm>
          <a:prstGeom prst="rect">
            <a:avLst/>
          </a:prstGeom>
        </p:spPr>
        <p:txBody>
          <a:bodyPr/>
          <a:lstStyle/>
          <a:p>
            <a:fld id="{3C633830-2244-49AE-BC4A-47F415C177C6}" type="datetimeFigureOut">
              <a:rPr lang="en-US" dirty="0"/>
              <a:t>2/6/18</a:t>
            </a:fld>
            <a:endParaRPr lang="en-US" dirty="0"/>
          </a:p>
        </p:txBody>
      </p:sp>
      <p:sp>
        <p:nvSpPr>
          <p:cNvPr id="3" name="Footer Placeholder 2"/>
          <p:cNvSpPr>
            <a:spLocks noGrp="1"/>
          </p:cNvSpPr>
          <p:nvPr>
            <p:ph type="ftr" sz="quarter" idx="11"/>
          </p:nvPr>
        </p:nvSpPr>
        <p:spPr>
          <a:xfrm>
            <a:off x="762001" y="6314440"/>
            <a:ext cx="3814856"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1784011" y="5607592"/>
            <a:ext cx="407988" cy="365125"/>
          </a:xfrm>
          <a:prstGeom prst="rect">
            <a:avLst/>
          </a:prstGeom>
        </p:spPr>
        <p:txBody>
          <a:bodyPr/>
          <a:lstStyle/>
          <a:p>
            <a:fld id="{2AC27A5A-7290-4DE1-BA94-4BE8A8E57DC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a:prstGeom prst="rect">
            <a:avLst/>
          </a:prstGeo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a:prstGeom prst="rect">
            <a:avLst/>
          </a:prstGeo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2001" y="5930060"/>
            <a:ext cx="3814856" cy="365125"/>
          </a:xfrm>
          <a:prstGeom prst="rect">
            <a:avLst/>
          </a:prstGeom>
        </p:spPr>
        <p:txBody>
          <a:bodyPr/>
          <a:lstStyle/>
          <a:p>
            <a:fld id="{3C633830-2244-49AE-BC4A-47F415C177C6}" type="datetimeFigureOut">
              <a:rPr lang="en-US" dirty="0"/>
              <a:t>2/6/18</a:t>
            </a:fld>
            <a:endParaRPr lang="en-US" dirty="0"/>
          </a:p>
        </p:txBody>
      </p:sp>
      <p:sp>
        <p:nvSpPr>
          <p:cNvPr id="6" name="Footer Placeholder 5"/>
          <p:cNvSpPr>
            <a:spLocks noGrp="1"/>
          </p:cNvSpPr>
          <p:nvPr>
            <p:ph type="ftr" sz="quarter" idx="11"/>
          </p:nvPr>
        </p:nvSpPr>
        <p:spPr>
          <a:xfrm>
            <a:off x="762001" y="6314440"/>
            <a:ext cx="3814856"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784011" y="5607592"/>
            <a:ext cx="407988" cy="365125"/>
          </a:xfrm>
          <a:prstGeom prst="rect">
            <a:avLst/>
          </a:prstGeom>
        </p:spPr>
        <p:txBody>
          <a:bodyPr/>
          <a:lstStyle/>
          <a:p>
            <a:fld id="{2AC27A5A-7290-4DE1-BA94-4BE8A8E57DCF}"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58952" y="2621512"/>
            <a:ext cx="3840480" cy="3236976"/>
          </a:xfrm>
          <a:prstGeom prst="rect">
            <a:avLst/>
          </a:prstGeo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2001" y="5930060"/>
            <a:ext cx="3814856" cy="365125"/>
          </a:xfrm>
          <a:prstGeom prst="rect">
            <a:avLst/>
          </a:prstGeom>
        </p:spPr>
        <p:txBody>
          <a:bodyPr/>
          <a:lstStyle/>
          <a:p>
            <a:fld id="{3C633830-2244-49AE-BC4A-47F415C177C6}" type="datetimeFigureOut">
              <a:rPr lang="en-US" dirty="0"/>
              <a:t>2/6/18</a:t>
            </a:fld>
            <a:endParaRPr lang="en-US" dirty="0"/>
          </a:p>
        </p:txBody>
      </p:sp>
      <p:sp>
        <p:nvSpPr>
          <p:cNvPr id="6" name="Footer Placeholder 5"/>
          <p:cNvSpPr>
            <a:spLocks noGrp="1"/>
          </p:cNvSpPr>
          <p:nvPr>
            <p:ph type="ftr" sz="quarter" idx="11"/>
          </p:nvPr>
        </p:nvSpPr>
        <p:spPr>
          <a:xfrm>
            <a:off x="762001" y="6314440"/>
            <a:ext cx="3814856"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1784011" y="5607592"/>
            <a:ext cx="407988" cy="365125"/>
          </a:xfrm>
          <a:prstGeom prst="rect">
            <a:avLst/>
          </a:prstGeom>
        </p:spPr>
        <p:txBody>
          <a:bodyPr/>
          <a:lstStyle/>
          <a:p>
            <a:fld id="{2AC27A5A-7290-4DE1-BA94-4BE8A8E57DCF}"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p:cNvSpPr/>
          <p:nvPr userDrawn="1"/>
        </p:nvSpPr>
        <p:spPr>
          <a:xfrm>
            <a:off x="1375979" y="843103"/>
            <a:ext cx="10816021" cy="6014897"/>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113393" y="1432778"/>
            <a:ext cx="9515341" cy="501687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7" name="Rectangle 6"/>
          <p:cNvSpPr/>
          <p:nvPr userDrawn="1"/>
        </p:nvSpPr>
        <p:spPr>
          <a:xfrm>
            <a:off x="862885" y="0"/>
            <a:ext cx="746974" cy="6858000"/>
          </a:xfrm>
          <a:prstGeom prst="rect">
            <a:avLst/>
          </a:prstGeom>
          <a:solidFill>
            <a:srgbClr val="D6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a:stretch>
            <a:fillRect/>
          </a:stretch>
        </p:blipFill>
        <p:spPr>
          <a:xfrm>
            <a:off x="1375979" y="379553"/>
            <a:ext cx="8178800" cy="927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1" i="0" kern="1200" baseline="0">
          <a:solidFill>
            <a:schemeClr val="bg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244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1214492" y="895066"/>
            <a:ext cx="10977508" cy="5962934"/>
          </a:xfrm>
          <a:prstGeom prst="rect">
            <a:avLst/>
          </a:prstGeom>
          <a:solidFill>
            <a:srgbClr val="FF9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19080" y="1587746"/>
            <a:ext cx="9805058" cy="5067868"/>
          </a:xfrm>
          <a:solidFill>
            <a:srgbClr val="FF9300"/>
          </a:solidFill>
        </p:spPr>
        <p:txBody>
          <a:bodyPr/>
          <a:lstStyle/>
          <a:p>
            <a:pPr algn="ctr"/>
            <a:r>
              <a:rPr lang="en-US" dirty="0"/>
              <a:t>Universal Design</a:t>
            </a:r>
          </a:p>
        </p:txBody>
      </p:sp>
      <p:sp>
        <p:nvSpPr>
          <p:cNvPr id="3" name="Subtitle 2"/>
          <p:cNvSpPr>
            <a:spLocks noGrp="1"/>
          </p:cNvSpPr>
          <p:nvPr>
            <p:ph type="subTitle" idx="1"/>
          </p:nvPr>
        </p:nvSpPr>
        <p:spPr>
          <a:xfrm>
            <a:off x="2019081" y="2777240"/>
            <a:ext cx="9568082" cy="3394960"/>
          </a:xfrm>
        </p:spPr>
        <p:txBody>
          <a:bodyPr>
            <a:noAutofit/>
          </a:bodyPr>
          <a:lstStyle/>
          <a:p>
            <a:pPr algn="ctr"/>
            <a:r>
              <a:rPr lang="en-US" sz="2800" b="1" i="0" dirty="0"/>
              <a:t>Incorporating UD into your classroom</a:t>
            </a:r>
            <a:endParaRPr lang="en-US" sz="2800" b="1" dirty="0"/>
          </a:p>
          <a:p>
            <a:pPr algn="ctr"/>
            <a:endParaRPr lang="en-US" sz="2800" dirty="0"/>
          </a:p>
          <a:p>
            <a:pPr algn="ctr"/>
            <a:r>
              <a:rPr lang="en-US" sz="2400" dirty="0"/>
              <a:t>Presented by</a:t>
            </a:r>
          </a:p>
          <a:p>
            <a:pPr algn="ctr"/>
            <a:r>
              <a:rPr lang="en-US" sz="2800" dirty="0"/>
              <a:t>Stacey M. Davis</a:t>
            </a:r>
          </a:p>
          <a:p>
            <a:pPr algn="ctr"/>
            <a:r>
              <a:rPr lang="en-US" sz="2800" dirty="0"/>
              <a:t>PD Coordinator for Teaching Excellence</a:t>
            </a:r>
          </a:p>
          <a:p>
            <a:pPr algn="ctr"/>
            <a:r>
              <a:rPr lang="en-US" sz="2800" dirty="0"/>
              <a:t> February 6, 2018</a:t>
            </a:r>
          </a:p>
        </p:txBody>
      </p:sp>
      <p:sp>
        <p:nvSpPr>
          <p:cNvPr id="4" name="Rectangle 3"/>
          <p:cNvSpPr/>
          <p:nvPr/>
        </p:nvSpPr>
        <p:spPr>
          <a:xfrm>
            <a:off x="930166" y="0"/>
            <a:ext cx="568652" cy="6858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189187" y="422033"/>
            <a:ext cx="9522372" cy="946067"/>
          </a:xfrm>
          <a:prstGeom prst="rect">
            <a:avLst/>
          </a:prstGeom>
          <a:ln>
            <a:solidFill>
              <a:srgbClr val="FF9300"/>
            </a:solidFill>
          </a:ln>
        </p:spPr>
      </p:pic>
    </p:spTree>
    <p:extLst>
      <p:ext uri="{BB962C8B-B14F-4D97-AF65-F5344CB8AC3E}">
        <p14:creationId xmlns:p14="http://schemas.microsoft.com/office/powerpoint/2010/main" val="123380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E654-8B62-534B-96A4-324169C4A509}"/>
              </a:ext>
            </a:extLst>
          </p:cNvPr>
          <p:cNvSpPr>
            <a:spLocks noGrp="1"/>
          </p:cNvSpPr>
          <p:nvPr>
            <p:ph type="title"/>
          </p:nvPr>
        </p:nvSpPr>
        <p:spPr>
          <a:xfrm>
            <a:off x="1035299" y="1204976"/>
            <a:ext cx="9023069" cy="1410435"/>
          </a:xfrm>
        </p:spPr>
        <p:txBody>
          <a:bodyPr/>
          <a:lstStyle/>
          <a:p>
            <a:r>
              <a:rPr lang="en-US" dirty="0"/>
              <a:t>Recognition Networks</a:t>
            </a:r>
          </a:p>
        </p:txBody>
      </p:sp>
      <p:sp>
        <p:nvSpPr>
          <p:cNvPr id="3" name="Content Placeholder 2">
            <a:extLst>
              <a:ext uri="{FF2B5EF4-FFF2-40B4-BE49-F238E27FC236}">
                <a16:creationId xmlns:a16="http://schemas.microsoft.com/office/drawing/2014/main" id="{87270AE4-1BD9-E749-8D6E-B37FC3E8E499}"/>
              </a:ext>
            </a:extLst>
          </p:cNvPr>
          <p:cNvSpPr>
            <a:spLocks noGrp="1"/>
          </p:cNvSpPr>
          <p:nvPr>
            <p:ph idx="1"/>
          </p:nvPr>
        </p:nvSpPr>
        <p:spPr>
          <a:xfrm>
            <a:off x="1899081" y="1910194"/>
            <a:ext cx="9916681" cy="4300539"/>
          </a:xfrm>
        </p:spPr>
        <p:txBody>
          <a:bodyPr/>
          <a:lstStyle/>
          <a:p>
            <a:r>
              <a:rPr lang="en-US" sz="2800" b="1" dirty="0"/>
              <a:t>Provide options for comprehension</a:t>
            </a:r>
          </a:p>
          <a:p>
            <a:pPr lvl="1"/>
            <a:r>
              <a:rPr lang="en-US" sz="2600" b="1" dirty="0"/>
              <a:t>Activate or supply background knowledge</a:t>
            </a:r>
          </a:p>
          <a:p>
            <a:pPr lvl="1"/>
            <a:r>
              <a:rPr lang="en-US" sz="2600" b="1" dirty="0"/>
              <a:t>Highlight patterns, critical features, big ideas and relationships</a:t>
            </a:r>
          </a:p>
          <a:p>
            <a:pPr lvl="2"/>
            <a:r>
              <a:rPr lang="en-US" sz="2400" b="1" dirty="0"/>
              <a:t>Prompts, organizational methods, models, scaffolds, chunks</a:t>
            </a:r>
          </a:p>
          <a:p>
            <a:pPr lvl="1"/>
            <a:r>
              <a:rPr lang="en-US" sz="2600" b="1" dirty="0"/>
              <a:t>Maximize transfer and generalization</a:t>
            </a:r>
          </a:p>
          <a:p>
            <a:pPr lvl="2"/>
            <a:r>
              <a:rPr lang="en-US" sz="2400" b="1" dirty="0"/>
              <a:t>Provide checklists, prompt the use of mnemonic strategies, concept maps, scaffolds, embed new ideas into familiar ideas, provide explicit, supported opportunities to generalize learning to new situations, offer opportunities to revisit ideas and their links</a:t>
            </a:r>
          </a:p>
          <a:p>
            <a:pPr lvl="1"/>
            <a:endParaRPr lang="en-US" sz="2600" b="1" dirty="0"/>
          </a:p>
          <a:p>
            <a:endParaRPr lang="en-US" sz="2800" dirty="0"/>
          </a:p>
        </p:txBody>
      </p:sp>
      <p:pic>
        <p:nvPicPr>
          <p:cNvPr id="4" name="Picture 3">
            <a:extLst>
              <a:ext uri="{FF2B5EF4-FFF2-40B4-BE49-F238E27FC236}">
                <a16:creationId xmlns:a16="http://schemas.microsoft.com/office/drawing/2014/main" id="{95A17546-989F-D54A-8E98-22950EEFD06D}"/>
              </a:ext>
            </a:extLst>
          </p:cNvPr>
          <p:cNvPicPr>
            <a:picLocks noChangeAspect="1"/>
          </p:cNvPicPr>
          <p:nvPr/>
        </p:nvPicPr>
        <p:blipFill>
          <a:blip r:embed="rId2"/>
          <a:stretch>
            <a:fillRect/>
          </a:stretch>
        </p:blipFill>
        <p:spPr>
          <a:xfrm>
            <a:off x="9944099" y="91651"/>
            <a:ext cx="2085975" cy="1818543"/>
          </a:xfrm>
          <a:prstGeom prst="rect">
            <a:avLst/>
          </a:prstGeom>
        </p:spPr>
      </p:pic>
      <p:sp>
        <p:nvSpPr>
          <p:cNvPr id="5" name="TextBox 4">
            <a:extLst>
              <a:ext uri="{FF2B5EF4-FFF2-40B4-BE49-F238E27FC236}">
                <a16:creationId xmlns:a16="http://schemas.microsoft.com/office/drawing/2014/main" id="{03A6AB6B-DABA-274D-AC07-BB0465D697BB}"/>
              </a:ext>
            </a:extLst>
          </p:cNvPr>
          <p:cNvSpPr txBox="1"/>
          <p:nvPr/>
        </p:nvSpPr>
        <p:spPr>
          <a:xfrm>
            <a:off x="6283395" y="6386513"/>
            <a:ext cx="5908605" cy="369332"/>
          </a:xfrm>
          <a:prstGeom prst="rect">
            <a:avLst/>
          </a:prstGeom>
          <a:noFill/>
        </p:spPr>
        <p:txBody>
          <a:bodyPr wrap="none" rtlCol="0">
            <a:spAutoFit/>
          </a:bodyPr>
          <a:lstStyle/>
          <a:p>
            <a:r>
              <a:rPr lang="en-US" dirty="0">
                <a:solidFill>
                  <a:schemeClr val="bg1">
                    <a:lumMod val="50000"/>
                  </a:schemeClr>
                </a:solidFill>
              </a:rPr>
              <a:t>http://</a:t>
            </a:r>
            <a:r>
              <a:rPr lang="en-US" dirty="0" err="1">
                <a:solidFill>
                  <a:schemeClr val="bg1">
                    <a:lumMod val="50000"/>
                  </a:schemeClr>
                </a:solidFill>
              </a:rPr>
              <a:t>www.udlcenter.org</a:t>
            </a:r>
            <a:r>
              <a:rPr lang="en-US" dirty="0">
                <a:solidFill>
                  <a:schemeClr val="bg1">
                    <a:lumMod val="50000"/>
                  </a:schemeClr>
                </a:solidFill>
              </a:rPr>
              <a:t>/</a:t>
            </a:r>
            <a:r>
              <a:rPr lang="en-US" dirty="0" err="1">
                <a:solidFill>
                  <a:schemeClr val="bg1">
                    <a:lumMod val="50000"/>
                  </a:schemeClr>
                </a:solidFill>
              </a:rPr>
              <a:t>aboutudl</a:t>
            </a:r>
            <a:r>
              <a:rPr lang="en-US" dirty="0">
                <a:solidFill>
                  <a:schemeClr val="bg1">
                    <a:lumMod val="50000"/>
                  </a:schemeClr>
                </a:solidFill>
              </a:rPr>
              <a:t>/</a:t>
            </a:r>
            <a:r>
              <a:rPr lang="en-US" dirty="0" err="1">
                <a:solidFill>
                  <a:schemeClr val="bg1">
                    <a:lumMod val="50000"/>
                  </a:schemeClr>
                </a:solidFill>
              </a:rPr>
              <a:t>udlguidelines</a:t>
            </a:r>
            <a:r>
              <a:rPr lang="en-US" dirty="0">
                <a:solidFill>
                  <a:schemeClr val="bg1">
                    <a:lumMod val="50000"/>
                  </a:schemeClr>
                </a:solidFill>
              </a:rPr>
              <a:t>/principle1</a:t>
            </a:r>
          </a:p>
        </p:txBody>
      </p:sp>
    </p:spTree>
    <p:extLst>
      <p:ext uri="{BB962C8B-B14F-4D97-AF65-F5344CB8AC3E}">
        <p14:creationId xmlns:p14="http://schemas.microsoft.com/office/powerpoint/2010/main" val="1706461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6A56-AC61-9144-99B2-88E2E5B6C798}"/>
              </a:ext>
            </a:extLst>
          </p:cNvPr>
          <p:cNvSpPr>
            <a:spLocks noGrp="1"/>
          </p:cNvSpPr>
          <p:nvPr>
            <p:ph type="title"/>
          </p:nvPr>
        </p:nvSpPr>
        <p:spPr>
          <a:xfrm>
            <a:off x="1482807" y="1204178"/>
            <a:ext cx="8345057" cy="792906"/>
          </a:xfrm>
        </p:spPr>
        <p:txBody>
          <a:bodyPr/>
          <a:lstStyle/>
          <a:p>
            <a:r>
              <a:rPr lang="en-US" dirty="0"/>
              <a:t>Strategic Networks</a:t>
            </a:r>
          </a:p>
        </p:txBody>
      </p:sp>
      <p:sp>
        <p:nvSpPr>
          <p:cNvPr id="3" name="Content Placeholder 2">
            <a:extLst>
              <a:ext uri="{FF2B5EF4-FFF2-40B4-BE49-F238E27FC236}">
                <a16:creationId xmlns:a16="http://schemas.microsoft.com/office/drawing/2014/main" id="{A7732EAE-A30D-1847-85A2-B2C6CB842951}"/>
              </a:ext>
            </a:extLst>
          </p:cNvPr>
          <p:cNvSpPr>
            <a:spLocks noGrp="1"/>
          </p:cNvSpPr>
          <p:nvPr>
            <p:ph idx="1"/>
          </p:nvPr>
        </p:nvSpPr>
        <p:spPr>
          <a:xfrm>
            <a:off x="1698278" y="1997084"/>
            <a:ext cx="10493722" cy="4227138"/>
          </a:xfrm>
        </p:spPr>
        <p:txBody>
          <a:bodyPr/>
          <a:lstStyle/>
          <a:p>
            <a:r>
              <a:rPr lang="en-US" sz="2800" b="1" dirty="0"/>
              <a:t>The ”how” of learning</a:t>
            </a:r>
          </a:p>
          <a:p>
            <a:pPr lvl="1"/>
            <a:r>
              <a:rPr lang="en-US" sz="2600" b="1" dirty="0"/>
              <a:t>Planning and performing tasks</a:t>
            </a:r>
          </a:p>
          <a:p>
            <a:pPr lvl="2"/>
            <a:r>
              <a:rPr lang="en-US" sz="2400" b="1" dirty="0"/>
              <a:t>How we organize and express ideas (writing or solving a math problem)</a:t>
            </a:r>
          </a:p>
          <a:p>
            <a:r>
              <a:rPr lang="en-US" sz="2800" b="1" dirty="0"/>
              <a:t>Guidelines</a:t>
            </a:r>
          </a:p>
          <a:p>
            <a:pPr lvl="1"/>
            <a:r>
              <a:rPr lang="en-US" sz="2600" b="1" dirty="0"/>
              <a:t>Provide options for physical action </a:t>
            </a:r>
          </a:p>
          <a:p>
            <a:pPr lvl="1"/>
            <a:r>
              <a:rPr lang="en-US" sz="2600" b="1" dirty="0"/>
              <a:t>Provide options for expression and communication</a:t>
            </a:r>
          </a:p>
          <a:p>
            <a:pPr lvl="2"/>
            <a:r>
              <a:rPr lang="en-US" sz="2400" b="1" dirty="0"/>
              <a:t>Use multiple media for communication</a:t>
            </a:r>
          </a:p>
          <a:p>
            <a:pPr lvl="2"/>
            <a:endParaRPr lang="en-US" sz="2400" b="1" dirty="0"/>
          </a:p>
          <a:p>
            <a:pPr lvl="1"/>
            <a:endParaRPr lang="en-US" sz="2600" b="1" dirty="0"/>
          </a:p>
        </p:txBody>
      </p:sp>
      <p:pic>
        <p:nvPicPr>
          <p:cNvPr id="4" name="Picture 3">
            <a:extLst>
              <a:ext uri="{FF2B5EF4-FFF2-40B4-BE49-F238E27FC236}">
                <a16:creationId xmlns:a16="http://schemas.microsoft.com/office/drawing/2014/main" id="{019840E4-C936-644A-BCE0-FD959F3670DA}"/>
              </a:ext>
            </a:extLst>
          </p:cNvPr>
          <p:cNvPicPr>
            <a:picLocks noChangeAspect="1"/>
          </p:cNvPicPr>
          <p:nvPr/>
        </p:nvPicPr>
        <p:blipFill>
          <a:blip r:embed="rId2"/>
          <a:stretch>
            <a:fillRect/>
          </a:stretch>
        </p:blipFill>
        <p:spPr>
          <a:xfrm>
            <a:off x="9827864" y="172613"/>
            <a:ext cx="1900238" cy="1656618"/>
          </a:xfrm>
          <a:prstGeom prst="rect">
            <a:avLst/>
          </a:prstGeom>
        </p:spPr>
      </p:pic>
      <p:sp>
        <p:nvSpPr>
          <p:cNvPr id="6" name="TextBox 5">
            <a:extLst>
              <a:ext uri="{FF2B5EF4-FFF2-40B4-BE49-F238E27FC236}">
                <a16:creationId xmlns:a16="http://schemas.microsoft.com/office/drawing/2014/main" id="{9BC816FA-065F-024B-A00D-D6660E997946}"/>
              </a:ext>
            </a:extLst>
          </p:cNvPr>
          <p:cNvSpPr txBox="1"/>
          <p:nvPr/>
        </p:nvSpPr>
        <p:spPr>
          <a:xfrm>
            <a:off x="6283395" y="6392075"/>
            <a:ext cx="5908605" cy="369332"/>
          </a:xfrm>
          <a:prstGeom prst="rect">
            <a:avLst/>
          </a:prstGeom>
          <a:noFill/>
        </p:spPr>
        <p:txBody>
          <a:bodyPr wrap="none" rtlCol="0">
            <a:spAutoFit/>
          </a:bodyPr>
          <a:lstStyle/>
          <a:p>
            <a:r>
              <a:rPr lang="en-US" dirty="0">
                <a:solidFill>
                  <a:schemeClr val="bg1">
                    <a:lumMod val="50000"/>
                  </a:schemeClr>
                </a:solidFill>
              </a:rPr>
              <a:t>http://</a:t>
            </a:r>
            <a:r>
              <a:rPr lang="en-US" dirty="0" err="1">
                <a:solidFill>
                  <a:schemeClr val="bg1">
                    <a:lumMod val="50000"/>
                  </a:schemeClr>
                </a:solidFill>
              </a:rPr>
              <a:t>www.udlcenter.org</a:t>
            </a:r>
            <a:r>
              <a:rPr lang="en-US" dirty="0">
                <a:solidFill>
                  <a:schemeClr val="bg1">
                    <a:lumMod val="50000"/>
                  </a:schemeClr>
                </a:solidFill>
              </a:rPr>
              <a:t>/</a:t>
            </a:r>
            <a:r>
              <a:rPr lang="en-US" dirty="0" err="1">
                <a:solidFill>
                  <a:schemeClr val="bg1">
                    <a:lumMod val="50000"/>
                  </a:schemeClr>
                </a:solidFill>
              </a:rPr>
              <a:t>aboutudl</a:t>
            </a:r>
            <a:r>
              <a:rPr lang="en-US" dirty="0">
                <a:solidFill>
                  <a:schemeClr val="bg1">
                    <a:lumMod val="50000"/>
                  </a:schemeClr>
                </a:solidFill>
              </a:rPr>
              <a:t>/</a:t>
            </a:r>
            <a:r>
              <a:rPr lang="en-US" dirty="0" err="1">
                <a:solidFill>
                  <a:schemeClr val="bg1">
                    <a:lumMod val="50000"/>
                  </a:schemeClr>
                </a:solidFill>
              </a:rPr>
              <a:t>udlguidelines</a:t>
            </a:r>
            <a:r>
              <a:rPr lang="en-US" dirty="0">
                <a:solidFill>
                  <a:schemeClr val="bg1">
                    <a:lumMod val="50000"/>
                  </a:schemeClr>
                </a:solidFill>
              </a:rPr>
              <a:t>/principle2</a:t>
            </a:r>
          </a:p>
        </p:txBody>
      </p:sp>
    </p:spTree>
    <p:extLst>
      <p:ext uri="{BB962C8B-B14F-4D97-AF65-F5344CB8AC3E}">
        <p14:creationId xmlns:p14="http://schemas.microsoft.com/office/powerpoint/2010/main" val="419895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72F55D-D606-EA41-A295-439EECE92950}"/>
              </a:ext>
            </a:extLst>
          </p:cNvPr>
          <p:cNvSpPr>
            <a:spLocks noGrp="1"/>
          </p:cNvSpPr>
          <p:nvPr>
            <p:ph idx="1"/>
          </p:nvPr>
        </p:nvSpPr>
        <p:spPr>
          <a:xfrm>
            <a:off x="1881186" y="2140691"/>
            <a:ext cx="9846916" cy="4388697"/>
          </a:xfrm>
        </p:spPr>
        <p:txBody>
          <a:bodyPr/>
          <a:lstStyle/>
          <a:p>
            <a:pPr lvl="1"/>
            <a:r>
              <a:rPr lang="en-US" sz="2600" b="1" dirty="0"/>
              <a:t>Provide options for executive functions</a:t>
            </a:r>
          </a:p>
          <a:p>
            <a:pPr lvl="2"/>
            <a:r>
              <a:rPr lang="en-US" sz="2400" b="1" dirty="0"/>
              <a:t>Guide goal setting</a:t>
            </a:r>
          </a:p>
          <a:p>
            <a:pPr lvl="2"/>
            <a:r>
              <a:rPr lang="en-US" sz="2400" b="1" dirty="0"/>
              <a:t>Support planning and strategy development</a:t>
            </a:r>
          </a:p>
          <a:p>
            <a:pPr lvl="2"/>
            <a:r>
              <a:rPr lang="en-US" sz="2400" b="1" dirty="0"/>
              <a:t>Facilitate managing information and resources</a:t>
            </a:r>
          </a:p>
          <a:p>
            <a:pPr lvl="2"/>
            <a:r>
              <a:rPr lang="en-US" sz="2400" b="1" dirty="0"/>
              <a:t>Enhance capacity for monitoring progress</a:t>
            </a:r>
          </a:p>
        </p:txBody>
      </p:sp>
      <p:sp>
        <p:nvSpPr>
          <p:cNvPr id="6" name="Title 1">
            <a:extLst>
              <a:ext uri="{FF2B5EF4-FFF2-40B4-BE49-F238E27FC236}">
                <a16:creationId xmlns:a16="http://schemas.microsoft.com/office/drawing/2014/main" id="{922B89BA-5509-A546-AC58-B6E26B4D4C75}"/>
              </a:ext>
            </a:extLst>
          </p:cNvPr>
          <p:cNvSpPr txBox="1">
            <a:spLocks/>
          </p:cNvSpPr>
          <p:nvPr/>
        </p:nvSpPr>
        <p:spPr>
          <a:xfrm>
            <a:off x="1482807" y="1204178"/>
            <a:ext cx="8345057" cy="792906"/>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1" i="0" kern="1200" baseline="0">
                <a:solidFill>
                  <a:schemeClr val="bg1"/>
                </a:solidFill>
                <a:latin typeface="+mj-lt"/>
                <a:ea typeface="+mj-ea"/>
                <a:cs typeface="+mj-cs"/>
              </a:defRPr>
            </a:lvl1pPr>
          </a:lstStyle>
          <a:p>
            <a:r>
              <a:rPr lang="en-US"/>
              <a:t>Strategic Networks</a:t>
            </a:r>
            <a:endParaRPr lang="en-US" dirty="0"/>
          </a:p>
        </p:txBody>
      </p:sp>
      <p:pic>
        <p:nvPicPr>
          <p:cNvPr id="7" name="Picture 6">
            <a:extLst>
              <a:ext uri="{FF2B5EF4-FFF2-40B4-BE49-F238E27FC236}">
                <a16:creationId xmlns:a16="http://schemas.microsoft.com/office/drawing/2014/main" id="{5062C64F-711E-4B42-825E-F43CC4629DC5}"/>
              </a:ext>
            </a:extLst>
          </p:cNvPr>
          <p:cNvPicPr>
            <a:picLocks noChangeAspect="1"/>
          </p:cNvPicPr>
          <p:nvPr/>
        </p:nvPicPr>
        <p:blipFill>
          <a:blip r:embed="rId2"/>
          <a:stretch>
            <a:fillRect/>
          </a:stretch>
        </p:blipFill>
        <p:spPr>
          <a:xfrm>
            <a:off x="9827864" y="172613"/>
            <a:ext cx="1900238" cy="1656618"/>
          </a:xfrm>
          <a:prstGeom prst="rect">
            <a:avLst/>
          </a:prstGeom>
        </p:spPr>
      </p:pic>
      <p:sp>
        <p:nvSpPr>
          <p:cNvPr id="8" name="TextBox 7">
            <a:extLst>
              <a:ext uri="{FF2B5EF4-FFF2-40B4-BE49-F238E27FC236}">
                <a16:creationId xmlns:a16="http://schemas.microsoft.com/office/drawing/2014/main" id="{6C83FE2C-9746-A647-A0E1-F9EA22AFFD1B}"/>
              </a:ext>
            </a:extLst>
          </p:cNvPr>
          <p:cNvSpPr txBox="1"/>
          <p:nvPr/>
        </p:nvSpPr>
        <p:spPr>
          <a:xfrm>
            <a:off x="6283395" y="6392075"/>
            <a:ext cx="5908605" cy="369332"/>
          </a:xfrm>
          <a:prstGeom prst="rect">
            <a:avLst/>
          </a:prstGeom>
          <a:noFill/>
        </p:spPr>
        <p:txBody>
          <a:bodyPr wrap="none" rtlCol="0">
            <a:spAutoFit/>
          </a:bodyPr>
          <a:lstStyle/>
          <a:p>
            <a:r>
              <a:rPr lang="en-US" dirty="0">
                <a:solidFill>
                  <a:schemeClr val="bg1">
                    <a:lumMod val="50000"/>
                  </a:schemeClr>
                </a:solidFill>
              </a:rPr>
              <a:t>http://</a:t>
            </a:r>
            <a:r>
              <a:rPr lang="en-US" dirty="0" err="1">
                <a:solidFill>
                  <a:schemeClr val="bg1">
                    <a:lumMod val="50000"/>
                  </a:schemeClr>
                </a:solidFill>
              </a:rPr>
              <a:t>www.udlcenter.org</a:t>
            </a:r>
            <a:r>
              <a:rPr lang="en-US" dirty="0">
                <a:solidFill>
                  <a:schemeClr val="bg1">
                    <a:lumMod val="50000"/>
                  </a:schemeClr>
                </a:solidFill>
              </a:rPr>
              <a:t>/</a:t>
            </a:r>
            <a:r>
              <a:rPr lang="en-US" dirty="0" err="1">
                <a:solidFill>
                  <a:schemeClr val="bg1">
                    <a:lumMod val="50000"/>
                  </a:schemeClr>
                </a:solidFill>
              </a:rPr>
              <a:t>aboutudl</a:t>
            </a:r>
            <a:r>
              <a:rPr lang="en-US" dirty="0">
                <a:solidFill>
                  <a:schemeClr val="bg1">
                    <a:lumMod val="50000"/>
                  </a:schemeClr>
                </a:solidFill>
              </a:rPr>
              <a:t>/</a:t>
            </a:r>
            <a:r>
              <a:rPr lang="en-US" dirty="0" err="1">
                <a:solidFill>
                  <a:schemeClr val="bg1">
                    <a:lumMod val="50000"/>
                  </a:schemeClr>
                </a:solidFill>
              </a:rPr>
              <a:t>udlguidelines</a:t>
            </a:r>
            <a:r>
              <a:rPr lang="en-US" dirty="0">
                <a:solidFill>
                  <a:schemeClr val="bg1">
                    <a:lumMod val="50000"/>
                  </a:schemeClr>
                </a:solidFill>
              </a:rPr>
              <a:t>/principle2</a:t>
            </a:r>
          </a:p>
        </p:txBody>
      </p:sp>
    </p:spTree>
    <p:extLst>
      <p:ext uri="{BB962C8B-B14F-4D97-AF65-F5344CB8AC3E}">
        <p14:creationId xmlns:p14="http://schemas.microsoft.com/office/powerpoint/2010/main" val="282029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FA4453-2E0B-AF4C-AA03-8018CFC2A015}"/>
              </a:ext>
            </a:extLst>
          </p:cNvPr>
          <p:cNvSpPr>
            <a:spLocks noGrp="1"/>
          </p:cNvSpPr>
          <p:nvPr>
            <p:ph idx="1"/>
          </p:nvPr>
        </p:nvSpPr>
        <p:spPr>
          <a:xfrm>
            <a:off x="1585912" y="1857375"/>
            <a:ext cx="10029825" cy="4114799"/>
          </a:xfrm>
        </p:spPr>
        <p:txBody>
          <a:bodyPr/>
          <a:lstStyle/>
          <a:p>
            <a:r>
              <a:rPr lang="en-US" sz="2800" b="1" dirty="0"/>
              <a:t>The “why” of learning</a:t>
            </a:r>
          </a:p>
          <a:p>
            <a:pPr lvl="1"/>
            <a:r>
              <a:rPr lang="en-US" sz="2600" b="1" dirty="0"/>
              <a:t>How learners get engaged and stay motivated; how they are challenged, excited or interested</a:t>
            </a:r>
          </a:p>
          <a:p>
            <a:r>
              <a:rPr lang="en-US" sz="2800" b="1" dirty="0"/>
              <a:t>Guidelines</a:t>
            </a:r>
          </a:p>
          <a:p>
            <a:pPr lvl="1"/>
            <a:r>
              <a:rPr lang="en-US" sz="2600" b="1" dirty="0"/>
              <a:t>Provide options for recruiting interest</a:t>
            </a:r>
          </a:p>
          <a:p>
            <a:pPr lvl="2"/>
            <a:r>
              <a:rPr lang="en-US" sz="2400" b="1" dirty="0"/>
              <a:t>Optimize individual choice and autonomy</a:t>
            </a:r>
          </a:p>
          <a:p>
            <a:pPr lvl="2"/>
            <a:r>
              <a:rPr lang="en-US" sz="2400" b="1" dirty="0"/>
              <a:t>Optimize relevance, value and authenticity</a:t>
            </a:r>
          </a:p>
          <a:p>
            <a:pPr lvl="2"/>
            <a:r>
              <a:rPr lang="en-US" sz="2400" b="1" dirty="0"/>
              <a:t>Minimize threats and distractions </a:t>
            </a:r>
          </a:p>
        </p:txBody>
      </p:sp>
      <p:sp>
        <p:nvSpPr>
          <p:cNvPr id="5" name="Title 1">
            <a:extLst>
              <a:ext uri="{FF2B5EF4-FFF2-40B4-BE49-F238E27FC236}">
                <a16:creationId xmlns:a16="http://schemas.microsoft.com/office/drawing/2014/main" id="{222EC3CB-8256-6D47-8734-258EA0C7D107}"/>
              </a:ext>
            </a:extLst>
          </p:cNvPr>
          <p:cNvSpPr txBox="1">
            <a:spLocks/>
          </p:cNvSpPr>
          <p:nvPr/>
        </p:nvSpPr>
        <p:spPr>
          <a:xfrm>
            <a:off x="2113393" y="1218465"/>
            <a:ext cx="7087757" cy="1067535"/>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1" i="0" kern="1200" baseline="0">
                <a:solidFill>
                  <a:schemeClr val="bg1"/>
                </a:solidFill>
                <a:latin typeface="+mj-lt"/>
                <a:ea typeface="+mj-ea"/>
                <a:cs typeface="+mj-cs"/>
              </a:defRPr>
            </a:lvl1pPr>
          </a:lstStyle>
          <a:p>
            <a:r>
              <a:rPr lang="en-US" dirty="0"/>
              <a:t>Affective Networks</a:t>
            </a:r>
          </a:p>
        </p:txBody>
      </p:sp>
      <p:pic>
        <p:nvPicPr>
          <p:cNvPr id="6" name="Picture 5">
            <a:extLst>
              <a:ext uri="{FF2B5EF4-FFF2-40B4-BE49-F238E27FC236}">
                <a16:creationId xmlns:a16="http://schemas.microsoft.com/office/drawing/2014/main" id="{641F649F-2B2A-6E41-B645-EAFD9804C889}"/>
              </a:ext>
            </a:extLst>
          </p:cNvPr>
          <p:cNvPicPr>
            <a:picLocks noChangeAspect="1"/>
          </p:cNvPicPr>
          <p:nvPr/>
        </p:nvPicPr>
        <p:blipFill>
          <a:blip r:embed="rId2"/>
          <a:stretch>
            <a:fillRect/>
          </a:stretch>
        </p:blipFill>
        <p:spPr>
          <a:xfrm>
            <a:off x="9993312" y="222356"/>
            <a:ext cx="1865313" cy="1744189"/>
          </a:xfrm>
          <a:prstGeom prst="rect">
            <a:avLst/>
          </a:prstGeom>
        </p:spPr>
      </p:pic>
      <p:sp>
        <p:nvSpPr>
          <p:cNvPr id="2" name="TextBox 1">
            <a:extLst>
              <a:ext uri="{FF2B5EF4-FFF2-40B4-BE49-F238E27FC236}">
                <a16:creationId xmlns:a16="http://schemas.microsoft.com/office/drawing/2014/main" id="{3536BDB3-CF1E-4C4F-8C39-6E60751DF4B5}"/>
              </a:ext>
            </a:extLst>
          </p:cNvPr>
          <p:cNvSpPr txBox="1"/>
          <p:nvPr/>
        </p:nvSpPr>
        <p:spPr>
          <a:xfrm>
            <a:off x="6283395" y="6426418"/>
            <a:ext cx="5908605" cy="369332"/>
          </a:xfrm>
          <a:prstGeom prst="rect">
            <a:avLst/>
          </a:prstGeom>
          <a:noFill/>
        </p:spPr>
        <p:txBody>
          <a:bodyPr wrap="none" rtlCol="0">
            <a:spAutoFit/>
          </a:bodyPr>
          <a:lstStyle/>
          <a:p>
            <a:r>
              <a:rPr lang="en-US" dirty="0">
                <a:solidFill>
                  <a:schemeClr val="bg1">
                    <a:lumMod val="50000"/>
                  </a:schemeClr>
                </a:solidFill>
              </a:rPr>
              <a:t>http://</a:t>
            </a:r>
            <a:r>
              <a:rPr lang="en-US" dirty="0" err="1">
                <a:solidFill>
                  <a:schemeClr val="bg1">
                    <a:lumMod val="50000"/>
                  </a:schemeClr>
                </a:solidFill>
              </a:rPr>
              <a:t>www.udlcenter.org</a:t>
            </a:r>
            <a:r>
              <a:rPr lang="en-US" dirty="0">
                <a:solidFill>
                  <a:schemeClr val="bg1">
                    <a:lumMod val="50000"/>
                  </a:schemeClr>
                </a:solidFill>
              </a:rPr>
              <a:t>/</a:t>
            </a:r>
            <a:r>
              <a:rPr lang="en-US" dirty="0" err="1">
                <a:solidFill>
                  <a:schemeClr val="bg1">
                    <a:lumMod val="50000"/>
                  </a:schemeClr>
                </a:solidFill>
              </a:rPr>
              <a:t>aboutudl</a:t>
            </a:r>
            <a:r>
              <a:rPr lang="en-US" dirty="0">
                <a:solidFill>
                  <a:schemeClr val="bg1">
                    <a:lumMod val="50000"/>
                  </a:schemeClr>
                </a:solidFill>
              </a:rPr>
              <a:t>/</a:t>
            </a:r>
            <a:r>
              <a:rPr lang="en-US" dirty="0" err="1">
                <a:solidFill>
                  <a:schemeClr val="bg1">
                    <a:lumMod val="50000"/>
                  </a:schemeClr>
                </a:solidFill>
              </a:rPr>
              <a:t>udlguidelines</a:t>
            </a:r>
            <a:r>
              <a:rPr lang="en-US" dirty="0">
                <a:solidFill>
                  <a:schemeClr val="bg1">
                    <a:lumMod val="50000"/>
                  </a:schemeClr>
                </a:solidFill>
              </a:rPr>
              <a:t>/principle3</a:t>
            </a:r>
          </a:p>
        </p:txBody>
      </p:sp>
    </p:spTree>
    <p:extLst>
      <p:ext uri="{BB962C8B-B14F-4D97-AF65-F5344CB8AC3E}">
        <p14:creationId xmlns:p14="http://schemas.microsoft.com/office/powerpoint/2010/main" val="1969438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FA4453-2E0B-AF4C-AA03-8018CFC2A015}"/>
              </a:ext>
            </a:extLst>
          </p:cNvPr>
          <p:cNvSpPr>
            <a:spLocks noGrp="1"/>
          </p:cNvSpPr>
          <p:nvPr>
            <p:ph idx="1"/>
          </p:nvPr>
        </p:nvSpPr>
        <p:spPr>
          <a:xfrm>
            <a:off x="1585912" y="1857375"/>
            <a:ext cx="10029825" cy="4114799"/>
          </a:xfrm>
        </p:spPr>
        <p:txBody>
          <a:bodyPr/>
          <a:lstStyle/>
          <a:p>
            <a:pPr lvl="1"/>
            <a:r>
              <a:rPr lang="en-US" sz="2600" b="1" dirty="0"/>
              <a:t>Provide options for sustaining effort and persistence</a:t>
            </a:r>
          </a:p>
          <a:p>
            <a:pPr lvl="2"/>
            <a:r>
              <a:rPr lang="en-US" sz="2400" b="1" dirty="0"/>
              <a:t>Remind students of the goal</a:t>
            </a:r>
          </a:p>
          <a:p>
            <a:pPr lvl="2"/>
            <a:r>
              <a:rPr lang="en-US" sz="2400" b="1" dirty="0"/>
              <a:t>Vary the demands and resources to optimize challenge</a:t>
            </a:r>
          </a:p>
          <a:p>
            <a:pPr lvl="2"/>
            <a:r>
              <a:rPr lang="en-US" sz="2400" b="1" dirty="0"/>
              <a:t>Foster collaboration and communication</a:t>
            </a:r>
          </a:p>
          <a:p>
            <a:pPr lvl="2"/>
            <a:r>
              <a:rPr lang="en-US" sz="2400" b="1" dirty="0"/>
              <a:t>Increase mastery-oriented feedback</a:t>
            </a:r>
          </a:p>
          <a:p>
            <a:pPr lvl="1"/>
            <a:r>
              <a:rPr lang="en-US" sz="2600" b="1" dirty="0"/>
              <a:t>Provide options for self-regulation	</a:t>
            </a:r>
          </a:p>
          <a:p>
            <a:pPr lvl="2"/>
            <a:r>
              <a:rPr lang="en-US" sz="2400" b="1" dirty="0"/>
              <a:t>Promote expectations and beliefs that optimize motivation</a:t>
            </a:r>
          </a:p>
          <a:p>
            <a:pPr lvl="2"/>
            <a:r>
              <a:rPr lang="en-US" sz="2400" b="1" dirty="0"/>
              <a:t>Facilitate personal coping skills and strategies</a:t>
            </a:r>
          </a:p>
          <a:p>
            <a:pPr lvl="2"/>
            <a:r>
              <a:rPr lang="en-US" sz="2400" b="1" dirty="0"/>
              <a:t>Develop self-assessment and reflection</a:t>
            </a:r>
          </a:p>
          <a:p>
            <a:pPr lvl="2"/>
            <a:endParaRPr lang="en-US" sz="2400" b="1" dirty="0"/>
          </a:p>
        </p:txBody>
      </p:sp>
      <p:sp>
        <p:nvSpPr>
          <p:cNvPr id="5" name="Title 1">
            <a:extLst>
              <a:ext uri="{FF2B5EF4-FFF2-40B4-BE49-F238E27FC236}">
                <a16:creationId xmlns:a16="http://schemas.microsoft.com/office/drawing/2014/main" id="{222EC3CB-8256-6D47-8734-258EA0C7D107}"/>
              </a:ext>
            </a:extLst>
          </p:cNvPr>
          <p:cNvSpPr txBox="1">
            <a:spLocks/>
          </p:cNvSpPr>
          <p:nvPr/>
        </p:nvSpPr>
        <p:spPr>
          <a:xfrm>
            <a:off x="2113393" y="1218465"/>
            <a:ext cx="7087757" cy="1067535"/>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1" i="0" kern="1200" baseline="0">
                <a:solidFill>
                  <a:schemeClr val="bg1"/>
                </a:solidFill>
                <a:latin typeface="+mj-lt"/>
                <a:ea typeface="+mj-ea"/>
                <a:cs typeface="+mj-cs"/>
              </a:defRPr>
            </a:lvl1pPr>
          </a:lstStyle>
          <a:p>
            <a:r>
              <a:rPr lang="en-US" dirty="0"/>
              <a:t>Affective Networks</a:t>
            </a:r>
          </a:p>
        </p:txBody>
      </p:sp>
      <p:pic>
        <p:nvPicPr>
          <p:cNvPr id="6" name="Picture 5">
            <a:extLst>
              <a:ext uri="{FF2B5EF4-FFF2-40B4-BE49-F238E27FC236}">
                <a16:creationId xmlns:a16="http://schemas.microsoft.com/office/drawing/2014/main" id="{641F649F-2B2A-6E41-B645-EAFD9804C889}"/>
              </a:ext>
            </a:extLst>
          </p:cNvPr>
          <p:cNvPicPr>
            <a:picLocks noChangeAspect="1"/>
          </p:cNvPicPr>
          <p:nvPr/>
        </p:nvPicPr>
        <p:blipFill>
          <a:blip r:embed="rId2"/>
          <a:stretch>
            <a:fillRect/>
          </a:stretch>
        </p:blipFill>
        <p:spPr>
          <a:xfrm>
            <a:off x="9993312" y="222356"/>
            <a:ext cx="1865313" cy="1744189"/>
          </a:xfrm>
          <a:prstGeom prst="rect">
            <a:avLst/>
          </a:prstGeom>
        </p:spPr>
      </p:pic>
      <p:sp>
        <p:nvSpPr>
          <p:cNvPr id="7" name="TextBox 6">
            <a:extLst>
              <a:ext uri="{FF2B5EF4-FFF2-40B4-BE49-F238E27FC236}">
                <a16:creationId xmlns:a16="http://schemas.microsoft.com/office/drawing/2014/main" id="{AD243A42-CBBF-B640-9E22-F4F0832D233A}"/>
              </a:ext>
            </a:extLst>
          </p:cNvPr>
          <p:cNvSpPr txBox="1"/>
          <p:nvPr/>
        </p:nvSpPr>
        <p:spPr>
          <a:xfrm>
            <a:off x="6283395" y="6426418"/>
            <a:ext cx="5908605" cy="369332"/>
          </a:xfrm>
          <a:prstGeom prst="rect">
            <a:avLst/>
          </a:prstGeom>
          <a:noFill/>
        </p:spPr>
        <p:txBody>
          <a:bodyPr wrap="none" rtlCol="0">
            <a:spAutoFit/>
          </a:bodyPr>
          <a:lstStyle/>
          <a:p>
            <a:r>
              <a:rPr lang="en-US" dirty="0">
                <a:solidFill>
                  <a:schemeClr val="bg1">
                    <a:lumMod val="50000"/>
                  </a:schemeClr>
                </a:solidFill>
              </a:rPr>
              <a:t>http://</a:t>
            </a:r>
            <a:r>
              <a:rPr lang="en-US" dirty="0" err="1">
                <a:solidFill>
                  <a:schemeClr val="bg1">
                    <a:lumMod val="50000"/>
                  </a:schemeClr>
                </a:solidFill>
              </a:rPr>
              <a:t>www.udlcenter.org</a:t>
            </a:r>
            <a:r>
              <a:rPr lang="en-US" dirty="0">
                <a:solidFill>
                  <a:schemeClr val="bg1">
                    <a:lumMod val="50000"/>
                  </a:schemeClr>
                </a:solidFill>
              </a:rPr>
              <a:t>/</a:t>
            </a:r>
            <a:r>
              <a:rPr lang="en-US" dirty="0" err="1">
                <a:solidFill>
                  <a:schemeClr val="bg1">
                    <a:lumMod val="50000"/>
                  </a:schemeClr>
                </a:solidFill>
              </a:rPr>
              <a:t>aboutudl</a:t>
            </a:r>
            <a:r>
              <a:rPr lang="en-US" dirty="0">
                <a:solidFill>
                  <a:schemeClr val="bg1">
                    <a:lumMod val="50000"/>
                  </a:schemeClr>
                </a:solidFill>
              </a:rPr>
              <a:t>/</a:t>
            </a:r>
            <a:r>
              <a:rPr lang="en-US" dirty="0" err="1">
                <a:solidFill>
                  <a:schemeClr val="bg1">
                    <a:lumMod val="50000"/>
                  </a:schemeClr>
                </a:solidFill>
              </a:rPr>
              <a:t>udlguidelines</a:t>
            </a:r>
            <a:r>
              <a:rPr lang="en-US" dirty="0">
                <a:solidFill>
                  <a:schemeClr val="bg1">
                    <a:lumMod val="50000"/>
                  </a:schemeClr>
                </a:solidFill>
              </a:rPr>
              <a:t>/principle3</a:t>
            </a:r>
          </a:p>
        </p:txBody>
      </p:sp>
    </p:spTree>
    <p:extLst>
      <p:ext uri="{BB962C8B-B14F-4D97-AF65-F5344CB8AC3E}">
        <p14:creationId xmlns:p14="http://schemas.microsoft.com/office/powerpoint/2010/main" val="361406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2F3B88A-44D6-B743-9454-6BD982F7B24C}"/>
              </a:ext>
            </a:extLst>
          </p:cNvPr>
          <p:cNvSpPr/>
          <p:nvPr/>
        </p:nvSpPr>
        <p:spPr>
          <a:xfrm>
            <a:off x="1757363" y="1614488"/>
            <a:ext cx="2671762" cy="5143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DED20F-A522-C246-8107-0EDD4E41B90C}"/>
              </a:ext>
            </a:extLst>
          </p:cNvPr>
          <p:cNvSpPr>
            <a:spLocks noGrp="1"/>
          </p:cNvSpPr>
          <p:nvPr>
            <p:ph type="title"/>
          </p:nvPr>
        </p:nvSpPr>
        <p:spPr>
          <a:xfrm>
            <a:off x="2113393" y="1432778"/>
            <a:ext cx="9316607" cy="896085"/>
          </a:xfrm>
        </p:spPr>
        <p:txBody>
          <a:bodyPr>
            <a:normAutofit/>
          </a:bodyPr>
          <a:lstStyle/>
          <a:p>
            <a:r>
              <a:rPr lang="en-US" dirty="0"/>
              <a:t>The 7 Principles of UD</a:t>
            </a:r>
          </a:p>
        </p:txBody>
      </p:sp>
      <p:sp>
        <p:nvSpPr>
          <p:cNvPr id="3" name="Content Placeholder 2">
            <a:extLst>
              <a:ext uri="{FF2B5EF4-FFF2-40B4-BE49-F238E27FC236}">
                <a16:creationId xmlns:a16="http://schemas.microsoft.com/office/drawing/2014/main" id="{BD68CAA3-0D63-344A-AD62-40CA58389AAE}"/>
              </a:ext>
            </a:extLst>
          </p:cNvPr>
          <p:cNvSpPr>
            <a:spLocks noGrp="1"/>
          </p:cNvSpPr>
          <p:nvPr>
            <p:ph sz="half" idx="1"/>
          </p:nvPr>
        </p:nvSpPr>
        <p:spPr>
          <a:xfrm>
            <a:off x="1724024" y="1583614"/>
            <a:ext cx="4233863" cy="4945773"/>
          </a:xfrm>
        </p:spPr>
        <p:txBody>
          <a:bodyPr/>
          <a:lstStyle/>
          <a:p>
            <a:pPr marL="457200" indent="-457200">
              <a:buFont typeface="+mj-lt"/>
              <a:buAutoNum type="arabicPeriod"/>
            </a:pPr>
            <a:r>
              <a:rPr lang="en-US" sz="2800" b="1" dirty="0">
                <a:solidFill>
                  <a:schemeClr val="tx1"/>
                </a:solidFill>
              </a:rPr>
              <a:t>Equitable Use</a:t>
            </a:r>
          </a:p>
          <a:p>
            <a:pPr marL="457200" indent="-457200">
              <a:buFont typeface="+mj-lt"/>
              <a:buAutoNum type="arabicPeriod"/>
            </a:pPr>
            <a:r>
              <a:rPr lang="en-US" sz="2800" b="1" dirty="0"/>
              <a:t>Flexibility in Use</a:t>
            </a:r>
          </a:p>
          <a:p>
            <a:pPr marL="457200" indent="-457200">
              <a:buFont typeface="+mj-lt"/>
              <a:buAutoNum type="arabicPeriod"/>
            </a:pPr>
            <a:r>
              <a:rPr lang="en-US" sz="2800" b="1" dirty="0"/>
              <a:t>Simple and Intuitive Use</a:t>
            </a:r>
          </a:p>
          <a:p>
            <a:pPr marL="457200" indent="-457200">
              <a:buFont typeface="+mj-lt"/>
              <a:buAutoNum type="arabicPeriod"/>
            </a:pPr>
            <a:r>
              <a:rPr lang="en-US" sz="2800" b="1" dirty="0"/>
              <a:t>Perceptible Information</a:t>
            </a:r>
          </a:p>
          <a:p>
            <a:pPr marL="457200" indent="-457200">
              <a:buFont typeface="+mj-lt"/>
              <a:buAutoNum type="arabicPeriod"/>
            </a:pPr>
            <a:r>
              <a:rPr lang="en-US" sz="2800" b="1" dirty="0"/>
              <a:t>Tolerance for Error</a:t>
            </a:r>
          </a:p>
          <a:p>
            <a:pPr marL="457200" indent="-457200">
              <a:buFont typeface="+mj-lt"/>
              <a:buAutoNum type="arabicPeriod"/>
            </a:pPr>
            <a:r>
              <a:rPr lang="en-US" sz="2800" b="1" dirty="0"/>
              <a:t>Low Physical Effort</a:t>
            </a:r>
          </a:p>
          <a:p>
            <a:pPr marL="457200" indent="-457200">
              <a:buFont typeface="+mj-lt"/>
              <a:buAutoNum type="arabicPeriod"/>
            </a:pPr>
            <a:r>
              <a:rPr lang="en-US" sz="2800" b="1" dirty="0"/>
              <a:t>Size and Space for Approach and Use</a:t>
            </a:r>
          </a:p>
          <a:p>
            <a:endParaRPr lang="en-US" sz="2800" b="1" dirty="0"/>
          </a:p>
        </p:txBody>
      </p:sp>
      <p:sp>
        <p:nvSpPr>
          <p:cNvPr id="4" name="Content Placeholder 3">
            <a:extLst>
              <a:ext uri="{FF2B5EF4-FFF2-40B4-BE49-F238E27FC236}">
                <a16:creationId xmlns:a16="http://schemas.microsoft.com/office/drawing/2014/main" id="{2AFFD542-B934-4C4D-9807-D7BF4707FD6A}"/>
              </a:ext>
            </a:extLst>
          </p:cNvPr>
          <p:cNvSpPr>
            <a:spLocks noGrp="1"/>
          </p:cNvSpPr>
          <p:nvPr>
            <p:ph sz="half" idx="2"/>
          </p:nvPr>
        </p:nvSpPr>
        <p:spPr>
          <a:xfrm>
            <a:off x="6547280" y="2571750"/>
            <a:ext cx="4882720" cy="3957637"/>
          </a:xfrm>
        </p:spPr>
        <p:txBody>
          <a:bodyPr/>
          <a:lstStyle/>
          <a:p>
            <a:pPr marL="0" indent="0">
              <a:buNone/>
            </a:pPr>
            <a:r>
              <a:rPr lang="en-US" sz="2400" b="1" dirty="0"/>
              <a:t>Assignments and assessments that demonstrate competency through a combination of oral, signed, written, or graphic products and live and video demonstration</a:t>
            </a:r>
          </a:p>
        </p:txBody>
      </p:sp>
      <p:sp>
        <p:nvSpPr>
          <p:cNvPr id="6" name="Rectangle 5">
            <a:extLst>
              <a:ext uri="{FF2B5EF4-FFF2-40B4-BE49-F238E27FC236}">
                <a16:creationId xmlns:a16="http://schemas.microsoft.com/office/drawing/2014/main" id="{0D782BE3-977C-EA4F-890E-EE1197B3CB42}"/>
              </a:ext>
            </a:extLst>
          </p:cNvPr>
          <p:cNvSpPr/>
          <p:nvPr/>
        </p:nvSpPr>
        <p:spPr>
          <a:xfrm>
            <a:off x="6516902" y="6211669"/>
            <a:ext cx="5675098" cy="646331"/>
          </a:xfrm>
          <a:prstGeom prst="rect">
            <a:avLst/>
          </a:prstGeom>
        </p:spPr>
        <p:txBody>
          <a:bodyPr wrap="square">
            <a:spAutoFit/>
          </a:bodyPr>
          <a:lstStyle/>
          <a:p>
            <a:r>
              <a:rPr lang="en-US" dirty="0" err="1">
                <a:solidFill>
                  <a:schemeClr val="bg1">
                    <a:lumMod val="50000"/>
                  </a:schemeClr>
                </a:solidFill>
              </a:rPr>
              <a:t>Burgstahler</a:t>
            </a:r>
            <a:r>
              <a:rPr lang="en-US" dirty="0">
                <a:solidFill>
                  <a:schemeClr val="bg1">
                    <a:lumMod val="50000"/>
                  </a:schemeClr>
                </a:solidFill>
              </a:rPr>
              <a:t>, Sheryl. </a:t>
            </a:r>
            <a:r>
              <a:rPr lang="en-US" i="1" dirty="0">
                <a:solidFill>
                  <a:schemeClr val="bg1">
                    <a:lumMod val="50000"/>
                  </a:schemeClr>
                </a:solidFill>
              </a:rPr>
              <a:t>Universal Design in Higher Education: from Principles to Practice</a:t>
            </a:r>
            <a:r>
              <a:rPr lang="en-US" dirty="0">
                <a:solidFill>
                  <a:schemeClr val="bg1">
                    <a:lumMod val="50000"/>
                  </a:schemeClr>
                </a:solidFill>
              </a:rPr>
              <a:t>. Harvard Education Press, 2008.</a:t>
            </a:r>
          </a:p>
        </p:txBody>
      </p:sp>
    </p:spTree>
    <p:extLst>
      <p:ext uri="{BB962C8B-B14F-4D97-AF65-F5344CB8AC3E}">
        <p14:creationId xmlns:p14="http://schemas.microsoft.com/office/powerpoint/2010/main" val="78856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06601BA6-503C-5C4C-9B81-400F9E5F8728}"/>
              </a:ext>
            </a:extLst>
          </p:cNvPr>
          <p:cNvSpPr/>
          <p:nvPr/>
        </p:nvSpPr>
        <p:spPr>
          <a:xfrm>
            <a:off x="1724024" y="2214563"/>
            <a:ext cx="3048001"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4C14AF9-A0ED-854D-A9E4-990F15686B7F}"/>
              </a:ext>
            </a:extLst>
          </p:cNvPr>
          <p:cNvSpPr txBox="1">
            <a:spLocks/>
          </p:cNvSpPr>
          <p:nvPr/>
        </p:nvSpPr>
        <p:spPr>
          <a:xfrm>
            <a:off x="2113393" y="1432778"/>
            <a:ext cx="9316607" cy="896085"/>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1" i="0" kern="1200" baseline="0">
                <a:solidFill>
                  <a:schemeClr val="bg1"/>
                </a:solidFill>
                <a:latin typeface="+mj-lt"/>
                <a:ea typeface="+mj-ea"/>
                <a:cs typeface="+mj-cs"/>
              </a:defRPr>
            </a:lvl1pPr>
          </a:lstStyle>
          <a:p>
            <a:r>
              <a:rPr lang="en-US"/>
              <a:t>The 7 Principles of UD</a:t>
            </a:r>
            <a:endParaRPr lang="en-US" dirty="0"/>
          </a:p>
        </p:txBody>
      </p:sp>
      <p:sp>
        <p:nvSpPr>
          <p:cNvPr id="6" name="Content Placeholder 2">
            <a:extLst>
              <a:ext uri="{FF2B5EF4-FFF2-40B4-BE49-F238E27FC236}">
                <a16:creationId xmlns:a16="http://schemas.microsoft.com/office/drawing/2014/main" id="{9F0DBCDD-798F-B74B-AA78-105C6434511E}"/>
              </a:ext>
            </a:extLst>
          </p:cNvPr>
          <p:cNvSpPr txBox="1">
            <a:spLocks/>
          </p:cNvSpPr>
          <p:nvPr/>
        </p:nvSpPr>
        <p:spPr>
          <a:xfrm>
            <a:off x="1724024" y="1583614"/>
            <a:ext cx="4233863" cy="4945773"/>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457200" indent="-457200">
              <a:buFont typeface="+mj-lt"/>
              <a:buAutoNum type="arabicPeriod"/>
            </a:pPr>
            <a:r>
              <a:rPr lang="en-US" sz="2800" b="1"/>
              <a:t>Equitable Use</a:t>
            </a:r>
          </a:p>
          <a:p>
            <a:pPr marL="457200" indent="-457200">
              <a:buFont typeface="+mj-lt"/>
              <a:buAutoNum type="arabicPeriod"/>
            </a:pPr>
            <a:r>
              <a:rPr lang="en-US" sz="2800" b="1"/>
              <a:t>Flexibility in Use</a:t>
            </a:r>
          </a:p>
          <a:p>
            <a:pPr marL="457200" indent="-457200">
              <a:buFont typeface="+mj-lt"/>
              <a:buAutoNum type="arabicPeriod"/>
            </a:pPr>
            <a:r>
              <a:rPr lang="en-US" sz="2800" b="1"/>
              <a:t>Simple and Intuitive Use</a:t>
            </a:r>
          </a:p>
          <a:p>
            <a:pPr marL="457200" indent="-457200">
              <a:buFont typeface="+mj-lt"/>
              <a:buAutoNum type="arabicPeriod"/>
            </a:pPr>
            <a:r>
              <a:rPr lang="en-US" sz="2800" b="1"/>
              <a:t>Perceptible Information</a:t>
            </a:r>
          </a:p>
          <a:p>
            <a:pPr marL="457200" indent="-457200">
              <a:buFont typeface="+mj-lt"/>
              <a:buAutoNum type="arabicPeriod"/>
            </a:pPr>
            <a:r>
              <a:rPr lang="en-US" sz="2800" b="1"/>
              <a:t>Tolerance for Error</a:t>
            </a:r>
          </a:p>
          <a:p>
            <a:pPr marL="457200" indent="-457200">
              <a:buFont typeface="+mj-lt"/>
              <a:buAutoNum type="arabicPeriod"/>
            </a:pPr>
            <a:r>
              <a:rPr lang="en-US" sz="2800" b="1"/>
              <a:t>Low Physical Effort</a:t>
            </a:r>
          </a:p>
          <a:p>
            <a:pPr marL="457200" indent="-457200">
              <a:buFont typeface="+mj-lt"/>
              <a:buAutoNum type="arabicPeriod"/>
            </a:pPr>
            <a:r>
              <a:rPr lang="en-US" sz="2800" b="1"/>
              <a:t>Size and Space for Approach and Use</a:t>
            </a:r>
          </a:p>
          <a:p>
            <a:endParaRPr lang="en-US" sz="2800" b="1" dirty="0"/>
          </a:p>
        </p:txBody>
      </p:sp>
      <p:sp>
        <p:nvSpPr>
          <p:cNvPr id="7" name="Content Placeholder 3">
            <a:extLst>
              <a:ext uri="{FF2B5EF4-FFF2-40B4-BE49-F238E27FC236}">
                <a16:creationId xmlns:a16="http://schemas.microsoft.com/office/drawing/2014/main" id="{7D2F7419-C3C1-5240-A3A1-3AC947265A6A}"/>
              </a:ext>
            </a:extLst>
          </p:cNvPr>
          <p:cNvSpPr txBox="1">
            <a:spLocks/>
          </p:cNvSpPr>
          <p:nvPr/>
        </p:nvSpPr>
        <p:spPr>
          <a:xfrm>
            <a:off x="6547280" y="2571750"/>
            <a:ext cx="5239908" cy="3957637"/>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Font typeface="Arial" panose="020B0604020202020204" pitchFamily="34" charset="0"/>
              <a:buNone/>
            </a:pPr>
            <a:r>
              <a:rPr lang="en-US" sz="2400" b="1" dirty="0"/>
              <a:t>Assignments and assessments allow the student a broad range of choice of topic, product, and research strategies</a:t>
            </a:r>
          </a:p>
        </p:txBody>
      </p:sp>
      <p:sp>
        <p:nvSpPr>
          <p:cNvPr id="9" name="Rectangle 8">
            <a:extLst>
              <a:ext uri="{FF2B5EF4-FFF2-40B4-BE49-F238E27FC236}">
                <a16:creationId xmlns:a16="http://schemas.microsoft.com/office/drawing/2014/main" id="{B7712B93-36FB-744F-9E6E-1395A7A95A98}"/>
              </a:ext>
            </a:extLst>
          </p:cNvPr>
          <p:cNvSpPr/>
          <p:nvPr/>
        </p:nvSpPr>
        <p:spPr>
          <a:xfrm>
            <a:off x="6547280" y="6206221"/>
            <a:ext cx="5797120" cy="646331"/>
          </a:xfrm>
          <a:prstGeom prst="rect">
            <a:avLst/>
          </a:prstGeom>
        </p:spPr>
        <p:txBody>
          <a:bodyPr wrap="square">
            <a:spAutoFit/>
          </a:bodyPr>
          <a:lstStyle/>
          <a:p>
            <a:r>
              <a:rPr lang="en-US" dirty="0" err="1">
                <a:solidFill>
                  <a:schemeClr val="bg1">
                    <a:lumMod val="50000"/>
                  </a:schemeClr>
                </a:solidFill>
              </a:rPr>
              <a:t>Burgstahler</a:t>
            </a:r>
            <a:r>
              <a:rPr lang="en-US" dirty="0">
                <a:solidFill>
                  <a:schemeClr val="bg1">
                    <a:lumMod val="50000"/>
                  </a:schemeClr>
                </a:solidFill>
              </a:rPr>
              <a:t>, Sheryl. </a:t>
            </a:r>
            <a:r>
              <a:rPr lang="en-US" i="1" dirty="0">
                <a:solidFill>
                  <a:schemeClr val="bg1">
                    <a:lumMod val="50000"/>
                  </a:schemeClr>
                </a:solidFill>
              </a:rPr>
              <a:t>Universal Design in Higher Education: from Principles to Practice</a:t>
            </a:r>
            <a:r>
              <a:rPr lang="en-US" dirty="0">
                <a:solidFill>
                  <a:schemeClr val="bg1">
                    <a:lumMod val="50000"/>
                  </a:schemeClr>
                </a:solidFill>
              </a:rPr>
              <a:t>. Harvard Education Press, 2008.</a:t>
            </a:r>
          </a:p>
        </p:txBody>
      </p:sp>
    </p:spTree>
    <p:extLst>
      <p:ext uri="{BB962C8B-B14F-4D97-AF65-F5344CB8AC3E}">
        <p14:creationId xmlns:p14="http://schemas.microsoft.com/office/powerpoint/2010/main" val="295860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F9A5944B-ECBA-1842-85EA-AE2A1EEC441A}"/>
              </a:ext>
            </a:extLst>
          </p:cNvPr>
          <p:cNvSpPr/>
          <p:nvPr/>
        </p:nvSpPr>
        <p:spPr>
          <a:xfrm>
            <a:off x="1724024" y="2828925"/>
            <a:ext cx="3662364" cy="9429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4733C-4515-7E46-B56E-B440A03525E4}"/>
              </a:ext>
            </a:extLst>
          </p:cNvPr>
          <p:cNvSpPr txBox="1">
            <a:spLocks/>
          </p:cNvSpPr>
          <p:nvPr/>
        </p:nvSpPr>
        <p:spPr>
          <a:xfrm>
            <a:off x="2113393" y="1432778"/>
            <a:ext cx="9316607" cy="896085"/>
          </a:xfrm>
          <a:prstGeom prst="rect">
            <a:avLst/>
          </a:prstGeom>
        </p:spPr>
        <p:txBody>
          <a:bodyPr>
            <a:normAutofit/>
          </a:bodyPr>
          <a:lstStyle>
            <a:lvl1pPr algn="r" defTabSz="914400" rtl="0" eaLnBrk="1" latinLnBrk="0" hangingPunct="1">
              <a:lnSpc>
                <a:spcPct val="90000"/>
              </a:lnSpc>
              <a:spcBef>
                <a:spcPct val="0"/>
              </a:spcBef>
              <a:buNone/>
              <a:defRPr sz="5000" b="1" i="0" kern="1200" baseline="0">
                <a:solidFill>
                  <a:schemeClr val="bg1"/>
                </a:solidFill>
                <a:latin typeface="+mj-lt"/>
                <a:ea typeface="+mj-ea"/>
                <a:cs typeface="+mj-cs"/>
              </a:defRPr>
            </a:lvl1pPr>
          </a:lstStyle>
          <a:p>
            <a:r>
              <a:rPr lang="en-US"/>
              <a:t>The 7 Principles of UD</a:t>
            </a:r>
            <a:endParaRPr lang="en-US" dirty="0"/>
          </a:p>
        </p:txBody>
      </p:sp>
      <p:sp>
        <p:nvSpPr>
          <p:cNvPr id="3" name="Content Placeholder 2">
            <a:extLst>
              <a:ext uri="{FF2B5EF4-FFF2-40B4-BE49-F238E27FC236}">
                <a16:creationId xmlns:a16="http://schemas.microsoft.com/office/drawing/2014/main" id="{B8B7F14E-5102-C44D-813C-B3A997C99F59}"/>
              </a:ext>
            </a:extLst>
          </p:cNvPr>
          <p:cNvSpPr txBox="1">
            <a:spLocks/>
          </p:cNvSpPr>
          <p:nvPr/>
        </p:nvSpPr>
        <p:spPr>
          <a:xfrm>
            <a:off x="1724024" y="1583614"/>
            <a:ext cx="4233863" cy="4945773"/>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457200" indent="-457200">
              <a:buFont typeface="+mj-lt"/>
              <a:buAutoNum type="arabicPeriod"/>
            </a:pPr>
            <a:r>
              <a:rPr lang="en-US" sz="2800" b="1"/>
              <a:t>Equitable Use</a:t>
            </a:r>
          </a:p>
          <a:p>
            <a:pPr marL="457200" indent="-457200">
              <a:buFont typeface="+mj-lt"/>
              <a:buAutoNum type="arabicPeriod"/>
            </a:pPr>
            <a:r>
              <a:rPr lang="en-US" sz="2800" b="1"/>
              <a:t>Flexibility in Use</a:t>
            </a:r>
          </a:p>
          <a:p>
            <a:pPr marL="457200" indent="-457200">
              <a:buFont typeface="+mj-lt"/>
              <a:buAutoNum type="arabicPeriod"/>
            </a:pPr>
            <a:r>
              <a:rPr lang="en-US" sz="2800" b="1"/>
              <a:t>Simple and Intuitive Use</a:t>
            </a:r>
          </a:p>
          <a:p>
            <a:pPr marL="457200" indent="-457200">
              <a:buFont typeface="+mj-lt"/>
              <a:buAutoNum type="arabicPeriod"/>
            </a:pPr>
            <a:r>
              <a:rPr lang="en-US" sz="2800" b="1"/>
              <a:t>Perceptible Information</a:t>
            </a:r>
          </a:p>
          <a:p>
            <a:pPr marL="457200" indent="-457200">
              <a:buFont typeface="+mj-lt"/>
              <a:buAutoNum type="arabicPeriod"/>
            </a:pPr>
            <a:r>
              <a:rPr lang="en-US" sz="2800" b="1"/>
              <a:t>Tolerance for Error</a:t>
            </a:r>
          </a:p>
          <a:p>
            <a:pPr marL="457200" indent="-457200">
              <a:buFont typeface="+mj-lt"/>
              <a:buAutoNum type="arabicPeriod"/>
            </a:pPr>
            <a:r>
              <a:rPr lang="en-US" sz="2800" b="1"/>
              <a:t>Low Physical Effort</a:t>
            </a:r>
          </a:p>
          <a:p>
            <a:pPr marL="457200" indent="-457200">
              <a:buFont typeface="+mj-lt"/>
              <a:buAutoNum type="arabicPeriod"/>
            </a:pPr>
            <a:r>
              <a:rPr lang="en-US" sz="2800" b="1"/>
              <a:t>Size and Space for Approach and Use</a:t>
            </a:r>
          </a:p>
          <a:p>
            <a:endParaRPr lang="en-US" sz="2800" b="1" dirty="0"/>
          </a:p>
        </p:txBody>
      </p:sp>
      <p:sp>
        <p:nvSpPr>
          <p:cNvPr id="4" name="Content Placeholder 3">
            <a:extLst>
              <a:ext uri="{FF2B5EF4-FFF2-40B4-BE49-F238E27FC236}">
                <a16:creationId xmlns:a16="http://schemas.microsoft.com/office/drawing/2014/main" id="{5F3B84A2-9632-3F4B-8CD8-41F3EC73184E}"/>
              </a:ext>
            </a:extLst>
          </p:cNvPr>
          <p:cNvSpPr txBox="1">
            <a:spLocks/>
          </p:cNvSpPr>
          <p:nvPr/>
        </p:nvSpPr>
        <p:spPr>
          <a:xfrm>
            <a:off x="6547280" y="2571750"/>
            <a:ext cx="4882720" cy="3957637"/>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Font typeface="Arial" panose="020B0604020202020204" pitchFamily="34" charset="0"/>
              <a:buNone/>
            </a:pPr>
            <a:r>
              <a:rPr lang="en-US" sz="2400" b="1" dirty="0"/>
              <a:t>Assignments and assessments are described in simple terms with differential levels of structure and performance requirements based on student need</a:t>
            </a:r>
          </a:p>
        </p:txBody>
      </p:sp>
      <p:sp>
        <p:nvSpPr>
          <p:cNvPr id="6" name="Rectangle 5">
            <a:extLst>
              <a:ext uri="{FF2B5EF4-FFF2-40B4-BE49-F238E27FC236}">
                <a16:creationId xmlns:a16="http://schemas.microsoft.com/office/drawing/2014/main" id="{34279C7A-CD33-184A-BAA5-FB24A491721E}"/>
              </a:ext>
            </a:extLst>
          </p:cNvPr>
          <p:cNvSpPr/>
          <p:nvPr/>
        </p:nvSpPr>
        <p:spPr>
          <a:xfrm>
            <a:off x="6547280" y="6211669"/>
            <a:ext cx="5839983" cy="646331"/>
          </a:xfrm>
          <a:prstGeom prst="rect">
            <a:avLst/>
          </a:prstGeom>
        </p:spPr>
        <p:txBody>
          <a:bodyPr wrap="square">
            <a:spAutoFit/>
          </a:bodyPr>
          <a:lstStyle/>
          <a:p>
            <a:r>
              <a:rPr lang="en-US" dirty="0" err="1">
                <a:solidFill>
                  <a:schemeClr val="bg1">
                    <a:lumMod val="50000"/>
                  </a:schemeClr>
                </a:solidFill>
              </a:rPr>
              <a:t>Burgstahler</a:t>
            </a:r>
            <a:r>
              <a:rPr lang="en-US" dirty="0">
                <a:solidFill>
                  <a:schemeClr val="bg1">
                    <a:lumMod val="50000"/>
                  </a:schemeClr>
                </a:solidFill>
              </a:rPr>
              <a:t>, Sheryl. </a:t>
            </a:r>
            <a:r>
              <a:rPr lang="en-US" i="1" dirty="0">
                <a:solidFill>
                  <a:schemeClr val="bg1">
                    <a:lumMod val="50000"/>
                  </a:schemeClr>
                </a:solidFill>
              </a:rPr>
              <a:t>Universal Design in Higher Education: from Principles to Practice</a:t>
            </a:r>
            <a:r>
              <a:rPr lang="en-US" dirty="0">
                <a:solidFill>
                  <a:schemeClr val="bg1">
                    <a:lumMod val="50000"/>
                  </a:schemeClr>
                </a:solidFill>
              </a:rPr>
              <a:t>. Harvard Education Press, 2008.</a:t>
            </a:r>
          </a:p>
        </p:txBody>
      </p:sp>
    </p:spTree>
    <p:extLst>
      <p:ext uri="{BB962C8B-B14F-4D97-AF65-F5344CB8AC3E}">
        <p14:creationId xmlns:p14="http://schemas.microsoft.com/office/powerpoint/2010/main" val="244919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EE77F7F-A128-D44B-9B7B-A9926FC370B4}"/>
              </a:ext>
            </a:extLst>
          </p:cNvPr>
          <p:cNvSpPr/>
          <p:nvPr/>
        </p:nvSpPr>
        <p:spPr>
          <a:xfrm>
            <a:off x="1724024" y="3857625"/>
            <a:ext cx="4233863" cy="5715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9D1AA-072E-D740-911A-7FC37E4E80E8}"/>
              </a:ext>
            </a:extLst>
          </p:cNvPr>
          <p:cNvSpPr txBox="1">
            <a:spLocks/>
          </p:cNvSpPr>
          <p:nvPr/>
        </p:nvSpPr>
        <p:spPr>
          <a:xfrm>
            <a:off x="2113393" y="1432778"/>
            <a:ext cx="9316607" cy="896085"/>
          </a:xfrm>
          <a:prstGeom prst="rect">
            <a:avLst/>
          </a:prstGeom>
        </p:spPr>
        <p:txBody>
          <a:bodyPr>
            <a:normAutofit/>
          </a:bodyPr>
          <a:lstStyle>
            <a:lvl1pPr algn="r" defTabSz="914400" rtl="0" eaLnBrk="1" latinLnBrk="0" hangingPunct="1">
              <a:lnSpc>
                <a:spcPct val="90000"/>
              </a:lnSpc>
              <a:spcBef>
                <a:spcPct val="0"/>
              </a:spcBef>
              <a:buNone/>
              <a:defRPr sz="5000" b="1" i="0" kern="1200" baseline="0">
                <a:solidFill>
                  <a:schemeClr val="bg1"/>
                </a:solidFill>
                <a:latin typeface="+mj-lt"/>
                <a:ea typeface="+mj-ea"/>
                <a:cs typeface="+mj-cs"/>
              </a:defRPr>
            </a:lvl1pPr>
          </a:lstStyle>
          <a:p>
            <a:r>
              <a:rPr lang="en-US"/>
              <a:t>The 7 Principles of UD</a:t>
            </a:r>
            <a:endParaRPr lang="en-US" dirty="0"/>
          </a:p>
        </p:txBody>
      </p:sp>
      <p:sp>
        <p:nvSpPr>
          <p:cNvPr id="3" name="Content Placeholder 2">
            <a:extLst>
              <a:ext uri="{FF2B5EF4-FFF2-40B4-BE49-F238E27FC236}">
                <a16:creationId xmlns:a16="http://schemas.microsoft.com/office/drawing/2014/main" id="{E5A57C81-FAA3-AD4E-8270-C9C87E3EA301}"/>
              </a:ext>
            </a:extLst>
          </p:cNvPr>
          <p:cNvSpPr txBox="1">
            <a:spLocks/>
          </p:cNvSpPr>
          <p:nvPr/>
        </p:nvSpPr>
        <p:spPr>
          <a:xfrm>
            <a:off x="1724024" y="1583614"/>
            <a:ext cx="4233863" cy="4945773"/>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457200" indent="-457200">
              <a:buFont typeface="+mj-lt"/>
              <a:buAutoNum type="arabicPeriod"/>
            </a:pPr>
            <a:r>
              <a:rPr lang="en-US" sz="2800" b="1"/>
              <a:t>Equitable Use</a:t>
            </a:r>
          </a:p>
          <a:p>
            <a:pPr marL="457200" indent="-457200">
              <a:buFont typeface="+mj-lt"/>
              <a:buAutoNum type="arabicPeriod"/>
            </a:pPr>
            <a:r>
              <a:rPr lang="en-US" sz="2800" b="1"/>
              <a:t>Flexibility in Use</a:t>
            </a:r>
          </a:p>
          <a:p>
            <a:pPr marL="457200" indent="-457200">
              <a:buFont typeface="+mj-lt"/>
              <a:buAutoNum type="arabicPeriod"/>
            </a:pPr>
            <a:r>
              <a:rPr lang="en-US" sz="2800" b="1"/>
              <a:t>Simple and Intuitive Use</a:t>
            </a:r>
          </a:p>
          <a:p>
            <a:pPr marL="457200" indent="-457200">
              <a:buFont typeface="+mj-lt"/>
              <a:buAutoNum type="arabicPeriod"/>
            </a:pPr>
            <a:r>
              <a:rPr lang="en-US" sz="2800" b="1"/>
              <a:t>Perceptible Information</a:t>
            </a:r>
          </a:p>
          <a:p>
            <a:pPr marL="457200" indent="-457200">
              <a:buFont typeface="+mj-lt"/>
              <a:buAutoNum type="arabicPeriod"/>
            </a:pPr>
            <a:r>
              <a:rPr lang="en-US" sz="2800" b="1"/>
              <a:t>Tolerance for Error</a:t>
            </a:r>
          </a:p>
          <a:p>
            <a:pPr marL="457200" indent="-457200">
              <a:buFont typeface="+mj-lt"/>
              <a:buAutoNum type="arabicPeriod"/>
            </a:pPr>
            <a:r>
              <a:rPr lang="en-US" sz="2800" b="1"/>
              <a:t>Low Physical Effort</a:t>
            </a:r>
          </a:p>
          <a:p>
            <a:pPr marL="457200" indent="-457200">
              <a:buFont typeface="+mj-lt"/>
              <a:buAutoNum type="arabicPeriod"/>
            </a:pPr>
            <a:r>
              <a:rPr lang="en-US" sz="2800" b="1"/>
              <a:t>Size and Space for Approach and Use</a:t>
            </a:r>
          </a:p>
          <a:p>
            <a:endParaRPr lang="en-US" sz="2800" b="1" dirty="0"/>
          </a:p>
        </p:txBody>
      </p:sp>
      <p:sp>
        <p:nvSpPr>
          <p:cNvPr id="4" name="Content Placeholder 3">
            <a:extLst>
              <a:ext uri="{FF2B5EF4-FFF2-40B4-BE49-F238E27FC236}">
                <a16:creationId xmlns:a16="http://schemas.microsoft.com/office/drawing/2014/main" id="{4B5B2161-6F6C-6244-A73A-3A24A0CA961D}"/>
              </a:ext>
            </a:extLst>
          </p:cNvPr>
          <p:cNvSpPr txBox="1">
            <a:spLocks/>
          </p:cNvSpPr>
          <p:nvPr/>
        </p:nvSpPr>
        <p:spPr>
          <a:xfrm>
            <a:off x="6547280" y="2571750"/>
            <a:ext cx="4882720" cy="3957637"/>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Font typeface="Arial" panose="020B0604020202020204" pitchFamily="34" charset="0"/>
              <a:buNone/>
            </a:pPr>
            <a:r>
              <a:rPr lang="en-US" sz="2400" b="1" dirty="0"/>
              <a:t>All assignments and assessments allow for alternative products, including presentations, artistic expression, and the use of assistive technology (e.g., spell check, word prediction, and text-to-speech software)</a:t>
            </a:r>
          </a:p>
        </p:txBody>
      </p:sp>
      <p:sp>
        <p:nvSpPr>
          <p:cNvPr id="6" name="Rectangle 5">
            <a:extLst>
              <a:ext uri="{FF2B5EF4-FFF2-40B4-BE49-F238E27FC236}">
                <a16:creationId xmlns:a16="http://schemas.microsoft.com/office/drawing/2014/main" id="{FB71ABB4-2AF6-7943-94E7-EDF1B142EF2D}"/>
              </a:ext>
            </a:extLst>
          </p:cNvPr>
          <p:cNvSpPr/>
          <p:nvPr/>
        </p:nvSpPr>
        <p:spPr>
          <a:xfrm>
            <a:off x="6553200" y="6206221"/>
            <a:ext cx="5638800" cy="646331"/>
          </a:xfrm>
          <a:prstGeom prst="rect">
            <a:avLst/>
          </a:prstGeom>
        </p:spPr>
        <p:txBody>
          <a:bodyPr wrap="square">
            <a:spAutoFit/>
          </a:bodyPr>
          <a:lstStyle/>
          <a:p>
            <a:r>
              <a:rPr lang="en-US" dirty="0" err="1">
                <a:solidFill>
                  <a:schemeClr val="bg1">
                    <a:lumMod val="50000"/>
                  </a:schemeClr>
                </a:solidFill>
              </a:rPr>
              <a:t>Burgstahler</a:t>
            </a:r>
            <a:r>
              <a:rPr lang="en-US" dirty="0">
                <a:solidFill>
                  <a:schemeClr val="bg1">
                    <a:lumMod val="50000"/>
                  </a:schemeClr>
                </a:solidFill>
              </a:rPr>
              <a:t>, Sheryl. </a:t>
            </a:r>
            <a:r>
              <a:rPr lang="en-US" i="1" dirty="0">
                <a:solidFill>
                  <a:schemeClr val="bg1">
                    <a:lumMod val="50000"/>
                  </a:schemeClr>
                </a:solidFill>
              </a:rPr>
              <a:t>Universal Design in Higher Education: from Principles to Practice</a:t>
            </a:r>
            <a:r>
              <a:rPr lang="en-US" dirty="0">
                <a:solidFill>
                  <a:schemeClr val="bg1">
                    <a:lumMod val="50000"/>
                  </a:schemeClr>
                </a:solidFill>
              </a:rPr>
              <a:t>. Harvard Education Press, 2008.</a:t>
            </a:r>
          </a:p>
        </p:txBody>
      </p:sp>
    </p:spTree>
    <p:extLst>
      <p:ext uri="{BB962C8B-B14F-4D97-AF65-F5344CB8AC3E}">
        <p14:creationId xmlns:p14="http://schemas.microsoft.com/office/powerpoint/2010/main" val="212899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60D8524-63C0-1F4B-97D3-D04464C068A6}"/>
              </a:ext>
            </a:extLst>
          </p:cNvPr>
          <p:cNvSpPr/>
          <p:nvPr/>
        </p:nvSpPr>
        <p:spPr>
          <a:xfrm>
            <a:off x="1724024" y="4457700"/>
            <a:ext cx="3490914"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1A57C-B5E9-B841-AA52-30E42B3F3EBA}"/>
              </a:ext>
            </a:extLst>
          </p:cNvPr>
          <p:cNvSpPr txBox="1">
            <a:spLocks/>
          </p:cNvSpPr>
          <p:nvPr/>
        </p:nvSpPr>
        <p:spPr>
          <a:xfrm>
            <a:off x="2113393" y="1432778"/>
            <a:ext cx="9316607" cy="896085"/>
          </a:xfrm>
          <a:prstGeom prst="rect">
            <a:avLst/>
          </a:prstGeom>
        </p:spPr>
        <p:txBody>
          <a:bodyPr>
            <a:normAutofit/>
          </a:bodyPr>
          <a:lstStyle>
            <a:lvl1pPr algn="r" defTabSz="914400" rtl="0" eaLnBrk="1" latinLnBrk="0" hangingPunct="1">
              <a:lnSpc>
                <a:spcPct val="90000"/>
              </a:lnSpc>
              <a:spcBef>
                <a:spcPct val="0"/>
              </a:spcBef>
              <a:buNone/>
              <a:defRPr sz="5000" b="1" i="0" kern="1200" baseline="0">
                <a:solidFill>
                  <a:schemeClr val="bg1"/>
                </a:solidFill>
                <a:latin typeface="+mj-lt"/>
                <a:ea typeface="+mj-ea"/>
                <a:cs typeface="+mj-cs"/>
              </a:defRPr>
            </a:lvl1pPr>
          </a:lstStyle>
          <a:p>
            <a:r>
              <a:rPr lang="en-US"/>
              <a:t>The 7 Principles of UD</a:t>
            </a:r>
            <a:endParaRPr lang="en-US" dirty="0"/>
          </a:p>
        </p:txBody>
      </p:sp>
      <p:sp>
        <p:nvSpPr>
          <p:cNvPr id="3" name="Content Placeholder 2">
            <a:extLst>
              <a:ext uri="{FF2B5EF4-FFF2-40B4-BE49-F238E27FC236}">
                <a16:creationId xmlns:a16="http://schemas.microsoft.com/office/drawing/2014/main" id="{34813630-1BEE-8B4E-AC33-1500BCD17BEE}"/>
              </a:ext>
            </a:extLst>
          </p:cNvPr>
          <p:cNvSpPr txBox="1">
            <a:spLocks/>
          </p:cNvSpPr>
          <p:nvPr/>
        </p:nvSpPr>
        <p:spPr>
          <a:xfrm>
            <a:off x="1724024" y="1583614"/>
            <a:ext cx="4233863" cy="4945773"/>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457200" indent="-457200">
              <a:buFont typeface="+mj-lt"/>
              <a:buAutoNum type="arabicPeriod"/>
            </a:pPr>
            <a:r>
              <a:rPr lang="en-US" sz="2800" b="1" dirty="0"/>
              <a:t>Equitable Use</a:t>
            </a:r>
          </a:p>
          <a:p>
            <a:pPr marL="457200" indent="-457200">
              <a:buFont typeface="+mj-lt"/>
              <a:buAutoNum type="arabicPeriod"/>
            </a:pPr>
            <a:r>
              <a:rPr lang="en-US" sz="2800" b="1" dirty="0"/>
              <a:t>Flexibility in Use</a:t>
            </a:r>
          </a:p>
          <a:p>
            <a:pPr marL="457200" indent="-457200">
              <a:buFont typeface="+mj-lt"/>
              <a:buAutoNum type="arabicPeriod"/>
            </a:pPr>
            <a:r>
              <a:rPr lang="en-US" sz="2800" b="1" dirty="0"/>
              <a:t>Simple and Intuitive Use</a:t>
            </a:r>
          </a:p>
          <a:p>
            <a:pPr marL="457200" indent="-457200">
              <a:buFont typeface="+mj-lt"/>
              <a:buAutoNum type="arabicPeriod"/>
            </a:pPr>
            <a:r>
              <a:rPr lang="en-US" sz="2800" b="1" dirty="0"/>
              <a:t>Perceptible Information</a:t>
            </a:r>
          </a:p>
          <a:p>
            <a:pPr marL="457200" indent="-457200">
              <a:buFont typeface="+mj-lt"/>
              <a:buAutoNum type="arabicPeriod"/>
            </a:pPr>
            <a:r>
              <a:rPr lang="en-US" sz="2800" b="1" dirty="0"/>
              <a:t>Tolerance for Error</a:t>
            </a:r>
          </a:p>
          <a:p>
            <a:pPr marL="457200" indent="-457200">
              <a:buFont typeface="+mj-lt"/>
              <a:buAutoNum type="arabicPeriod"/>
            </a:pPr>
            <a:r>
              <a:rPr lang="en-US" sz="2800" b="1" dirty="0"/>
              <a:t>Low Physical Effort</a:t>
            </a:r>
          </a:p>
          <a:p>
            <a:pPr marL="457200" indent="-457200">
              <a:buFont typeface="+mj-lt"/>
              <a:buAutoNum type="arabicPeriod"/>
            </a:pPr>
            <a:r>
              <a:rPr lang="en-US" sz="2800" b="1" dirty="0"/>
              <a:t>Size and Space for Approach and Use</a:t>
            </a:r>
          </a:p>
          <a:p>
            <a:endParaRPr lang="en-US" sz="2800" b="1" dirty="0"/>
          </a:p>
        </p:txBody>
      </p:sp>
      <p:sp>
        <p:nvSpPr>
          <p:cNvPr id="4" name="Content Placeholder 3">
            <a:extLst>
              <a:ext uri="{FF2B5EF4-FFF2-40B4-BE49-F238E27FC236}">
                <a16:creationId xmlns:a16="http://schemas.microsoft.com/office/drawing/2014/main" id="{FE00782D-8A20-9B4E-9B9C-BD9EBD6D88C5}"/>
              </a:ext>
            </a:extLst>
          </p:cNvPr>
          <p:cNvSpPr txBox="1">
            <a:spLocks/>
          </p:cNvSpPr>
          <p:nvPr/>
        </p:nvSpPr>
        <p:spPr>
          <a:xfrm>
            <a:off x="6547280" y="2571750"/>
            <a:ext cx="4882720" cy="3957637"/>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Font typeface="Arial" panose="020B0604020202020204" pitchFamily="34" charset="0"/>
              <a:buNone/>
            </a:pPr>
            <a:r>
              <a:rPr lang="en-US" sz="2400" b="1" dirty="0"/>
              <a:t>All assignments and assessments emphasize feedback to improve performance with options for corrective revisions</a:t>
            </a:r>
          </a:p>
        </p:txBody>
      </p:sp>
      <p:sp>
        <p:nvSpPr>
          <p:cNvPr id="6" name="Rectangle 5">
            <a:extLst>
              <a:ext uri="{FF2B5EF4-FFF2-40B4-BE49-F238E27FC236}">
                <a16:creationId xmlns:a16="http://schemas.microsoft.com/office/drawing/2014/main" id="{018352F5-26F1-C646-B89D-82DA7E7CBC8F}"/>
              </a:ext>
            </a:extLst>
          </p:cNvPr>
          <p:cNvSpPr/>
          <p:nvPr/>
        </p:nvSpPr>
        <p:spPr>
          <a:xfrm>
            <a:off x="6524625" y="6206221"/>
            <a:ext cx="5667375" cy="646331"/>
          </a:xfrm>
          <a:prstGeom prst="rect">
            <a:avLst/>
          </a:prstGeom>
        </p:spPr>
        <p:txBody>
          <a:bodyPr wrap="square">
            <a:spAutoFit/>
          </a:bodyPr>
          <a:lstStyle/>
          <a:p>
            <a:r>
              <a:rPr lang="en-US" dirty="0" err="1">
                <a:solidFill>
                  <a:schemeClr val="bg1">
                    <a:lumMod val="50000"/>
                  </a:schemeClr>
                </a:solidFill>
              </a:rPr>
              <a:t>Burgstahler</a:t>
            </a:r>
            <a:r>
              <a:rPr lang="en-US" dirty="0">
                <a:solidFill>
                  <a:schemeClr val="bg1">
                    <a:lumMod val="50000"/>
                  </a:schemeClr>
                </a:solidFill>
              </a:rPr>
              <a:t>, Sheryl. </a:t>
            </a:r>
            <a:r>
              <a:rPr lang="en-US" i="1" dirty="0">
                <a:solidFill>
                  <a:schemeClr val="bg1">
                    <a:lumMod val="50000"/>
                  </a:schemeClr>
                </a:solidFill>
              </a:rPr>
              <a:t>Universal Design in Higher Education: from Principles to Practice</a:t>
            </a:r>
            <a:r>
              <a:rPr lang="en-US" dirty="0">
                <a:solidFill>
                  <a:schemeClr val="bg1">
                    <a:lumMod val="50000"/>
                  </a:schemeClr>
                </a:solidFill>
              </a:rPr>
              <a:t>. Harvard Education Press, 2008.</a:t>
            </a:r>
          </a:p>
        </p:txBody>
      </p:sp>
    </p:spTree>
    <p:extLst>
      <p:ext uri="{BB962C8B-B14F-4D97-AF65-F5344CB8AC3E}">
        <p14:creationId xmlns:p14="http://schemas.microsoft.com/office/powerpoint/2010/main" val="271875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AB54B-EF7B-824B-9783-B91A732C12AD}"/>
              </a:ext>
            </a:extLst>
          </p:cNvPr>
          <p:cNvSpPr>
            <a:spLocks noGrp="1"/>
          </p:cNvSpPr>
          <p:nvPr>
            <p:ph type="title"/>
          </p:nvPr>
        </p:nvSpPr>
        <p:spPr>
          <a:xfrm>
            <a:off x="2586038" y="1432778"/>
            <a:ext cx="9042696" cy="1138972"/>
          </a:xfrm>
        </p:spPr>
        <p:txBody>
          <a:bodyPr/>
          <a:lstStyle/>
          <a:p>
            <a:r>
              <a:rPr lang="en-US" dirty="0"/>
              <a:t>Agenda</a:t>
            </a:r>
          </a:p>
        </p:txBody>
      </p:sp>
      <p:sp>
        <p:nvSpPr>
          <p:cNvPr id="3" name="Content Placeholder 2">
            <a:extLst>
              <a:ext uri="{FF2B5EF4-FFF2-40B4-BE49-F238E27FC236}">
                <a16:creationId xmlns:a16="http://schemas.microsoft.com/office/drawing/2014/main" id="{33E2FD6E-C32F-7742-9321-ECC518771E0B}"/>
              </a:ext>
            </a:extLst>
          </p:cNvPr>
          <p:cNvSpPr>
            <a:spLocks noGrp="1"/>
          </p:cNvSpPr>
          <p:nvPr>
            <p:ph idx="1"/>
          </p:nvPr>
        </p:nvSpPr>
        <p:spPr>
          <a:xfrm>
            <a:off x="1985963" y="2414588"/>
            <a:ext cx="9642771" cy="3809634"/>
          </a:xfrm>
        </p:spPr>
        <p:txBody>
          <a:bodyPr/>
          <a:lstStyle/>
          <a:p>
            <a:r>
              <a:rPr lang="en-US" sz="2800" b="1" dirty="0"/>
              <a:t>Communication</a:t>
            </a:r>
          </a:p>
          <a:p>
            <a:r>
              <a:rPr lang="en-US" sz="2800" b="1" dirty="0"/>
              <a:t>Universal Design - General</a:t>
            </a:r>
          </a:p>
          <a:p>
            <a:r>
              <a:rPr lang="en-US" sz="2800" b="1" dirty="0"/>
              <a:t>Universal Design for Learning</a:t>
            </a:r>
          </a:p>
          <a:p>
            <a:r>
              <a:rPr lang="en-US" sz="2800" b="1" dirty="0"/>
              <a:t>Applying the 7 Principles in Class</a:t>
            </a:r>
          </a:p>
          <a:p>
            <a:r>
              <a:rPr lang="en-US" sz="2800" b="1" dirty="0"/>
              <a:t>Discussion</a:t>
            </a:r>
          </a:p>
          <a:p>
            <a:endParaRPr lang="en-US" sz="2800" b="1" dirty="0"/>
          </a:p>
          <a:p>
            <a:endParaRPr lang="en-US" sz="2800" b="1" dirty="0"/>
          </a:p>
          <a:p>
            <a:pPr marL="0" indent="0">
              <a:buNone/>
            </a:pPr>
            <a:endParaRPr lang="en-US" sz="2800" b="1" dirty="0"/>
          </a:p>
          <a:p>
            <a:endParaRPr lang="en-US" sz="2800" b="1" dirty="0"/>
          </a:p>
        </p:txBody>
      </p:sp>
    </p:spTree>
    <p:extLst>
      <p:ext uri="{BB962C8B-B14F-4D97-AF65-F5344CB8AC3E}">
        <p14:creationId xmlns:p14="http://schemas.microsoft.com/office/powerpoint/2010/main" val="180081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C93A2F0-2311-4744-B98A-5D6B35E131FC}"/>
              </a:ext>
            </a:extLst>
          </p:cNvPr>
          <p:cNvSpPr/>
          <p:nvPr/>
        </p:nvSpPr>
        <p:spPr>
          <a:xfrm>
            <a:off x="1724024" y="5057775"/>
            <a:ext cx="3490914" cy="52863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66A9C-6E67-D947-8DCB-EA8C709A7231}"/>
              </a:ext>
            </a:extLst>
          </p:cNvPr>
          <p:cNvSpPr txBox="1">
            <a:spLocks/>
          </p:cNvSpPr>
          <p:nvPr/>
        </p:nvSpPr>
        <p:spPr>
          <a:xfrm>
            <a:off x="2113393" y="1432778"/>
            <a:ext cx="9316607" cy="896085"/>
          </a:xfrm>
          <a:prstGeom prst="rect">
            <a:avLst/>
          </a:prstGeom>
        </p:spPr>
        <p:txBody>
          <a:bodyPr>
            <a:normAutofit/>
          </a:bodyPr>
          <a:lstStyle>
            <a:lvl1pPr algn="r" defTabSz="914400" rtl="0" eaLnBrk="1" latinLnBrk="0" hangingPunct="1">
              <a:lnSpc>
                <a:spcPct val="90000"/>
              </a:lnSpc>
              <a:spcBef>
                <a:spcPct val="0"/>
              </a:spcBef>
              <a:buNone/>
              <a:defRPr sz="5000" b="1" i="0" kern="1200" baseline="0">
                <a:solidFill>
                  <a:schemeClr val="bg1"/>
                </a:solidFill>
                <a:latin typeface="+mj-lt"/>
                <a:ea typeface="+mj-ea"/>
                <a:cs typeface="+mj-cs"/>
              </a:defRPr>
            </a:lvl1pPr>
          </a:lstStyle>
          <a:p>
            <a:r>
              <a:rPr lang="en-US"/>
              <a:t>The 7 Principles of UD</a:t>
            </a:r>
            <a:endParaRPr lang="en-US" dirty="0"/>
          </a:p>
        </p:txBody>
      </p:sp>
      <p:sp>
        <p:nvSpPr>
          <p:cNvPr id="3" name="Content Placeholder 2">
            <a:extLst>
              <a:ext uri="{FF2B5EF4-FFF2-40B4-BE49-F238E27FC236}">
                <a16:creationId xmlns:a16="http://schemas.microsoft.com/office/drawing/2014/main" id="{BA9E60A1-DEDC-CE4D-BC66-FA0367BFE7D3}"/>
              </a:ext>
            </a:extLst>
          </p:cNvPr>
          <p:cNvSpPr txBox="1">
            <a:spLocks/>
          </p:cNvSpPr>
          <p:nvPr/>
        </p:nvSpPr>
        <p:spPr>
          <a:xfrm>
            <a:off x="1724024" y="1583614"/>
            <a:ext cx="4233863" cy="4945773"/>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457200" indent="-457200">
              <a:buFont typeface="+mj-lt"/>
              <a:buAutoNum type="arabicPeriod"/>
            </a:pPr>
            <a:r>
              <a:rPr lang="en-US" sz="2800" b="1"/>
              <a:t>Equitable Use</a:t>
            </a:r>
          </a:p>
          <a:p>
            <a:pPr marL="457200" indent="-457200">
              <a:buFont typeface="+mj-lt"/>
              <a:buAutoNum type="arabicPeriod"/>
            </a:pPr>
            <a:r>
              <a:rPr lang="en-US" sz="2800" b="1"/>
              <a:t>Flexibility in Use</a:t>
            </a:r>
          </a:p>
          <a:p>
            <a:pPr marL="457200" indent="-457200">
              <a:buFont typeface="+mj-lt"/>
              <a:buAutoNum type="arabicPeriod"/>
            </a:pPr>
            <a:r>
              <a:rPr lang="en-US" sz="2800" b="1"/>
              <a:t>Simple and Intuitive Use</a:t>
            </a:r>
          </a:p>
          <a:p>
            <a:pPr marL="457200" indent="-457200">
              <a:buFont typeface="+mj-lt"/>
              <a:buAutoNum type="arabicPeriod"/>
            </a:pPr>
            <a:r>
              <a:rPr lang="en-US" sz="2800" b="1"/>
              <a:t>Perceptible Information</a:t>
            </a:r>
          </a:p>
          <a:p>
            <a:pPr marL="457200" indent="-457200">
              <a:buFont typeface="+mj-lt"/>
              <a:buAutoNum type="arabicPeriod"/>
            </a:pPr>
            <a:r>
              <a:rPr lang="en-US" sz="2800" b="1"/>
              <a:t>Tolerance for Error</a:t>
            </a:r>
          </a:p>
          <a:p>
            <a:pPr marL="457200" indent="-457200">
              <a:buFont typeface="+mj-lt"/>
              <a:buAutoNum type="arabicPeriod"/>
            </a:pPr>
            <a:r>
              <a:rPr lang="en-US" sz="2800" b="1"/>
              <a:t>Low Physical Effort</a:t>
            </a:r>
          </a:p>
          <a:p>
            <a:pPr marL="457200" indent="-457200">
              <a:buFont typeface="+mj-lt"/>
              <a:buAutoNum type="arabicPeriod"/>
            </a:pPr>
            <a:r>
              <a:rPr lang="en-US" sz="2800" b="1"/>
              <a:t>Size and Space for Approach and Use</a:t>
            </a:r>
          </a:p>
          <a:p>
            <a:endParaRPr lang="en-US" sz="2800" b="1" dirty="0"/>
          </a:p>
        </p:txBody>
      </p:sp>
      <p:sp>
        <p:nvSpPr>
          <p:cNvPr id="4" name="Content Placeholder 3">
            <a:extLst>
              <a:ext uri="{FF2B5EF4-FFF2-40B4-BE49-F238E27FC236}">
                <a16:creationId xmlns:a16="http://schemas.microsoft.com/office/drawing/2014/main" id="{EEFC45FA-7FC4-2D41-9A06-9703F14AE4FA}"/>
              </a:ext>
            </a:extLst>
          </p:cNvPr>
          <p:cNvSpPr txBox="1">
            <a:spLocks/>
          </p:cNvSpPr>
          <p:nvPr/>
        </p:nvSpPr>
        <p:spPr>
          <a:xfrm>
            <a:off x="6547280" y="2571750"/>
            <a:ext cx="4882720" cy="3957637"/>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Font typeface="Arial" panose="020B0604020202020204" pitchFamily="34" charset="0"/>
              <a:buNone/>
            </a:pPr>
            <a:r>
              <a:rPr lang="en-US" sz="2400" b="1" dirty="0"/>
              <a:t>Assignments and assessments emphasize tasks that require low levels of physical effort</a:t>
            </a:r>
          </a:p>
        </p:txBody>
      </p:sp>
      <p:sp>
        <p:nvSpPr>
          <p:cNvPr id="6" name="Rectangle 5">
            <a:extLst>
              <a:ext uri="{FF2B5EF4-FFF2-40B4-BE49-F238E27FC236}">
                <a16:creationId xmlns:a16="http://schemas.microsoft.com/office/drawing/2014/main" id="{1A862C88-1DC0-1540-982C-195BE32B9C83}"/>
              </a:ext>
            </a:extLst>
          </p:cNvPr>
          <p:cNvSpPr/>
          <p:nvPr/>
        </p:nvSpPr>
        <p:spPr>
          <a:xfrm>
            <a:off x="6567487" y="6191935"/>
            <a:ext cx="5624513" cy="666065"/>
          </a:xfrm>
          <a:prstGeom prst="rect">
            <a:avLst/>
          </a:prstGeom>
        </p:spPr>
        <p:txBody>
          <a:bodyPr wrap="square">
            <a:spAutoFit/>
          </a:bodyPr>
          <a:lstStyle/>
          <a:p>
            <a:r>
              <a:rPr lang="en-US" dirty="0" err="1">
                <a:solidFill>
                  <a:schemeClr val="bg1">
                    <a:lumMod val="50000"/>
                  </a:schemeClr>
                </a:solidFill>
              </a:rPr>
              <a:t>Burgstahler</a:t>
            </a:r>
            <a:r>
              <a:rPr lang="en-US" dirty="0">
                <a:solidFill>
                  <a:schemeClr val="bg1">
                    <a:lumMod val="50000"/>
                  </a:schemeClr>
                </a:solidFill>
              </a:rPr>
              <a:t>, Sheryl. </a:t>
            </a:r>
            <a:r>
              <a:rPr lang="en-US" i="1" dirty="0">
                <a:solidFill>
                  <a:schemeClr val="bg1">
                    <a:lumMod val="50000"/>
                  </a:schemeClr>
                </a:solidFill>
              </a:rPr>
              <a:t>Universal Design in Higher Education: from Principles to Practice</a:t>
            </a:r>
            <a:r>
              <a:rPr lang="en-US" dirty="0">
                <a:solidFill>
                  <a:schemeClr val="bg1">
                    <a:lumMod val="50000"/>
                  </a:schemeClr>
                </a:solidFill>
              </a:rPr>
              <a:t>. Harvard Education Press, 2008.</a:t>
            </a:r>
          </a:p>
        </p:txBody>
      </p:sp>
    </p:spTree>
    <p:extLst>
      <p:ext uri="{BB962C8B-B14F-4D97-AF65-F5344CB8AC3E}">
        <p14:creationId xmlns:p14="http://schemas.microsoft.com/office/powerpoint/2010/main" val="177697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F8AFAC3-019F-B34C-8D1A-2CB94519F364}"/>
              </a:ext>
            </a:extLst>
          </p:cNvPr>
          <p:cNvSpPr/>
          <p:nvPr/>
        </p:nvSpPr>
        <p:spPr>
          <a:xfrm>
            <a:off x="1724024" y="5672138"/>
            <a:ext cx="3476626" cy="10144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2E095-B94D-3846-8411-1C5D9A3937F7}"/>
              </a:ext>
            </a:extLst>
          </p:cNvPr>
          <p:cNvSpPr txBox="1">
            <a:spLocks/>
          </p:cNvSpPr>
          <p:nvPr/>
        </p:nvSpPr>
        <p:spPr>
          <a:xfrm>
            <a:off x="2113393" y="1432778"/>
            <a:ext cx="9316607" cy="896085"/>
          </a:xfrm>
          <a:prstGeom prst="rect">
            <a:avLst/>
          </a:prstGeom>
        </p:spPr>
        <p:txBody>
          <a:bodyPr>
            <a:normAutofit/>
          </a:bodyPr>
          <a:lstStyle>
            <a:lvl1pPr algn="r" defTabSz="914400" rtl="0" eaLnBrk="1" latinLnBrk="0" hangingPunct="1">
              <a:lnSpc>
                <a:spcPct val="90000"/>
              </a:lnSpc>
              <a:spcBef>
                <a:spcPct val="0"/>
              </a:spcBef>
              <a:buNone/>
              <a:defRPr sz="5000" b="1" i="0" kern="1200" baseline="0">
                <a:solidFill>
                  <a:schemeClr val="bg1"/>
                </a:solidFill>
                <a:latin typeface="+mj-lt"/>
                <a:ea typeface="+mj-ea"/>
                <a:cs typeface="+mj-cs"/>
              </a:defRPr>
            </a:lvl1pPr>
          </a:lstStyle>
          <a:p>
            <a:r>
              <a:rPr lang="en-US"/>
              <a:t>The 7 Principles of UD</a:t>
            </a:r>
            <a:endParaRPr lang="en-US" dirty="0"/>
          </a:p>
        </p:txBody>
      </p:sp>
      <p:sp>
        <p:nvSpPr>
          <p:cNvPr id="3" name="Content Placeholder 2">
            <a:extLst>
              <a:ext uri="{FF2B5EF4-FFF2-40B4-BE49-F238E27FC236}">
                <a16:creationId xmlns:a16="http://schemas.microsoft.com/office/drawing/2014/main" id="{A36D6FD2-F83D-2D4D-928B-618F078A4C2D}"/>
              </a:ext>
            </a:extLst>
          </p:cNvPr>
          <p:cNvSpPr txBox="1">
            <a:spLocks/>
          </p:cNvSpPr>
          <p:nvPr/>
        </p:nvSpPr>
        <p:spPr>
          <a:xfrm>
            <a:off x="1724024" y="1583614"/>
            <a:ext cx="4233863" cy="4945773"/>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457200" indent="-457200">
              <a:buFont typeface="+mj-lt"/>
              <a:buAutoNum type="arabicPeriod"/>
            </a:pPr>
            <a:r>
              <a:rPr lang="en-US" sz="2800" b="1"/>
              <a:t>Equitable Use</a:t>
            </a:r>
          </a:p>
          <a:p>
            <a:pPr marL="457200" indent="-457200">
              <a:buFont typeface="+mj-lt"/>
              <a:buAutoNum type="arabicPeriod"/>
            </a:pPr>
            <a:r>
              <a:rPr lang="en-US" sz="2800" b="1"/>
              <a:t>Flexibility in Use</a:t>
            </a:r>
          </a:p>
          <a:p>
            <a:pPr marL="457200" indent="-457200">
              <a:buFont typeface="+mj-lt"/>
              <a:buAutoNum type="arabicPeriod"/>
            </a:pPr>
            <a:r>
              <a:rPr lang="en-US" sz="2800" b="1"/>
              <a:t>Simple and Intuitive Use</a:t>
            </a:r>
          </a:p>
          <a:p>
            <a:pPr marL="457200" indent="-457200">
              <a:buFont typeface="+mj-lt"/>
              <a:buAutoNum type="arabicPeriod"/>
            </a:pPr>
            <a:r>
              <a:rPr lang="en-US" sz="2800" b="1"/>
              <a:t>Perceptible Information</a:t>
            </a:r>
          </a:p>
          <a:p>
            <a:pPr marL="457200" indent="-457200">
              <a:buFont typeface="+mj-lt"/>
              <a:buAutoNum type="arabicPeriod"/>
            </a:pPr>
            <a:r>
              <a:rPr lang="en-US" sz="2800" b="1"/>
              <a:t>Tolerance for Error</a:t>
            </a:r>
          </a:p>
          <a:p>
            <a:pPr marL="457200" indent="-457200">
              <a:buFont typeface="+mj-lt"/>
              <a:buAutoNum type="arabicPeriod"/>
            </a:pPr>
            <a:r>
              <a:rPr lang="en-US" sz="2800" b="1"/>
              <a:t>Low Physical Effort</a:t>
            </a:r>
          </a:p>
          <a:p>
            <a:pPr marL="457200" indent="-457200">
              <a:buFont typeface="+mj-lt"/>
              <a:buAutoNum type="arabicPeriod"/>
            </a:pPr>
            <a:r>
              <a:rPr lang="en-US" sz="2800" b="1"/>
              <a:t>Size and Space for Approach and Use</a:t>
            </a:r>
          </a:p>
          <a:p>
            <a:endParaRPr lang="en-US" sz="2800" b="1" dirty="0"/>
          </a:p>
        </p:txBody>
      </p:sp>
      <p:sp>
        <p:nvSpPr>
          <p:cNvPr id="4" name="Content Placeholder 3">
            <a:extLst>
              <a:ext uri="{FF2B5EF4-FFF2-40B4-BE49-F238E27FC236}">
                <a16:creationId xmlns:a16="http://schemas.microsoft.com/office/drawing/2014/main" id="{05F8F9E7-DF0E-4648-A2E2-96CDA2106139}"/>
              </a:ext>
            </a:extLst>
          </p:cNvPr>
          <p:cNvSpPr txBox="1">
            <a:spLocks/>
          </p:cNvSpPr>
          <p:nvPr/>
        </p:nvSpPr>
        <p:spPr>
          <a:xfrm>
            <a:off x="6547280" y="2571750"/>
            <a:ext cx="4882720" cy="3957637"/>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Font typeface="Arial" panose="020B0604020202020204" pitchFamily="34" charset="0"/>
              <a:buNone/>
            </a:pPr>
            <a:r>
              <a:rPr lang="en-US" sz="2400" b="1" dirty="0"/>
              <a:t>All assignments and assessments take into account the accessibility of resources, including library, technology, meeting areas, online interactions, and so on</a:t>
            </a:r>
          </a:p>
        </p:txBody>
      </p:sp>
      <p:sp>
        <p:nvSpPr>
          <p:cNvPr id="6" name="Rectangle 5">
            <a:extLst>
              <a:ext uri="{FF2B5EF4-FFF2-40B4-BE49-F238E27FC236}">
                <a16:creationId xmlns:a16="http://schemas.microsoft.com/office/drawing/2014/main" id="{9D66577F-3978-004C-AE1A-E23A22E717F9}"/>
              </a:ext>
            </a:extLst>
          </p:cNvPr>
          <p:cNvSpPr/>
          <p:nvPr/>
        </p:nvSpPr>
        <p:spPr>
          <a:xfrm>
            <a:off x="6547280" y="6211669"/>
            <a:ext cx="5610225" cy="646331"/>
          </a:xfrm>
          <a:prstGeom prst="rect">
            <a:avLst/>
          </a:prstGeom>
        </p:spPr>
        <p:txBody>
          <a:bodyPr wrap="square">
            <a:spAutoFit/>
          </a:bodyPr>
          <a:lstStyle/>
          <a:p>
            <a:r>
              <a:rPr lang="en-US" dirty="0" err="1">
                <a:solidFill>
                  <a:schemeClr val="bg1">
                    <a:lumMod val="50000"/>
                  </a:schemeClr>
                </a:solidFill>
              </a:rPr>
              <a:t>Burgstahler</a:t>
            </a:r>
            <a:r>
              <a:rPr lang="en-US" dirty="0">
                <a:solidFill>
                  <a:schemeClr val="bg1">
                    <a:lumMod val="50000"/>
                  </a:schemeClr>
                </a:solidFill>
              </a:rPr>
              <a:t>, Sheryl. </a:t>
            </a:r>
            <a:r>
              <a:rPr lang="en-US" i="1" dirty="0">
                <a:solidFill>
                  <a:schemeClr val="bg1">
                    <a:lumMod val="50000"/>
                  </a:schemeClr>
                </a:solidFill>
              </a:rPr>
              <a:t>Universal Design in Higher Education: from Principles to Practice</a:t>
            </a:r>
            <a:r>
              <a:rPr lang="en-US" dirty="0">
                <a:solidFill>
                  <a:schemeClr val="bg1">
                    <a:lumMod val="50000"/>
                  </a:schemeClr>
                </a:solidFill>
              </a:rPr>
              <a:t>. Harvard Education Press, 2008.</a:t>
            </a:r>
          </a:p>
        </p:txBody>
      </p:sp>
    </p:spTree>
    <p:extLst>
      <p:ext uri="{BB962C8B-B14F-4D97-AF65-F5344CB8AC3E}">
        <p14:creationId xmlns:p14="http://schemas.microsoft.com/office/powerpoint/2010/main" val="2814881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3EA1E-D728-E141-B594-2629D73DDF0B}"/>
              </a:ext>
            </a:extLst>
          </p:cNvPr>
          <p:cNvSpPr>
            <a:spLocks noGrp="1"/>
          </p:cNvSpPr>
          <p:nvPr>
            <p:ph type="title"/>
          </p:nvPr>
        </p:nvSpPr>
        <p:spPr>
          <a:xfrm>
            <a:off x="2113393" y="1432778"/>
            <a:ext cx="9316605" cy="924660"/>
          </a:xfrm>
        </p:spPr>
        <p:txBody>
          <a:bodyPr/>
          <a:lstStyle/>
          <a:p>
            <a:r>
              <a:rPr lang="en-US" dirty="0"/>
              <a:t>Pathways to practicing UD</a:t>
            </a:r>
          </a:p>
        </p:txBody>
      </p:sp>
      <p:sp>
        <p:nvSpPr>
          <p:cNvPr id="3" name="Content Placeholder 2">
            <a:extLst>
              <a:ext uri="{FF2B5EF4-FFF2-40B4-BE49-F238E27FC236}">
                <a16:creationId xmlns:a16="http://schemas.microsoft.com/office/drawing/2014/main" id="{9F0FAD49-39AB-E24B-BF8B-D530C1953DE7}"/>
              </a:ext>
            </a:extLst>
          </p:cNvPr>
          <p:cNvSpPr>
            <a:spLocks noGrp="1"/>
          </p:cNvSpPr>
          <p:nvPr>
            <p:ph idx="1"/>
          </p:nvPr>
        </p:nvSpPr>
        <p:spPr>
          <a:xfrm>
            <a:off x="1814513" y="2357437"/>
            <a:ext cx="9715499" cy="4086225"/>
          </a:xfrm>
        </p:spPr>
        <p:txBody>
          <a:bodyPr/>
          <a:lstStyle/>
          <a:p>
            <a:r>
              <a:rPr lang="en-US" sz="2800" b="1" dirty="0"/>
              <a:t>Improving the format of your syllabus</a:t>
            </a:r>
          </a:p>
          <a:p>
            <a:pPr lvl="1"/>
            <a:r>
              <a:rPr lang="en-US" sz="2600" b="1" dirty="0"/>
              <a:t>Color-coding sections</a:t>
            </a:r>
          </a:p>
          <a:p>
            <a:r>
              <a:rPr lang="en-US" sz="2800" b="1" dirty="0"/>
              <a:t>Posting an agenda for each class</a:t>
            </a:r>
          </a:p>
          <a:p>
            <a:r>
              <a:rPr lang="en-US" sz="2800" b="1" dirty="0"/>
              <a:t>Providing choices for assignments</a:t>
            </a:r>
          </a:p>
          <a:p>
            <a:r>
              <a:rPr lang="en-US" sz="2800" b="1" dirty="0"/>
              <a:t>Regularly collect feedback</a:t>
            </a:r>
          </a:p>
          <a:p>
            <a:r>
              <a:rPr lang="en-US" sz="2800" b="1" dirty="0"/>
              <a:t>Captioning</a:t>
            </a:r>
          </a:p>
        </p:txBody>
      </p:sp>
    </p:spTree>
    <p:extLst>
      <p:ext uri="{BB962C8B-B14F-4D97-AF65-F5344CB8AC3E}">
        <p14:creationId xmlns:p14="http://schemas.microsoft.com/office/powerpoint/2010/main" val="3010794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BEE7-B125-1A45-A3D7-C18BD609BD57}"/>
              </a:ext>
            </a:extLst>
          </p:cNvPr>
          <p:cNvSpPr>
            <a:spLocks noGrp="1"/>
          </p:cNvSpPr>
          <p:nvPr>
            <p:ph type="title"/>
          </p:nvPr>
        </p:nvSpPr>
        <p:spPr>
          <a:xfrm>
            <a:off x="1447801" y="1318478"/>
            <a:ext cx="10744199" cy="1238985"/>
          </a:xfrm>
        </p:spPr>
        <p:txBody>
          <a:bodyPr/>
          <a:lstStyle/>
          <a:p>
            <a:r>
              <a:rPr lang="en-US" dirty="0"/>
              <a:t>Your ideas for UD in your classroom</a:t>
            </a:r>
          </a:p>
        </p:txBody>
      </p:sp>
      <p:sp>
        <p:nvSpPr>
          <p:cNvPr id="3" name="Content Placeholder 2">
            <a:extLst>
              <a:ext uri="{FF2B5EF4-FFF2-40B4-BE49-F238E27FC236}">
                <a16:creationId xmlns:a16="http://schemas.microsoft.com/office/drawing/2014/main" id="{58B9075B-F8C0-3C4A-9F7A-6FC431B592F5}"/>
              </a:ext>
            </a:extLst>
          </p:cNvPr>
          <p:cNvSpPr>
            <a:spLocks noGrp="1"/>
          </p:cNvSpPr>
          <p:nvPr>
            <p:ph idx="1"/>
          </p:nvPr>
        </p:nvSpPr>
        <p:spPr>
          <a:xfrm>
            <a:off x="1632155" y="2361773"/>
            <a:ext cx="10943303" cy="3986212"/>
          </a:xfrm>
        </p:spPr>
        <p:txBody>
          <a:bodyPr/>
          <a:lstStyle/>
          <a:p>
            <a:r>
              <a:rPr lang="en-US" sz="2800" b="1" dirty="0"/>
              <a:t>Dividing responsibilities for assignments or lab activities</a:t>
            </a:r>
          </a:p>
          <a:p>
            <a:r>
              <a:rPr lang="en-US" sz="2800" b="1" dirty="0"/>
              <a:t>Provide different ways to collect feedback for student understanding (in class, write a note, come to office hours, etc.)</a:t>
            </a:r>
          </a:p>
          <a:p>
            <a:r>
              <a:rPr lang="en-US" sz="2800" b="1" dirty="0"/>
              <a:t>Providing resources in different formats (films, articles, books, social media, etc.)</a:t>
            </a:r>
          </a:p>
          <a:p>
            <a:r>
              <a:rPr lang="en-US" sz="2800" b="1" dirty="0"/>
              <a:t>Posting materials before class</a:t>
            </a:r>
          </a:p>
          <a:p>
            <a:r>
              <a:rPr lang="en-US" sz="2800" b="1" dirty="0"/>
              <a:t>Deaftec.org – check it out for other UDI (Universal Design for Instruction) ideas</a:t>
            </a:r>
          </a:p>
        </p:txBody>
      </p:sp>
    </p:spTree>
    <p:extLst>
      <p:ext uri="{BB962C8B-B14F-4D97-AF65-F5344CB8AC3E}">
        <p14:creationId xmlns:p14="http://schemas.microsoft.com/office/powerpoint/2010/main" val="3659022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BEE7-B125-1A45-A3D7-C18BD609BD57}"/>
              </a:ext>
            </a:extLst>
          </p:cNvPr>
          <p:cNvSpPr>
            <a:spLocks noGrp="1"/>
          </p:cNvSpPr>
          <p:nvPr>
            <p:ph type="title"/>
          </p:nvPr>
        </p:nvSpPr>
        <p:spPr>
          <a:xfrm>
            <a:off x="1447801" y="1318478"/>
            <a:ext cx="10744199" cy="1238985"/>
          </a:xfrm>
        </p:spPr>
        <p:txBody>
          <a:bodyPr/>
          <a:lstStyle/>
          <a:p>
            <a:r>
              <a:rPr lang="en-US" dirty="0"/>
              <a:t>Your ideas for UD in your classroom</a:t>
            </a:r>
          </a:p>
        </p:txBody>
      </p:sp>
      <p:sp>
        <p:nvSpPr>
          <p:cNvPr id="3" name="Content Placeholder 2">
            <a:extLst>
              <a:ext uri="{FF2B5EF4-FFF2-40B4-BE49-F238E27FC236}">
                <a16:creationId xmlns:a16="http://schemas.microsoft.com/office/drawing/2014/main" id="{58B9075B-F8C0-3C4A-9F7A-6FC431B592F5}"/>
              </a:ext>
            </a:extLst>
          </p:cNvPr>
          <p:cNvSpPr>
            <a:spLocks noGrp="1"/>
          </p:cNvSpPr>
          <p:nvPr>
            <p:ph idx="1"/>
          </p:nvPr>
        </p:nvSpPr>
        <p:spPr>
          <a:xfrm>
            <a:off x="1632155" y="2361773"/>
            <a:ext cx="10943303" cy="3986212"/>
          </a:xfrm>
        </p:spPr>
        <p:txBody>
          <a:bodyPr/>
          <a:lstStyle/>
          <a:p>
            <a:r>
              <a:rPr lang="en-US" sz="2800" b="1" dirty="0"/>
              <a:t>Making materials visually accessible (font, colors (contrast), size, pictures)</a:t>
            </a:r>
          </a:p>
          <a:p>
            <a:r>
              <a:rPr lang="en-US" sz="2800" b="1" dirty="0"/>
              <a:t>Reading level and words on slides</a:t>
            </a:r>
          </a:p>
          <a:p>
            <a:r>
              <a:rPr lang="en-US" sz="2800" b="1" dirty="0"/>
              <a:t>Design well from the start, proactively</a:t>
            </a:r>
          </a:p>
          <a:p>
            <a:r>
              <a:rPr lang="en-US" sz="2800" b="1" dirty="0"/>
              <a:t>Vary activities, hand-on and short lectures, turn-taking for short attention spans</a:t>
            </a:r>
          </a:p>
          <a:p>
            <a:r>
              <a:rPr lang="en-US" sz="2800" b="1" dirty="0"/>
              <a:t>Image description</a:t>
            </a:r>
          </a:p>
          <a:p>
            <a:endParaRPr lang="en-US" sz="2800" b="1" dirty="0"/>
          </a:p>
        </p:txBody>
      </p:sp>
    </p:spTree>
    <p:extLst>
      <p:ext uri="{BB962C8B-B14F-4D97-AF65-F5344CB8AC3E}">
        <p14:creationId xmlns:p14="http://schemas.microsoft.com/office/powerpoint/2010/main" val="3251679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BEE7-B125-1A45-A3D7-C18BD609BD57}"/>
              </a:ext>
            </a:extLst>
          </p:cNvPr>
          <p:cNvSpPr>
            <a:spLocks noGrp="1"/>
          </p:cNvSpPr>
          <p:nvPr>
            <p:ph type="title"/>
          </p:nvPr>
        </p:nvSpPr>
        <p:spPr>
          <a:xfrm>
            <a:off x="1447801" y="1318478"/>
            <a:ext cx="10744199" cy="1238985"/>
          </a:xfrm>
        </p:spPr>
        <p:txBody>
          <a:bodyPr/>
          <a:lstStyle/>
          <a:p>
            <a:r>
              <a:rPr lang="en-US" dirty="0"/>
              <a:t>Your ideas for UD in your classroom</a:t>
            </a:r>
          </a:p>
        </p:txBody>
      </p:sp>
      <p:sp>
        <p:nvSpPr>
          <p:cNvPr id="3" name="Content Placeholder 2">
            <a:extLst>
              <a:ext uri="{FF2B5EF4-FFF2-40B4-BE49-F238E27FC236}">
                <a16:creationId xmlns:a16="http://schemas.microsoft.com/office/drawing/2014/main" id="{58B9075B-F8C0-3C4A-9F7A-6FC431B592F5}"/>
              </a:ext>
            </a:extLst>
          </p:cNvPr>
          <p:cNvSpPr>
            <a:spLocks noGrp="1"/>
          </p:cNvSpPr>
          <p:nvPr>
            <p:ph idx="1"/>
          </p:nvPr>
        </p:nvSpPr>
        <p:spPr>
          <a:xfrm>
            <a:off x="1632155" y="2361773"/>
            <a:ext cx="10943303" cy="3986212"/>
          </a:xfrm>
        </p:spPr>
        <p:txBody>
          <a:bodyPr/>
          <a:lstStyle/>
          <a:p>
            <a:r>
              <a:rPr lang="en-US" sz="2800" b="1" dirty="0"/>
              <a:t>Include a study guide in PP presentations on </a:t>
            </a:r>
            <a:r>
              <a:rPr lang="en-US" sz="2800" b="1" dirty="0" err="1"/>
              <a:t>myCourses</a:t>
            </a:r>
            <a:endParaRPr lang="en-US" sz="2800" b="1" dirty="0"/>
          </a:p>
          <a:p>
            <a:r>
              <a:rPr lang="en-US" sz="2800" b="1" dirty="0"/>
              <a:t>Hyperlink vocab</a:t>
            </a:r>
          </a:p>
          <a:p>
            <a:r>
              <a:rPr lang="en-US" sz="2800" b="1" dirty="0"/>
              <a:t>Provide electronic files so students can translate to other languages or text-to-speech</a:t>
            </a:r>
          </a:p>
          <a:p>
            <a:endParaRPr lang="en-US" sz="2800" b="1" dirty="0"/>
          </a:p>
        </p:txBody>
      </p:sp>
    </p:spTree>
    <p:extLst>
      <p:ext uri="{BB962C8B-B14F-4D97-AF65-F5344CB8AC3E}">
        <p14:creationId xmlns:p14="http://schemas.microsoft.com/office/powerpoint/2010/main" val="3643130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975" y="1432778"/>
            <a:ext cx="9542759" cy="1539022"/>
          </a:xfrm>
        </p:spPr>
        <p:txBody>
          <a:bodyPr/>
          <a:lstStyle/>
          <a:p>
            <a:r>
              <a:rPr lang="en-US" dirty="0"/>
              <a:t>Questions</a:t>
            </a:r>
          </a:p>
        </p:txBody>
      </p:sp>
      <p:sp>
        <p:nvSpPr>
          <p:cNvPr id="3" name="Content Placeholder 2"/>
          <p:cNvSpPr>
            <a:spLocks noGrp="1"/>
          </p:cNvSpPr>
          <p:nvPr>
            <p:ph idx="1"/>
          </p:nvPr>
        </p:nvSpPr>
        <p:spPr>
          <a:xfrm>
            <a:off x="5153025" y="3543300"/>
            <a:ext cx="5148263" cy="2738072"/>
          </a:xfrm>
        </p:spPr>
        <p:txBody>
          <a:bodyPr/>
          <a:lstStyle/>
          <a:p>
            <a:endParaRPr lang="en-US"/>
          </a:p>
        </p:txBody>
      </p:sp>
      <p:pic>
        <p:nvPicPr>
          <p:cNvPr id="4" name="Picture 3"/>
          <p:cNvPicPr>
            <a:picLocks noChangeAspect="1"/>
          </p:cNvPicPr>
          <p:nvPr/>
        </p:nvPicPr>
        <p:blipFill>
          <a:blip r:embed="rId2"/>
          <a:stretch>
            <a:fillRect/>
          </a:stretch>
        </p:blipFill>
        <p:spPr>
          <a:xfrm>
            <a:off x="2933054" y="2496772"/>
            <a:ext cx="7848600" cy="3784600"/>
          </a:xfrm>
          <a:prstGeom prst="rect">
            <a:avLst/>
          </a:prstGeom>
        </p:spPr>
      </p:pic>
    </p:spTree>
    <p:extLst>
      <p:ext uri="{BB962C8B-B14F-4D97-AF65-F5344CB8AC3E}">
        <p14:creationId xmlns:p14="http://schemas.microsoft.com/office/powerpoint/2010/main" val="152137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269" y="1461353"/>
            <a:ext cx="9173730" cy="1210410"/>
          </a:xfrm>
        </p:spPr>
        <p:txBody>
          <a:bodyPr/>
          <a:lstStyle/>
          <a:p>
            <a:r>
              <a:rPr lang="en-US" dirty="0"/>
              <a:t>Universal Design</a:t>
            </a:r>
          </a:p>
        </p:txBody>
      </p:sp>
      <p:sp>
        <p:nvSpPr>
          <p:cNvPr id="3" name="Content Placeholder 2"/>
          <p:cNvSpPr>
            <a:spLocks noGrp="1"/>
          </p:cNvSpPr>
          <p:nvPr>
            <p:ph idx="1"/>
          </p:nvPr>
        </p:nvSpPr>
        <p:spPr>
          <a:xfrm>
            <a:off x="2085975" y="2314575"/>
            <a:ext cx="9344023" cy="4043363"/>
          </a:xfrm>
        </p:spPr>
        <p:txBody>
          <a:bodyPr/>
          <a:lstStyle/>
          <a:p>
            <a:r>
              <a:rPr lang="en-US" sz="3200" b="1" dirty="0"/>
              <a:t>Ronald Mace, architect, coined the phrase in the 1970s</a:t>
            </a:r>
          </a:p>
          <a:p>
            <a:pPr lvl="1"/>
            <a:r>
              <a:rPr lang="en-US" sz="3000" b="1" dirty="0"/>
              <a:t>the concept of designing all products and environments to be usable by all people, to the greatest extent possible, without the need for adaptation or specialized design</a:t>
            </a:r>
            <a:endParaRPr lang="en-US" sz="3000" b="1" baseline="30000" dirty="0"/>
          </a:p>
          <a:p>
            <a:pPr marL="402336" lvl="1" indent="0">
              <a:buNone/>
            </a:pPr>
            <a:endParaRPr lang="en-US" sz="3000" baseline="30000" dirty="0"/>
          </a:p>
          <a:p>
            <a:pPr marL="402336" lvl="1" indent="0">
              <a:buNone/>
            </a:pPr>
            <a:endParaRPr lang="en-US" sz="3000" dirty="0"/>
          </a:p>
        </p:txBody>
      </p:sp>
      <p:sp>
        <p:nvSpPr>
          <p:cNvPr id="4" name="TextBox 3">
            <a:extLst>
              <a:ext uri="{FF2B5EF4-FFF2-40B4-BE49-F238E27FC236}">
                <a16:creationId xmlns:a16="http://schemas.microsoft.com/office/drawing/2014/main" id="{62FEAE1A-0002-1B43-B3D0-10B2B8AFCF12}"/>
              </a:ext>
            </a:extLst>
          </p:cNvPr>
          <p:cNvSpPr txBox="1"/>
          <p:nvPr/>
        </p:nvSpPr>
        <p:spPr>
          <a:xfrm>
            <a:off x="5800725" y="6357938"/>
            <a:ext cx="5880649" cy="369332"/>
          </a:xfrm>
          <a:prstGeom prst="rect">
            <a:avLst/>
          </a:prstGeom>
          <a:noFill/>
        </p:spPr>
        <p:txBody>
          <a:bodyPr wrap="none" rtlCol="0">
            <a:spAutoFit/>
          </a:bodyPr>
          <a:lstStyle/>
          <a:p>
            <a:r>
              <a:rPr lang="en-US" baseline="30000" dirty="0">
                <a:solidFill>
                  <a:schemeClr val="bg1">
                    <a:lumMod val="50000"/>
                  </a:schemeClr>
                </a:solidFill>
              </a:rPr>
              <a:t>The Center for Universal Design. (1997) </a:t>
            </a:r>
            <a:r>
              <a:rPr lang="en-US" i="1" baseline="30000" dirty="0">
                <a:solidFill>
                  <a:schemeClr val="bg1">
                    <a:lumMod val="50000"/>
                  </a:schemeClr>
                </a:solidFill>
              </a:rPr>
              <a:t>About UD</a:t>
            </a:r>
            <a:r>
              <a:rPr lang="en-US" baseline="30000" dirty="0">
                <a:solidFill>
                  <a:schemeClr val="bg1">
                    <a:lumMod val="50000"/>
                  </a:schemeClr>
                </a:solidFill>
              </a:rPr>
              <a:t>.  Raleigh:  North Carolina State University</a:t>
            </a:r>
            <a:endParaRPr lang="en-US" dirty="0">
              <a:solidFill>
                <a:schemeClr val="bg1">
                  <a:lumMod val="50000"/>
                </a:schemeClr>
              </a:solidFill>
            </a:endParaRPr>
          </a:p>
        </p:txBody>
      </p:sp>
    </p:spTree>
    <p:extLst>
      <p:ext uri="{BB962C8B-B14F-4D97-AF65-F5344CB8AC3E}">
        <p14:creationId xmlns:p14="http://schemas.microsoft.com/office/powerpoint/2010/main" val="84672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1234F-8764-0442-839D-0B96A4A0BB4A}"/>
              </a:ext>
            </a:extLst>
          </p:cNvPr>
          <p:cNvSpPr>
            <a:spLocks noGrp="1"/>
          </p:cNvSpPr>
          <p:nvPr>
            <p:ph type="title"/>
          </p:nvPr>
        </p:nvSpPr>
        <p:spPr/>
        <p:txBody>
          <a:bodyPr/>
          <a:lstStyle/>
          <a:p>
            <a:r>
              <a:rPr lang="en-US" dirty="0"/>
              <a:t>The 7 Principles of UD</a:t>
            </a:r>
          </a:p>
        </p:txBody>
      </p:sp>
      <p:sp>
        <p:nvSpPr>
          <p:cNvPr id="3" name="Content Placeholder 2">
            <a:extLst>
              <a:ext uri="{FF2B5EF4-FFF2-40B4-BE49-F238E27FC236}">
                <a16:creationId xmlns:a16="http://schemas.microsoft.com/office/drawing/2014/main" id="{1B15F994-C3C4-434D-8A8A-E196FF663F99}"/>
              </a:ext>
            </a:extLst>
          </p:cNvPr>
          <p:cNvSpPr>
            <a:spLocks noGrp="1"/>
          </p:cNvSpPr>
          <p:nvPr>
            <p:ph idx="1"/>
          </p:nvPr>
        </p:nvSpPr>
        <p:spPr>
          <a:xfrm>
            <a:off x="1785938" y="2257424"/>
            <a:ext cx="9842796" cy="4300537"/>
          </a:xfrm>
        </p:spPr>
        <p:txBody>
          <a:bodyPr/>
          <a:lstStyle/>
          <a:p>
            <a:pPr marL="457200" indent="-457200">
              <a:buFont typeface="+mj-lt"/>
              <a:buAutoNum type="arabicPeriod"/>
            </a:pPr>
            <a:r>
              <a:rPr lang="en-US" sz="2800" b="1" dirty="0"/>
              <a:t>Equitable Use</a:t>
            </a:r>
          </a:p>
          <a:p>
            <a:pPr marL="457200" indent="-457200">
              <a:buFont typeface="+mj-lt"/>
              <a:buAutoNum type="arabicPeriod"/>
            </a:pPr>
            <a:r>
              <a:rPr lang="en-US" sz="2800" b="1" dirty="0"/>
              <a:t>Flexibility in Use</a:t>
            </a:r>
          </a:p>
          <a:p>
            <a:pPr marL="457200" indent="-457200">
              <a:buFont typeface="+mj-lt"/>
              <a:buAutoNum type="arabicPeriod"/>
            </a:pPr>
            <a:r>
              <a:rPr lang="en-US" sz="2800" b="1" dirty="0"/>
              <a:t>Simple and Intuitive Use</a:t>
            </a:r>
          </a:p>
          <a:p>
            <a:pPr marL="457200" indent="-457200">
              <a:buFont typeface="+mj-lt"/>
              <a:buAutoNum type="arabicPeriod"/>
            </a:pPr>
            <a:r>
              <a:rPr lang="en-US" sz="2800" b="1" dirty="0"/>
              <a:t>Perceptible Information</a:t>
            </a:r>
          </a:p>
          <a:p>
            <a:pPr marL="457200" indent="-457200">
              <a:buFont typeface="+mj-lt"/>
              <a:buAutoNum type="arabicPeriod"/>
            </a:pPr>
            <a:r>
              <a:rPr lang="en-US" sz="2800" b="1" dirty="0"/>
              <a:t>Tolerance for Error</a:t>
            </a:r>
          </a:p>
          <a:p>
            <a:pPr marL="457200" indent="-457200">
              <a:buFont typeface="+mj-lt"/>
              <a:buAutoNum type="arabicPeriod"/>
            </a:pPr>
            <a:r>
              <a:rPr lang="en-US" sz="2800" b="1" dirty="0"/>
              <a:t>Low Physical Effort</a:t>
            </a:r>
          </a:p>
          <a:p>
            <a:pPr marL="457200" indent="-457200">
              <a:buFont typeface="+mj-lt"/>
              <a:buAutoNum type="arabicPeriod"/>
            </a:pPr>
            <a:r>
              <a:rPr lang="en-US" sz="2800" b="1" dirty="0"/>
              <a:t>Size and Space for Approach and Use</a:t>
            </a:r>
          </a:p>
        </p:txBody>
      </p:sp>
    </p:spTree>
    <p:extLst>
      <p:ext uri="{BB962C8B-B14F-4D97-AF65-F5344CB8AC3E}">
        <p14:creationId xmlns:p14="http://schemas.microsoft.com/office/powerpoint/2010/main" val="1599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4364-5486-EC40-855A-65FE79322B24}"/>
              </a:ext>
            </a:extLst>
          </p:cNvPr>
          <p:cNvSpPr>
            <a:spLocks noGrp="1"/>
          </p:cNvSpPr>
          <p:nvPr>
            <p:ph type="title"/>
          </p:nvPr>
        </p:nvSpPr>
        <p:spPr/>
        <p:txBody>
          <a:bodyPr/>
          <a:lstStyle/>
          <a:p>
            <a:r>
              <a:rPr lang="en-US" dirty="0"/>
              <a:t>Examples of Universal Design</a:t>
            </a:r>
          </a:p>
        </p:txBody>
      </p:sp>
      <p:sp>
        <p:nvSpPr>
          <p:cNvPr id="3" name="Content Placeholder 2">
            <a:extLst>
              <a:ext uri="{FF2B5EF4-FFF2-40B4-BE49-F238E27FC236}">
                <a16:creationId xmlns:a16="http://schemas.microsoft.com/office/drawing/2014/main" id="{5EFBDED2-B186-2E43-9DD5-0F2BC84F645E}"/>
              </a:ext>
            </a:extLst>
          </p:cNvPr>
          <p:cNvSpPr>
            <a:spLocks noGrp="1"/>
          </p:cNvSpPr>
          <p:nvPr>
            <p:ph idx="1"/>
          </p:nvPr>
        </p:nvSpPr>
        <p:spPr>
          <a:xfrm>
            <a:off x="1926364" y="2253275"/>
            <a:ext cx="9702370" cy="4357687"/>
          </a:xfrm>
        </p:spPr>
        <p:txBody>
          <a:bodyPr/>
          <a:lstStyle/>
          <a:p>
            <a:r>
              <a:rPr lang="en-US" sz="3200" b="1" dirty="0"/>
              <a:t>Dropped curb or curb cut</a:t>
            </a:r>
          </a:p>
          <a:p>
            <a:r>
              <a:rPr lang="en-US" sz="3200" b="1" dirty="0"/>
              <a:t>Automatic door</a:t>
            </a:r>
          </a:p>
          <a:p>
            <a:r>
              <a:rPr lang="en-US" sz="3200" b="1" dirty="0"/>
              <a:t>Flexible drinking straw</a:t>
            </a:r>
          </a:p>
          <a:p>
            <a:r>
              <a:rPr lang="en-US" sz="3200" b="1" dirty="0"/>
              <a:t>Low-floor bus</a:t>
            </a:r>
          </a:p>
          <a:p>
            <a:r>
              <a:rPr lang="en-US" sz="3200" b="1" dirty="0"/>
              <a:t>Electric toothbrush</a:t>
            </a:r>
          </a:p>
          <a:p>
            <a:r>
              <a:rPr lang="en-US" sz="3200" b="1" dirty="0"/>
              <a:t>Contrast colors</a:t>
            </a:r>
          </a:p>
        </p:txBody>
      </p:sp>
      <p:pic>
        <p:nvPicPr>
          <p:cNvPr id="4" name="Picture 3">
            <a:extLst>
              <a:ext uri="{FF2B5EF4-FFF2-40B4-BE49-F238E27FC236}">
                <a16:creationId xmlns:a16="http://schemas.microsoft.com/office/drawing/2014/main" id="{3CF6FC60-B634-EA4D-B12A-ECF718B98636}"/>
              </a:ext>
            </a:extLst>
          </p:cNvPr>
          <p:cNvPicPr>
            <a:picLocks noChangeAspect="1"/>
          </p:cNvPicPr>
          <p:nvPr/>
        </p:nvPicPr>
        <p:blipFill>
          <a:blip r:embed="rId2"/>
          <a:stretch>
            <a:fillRect/>
          </a:stretch>
        </p:blipFill>
        <p:spPr>
          <a:xfrm>
            <a:off x="7529512" y="2253275"/>
            <a:ext cx="3792537" cy="1888591"/>
          </a:xfrm>
          <a:prstGeom prst="rect">
            <a:avLst/>
          </a:prstGeom>
        </p:spPr>
      </p:pic>
      <p:pic>
        <p:nvPicPr>
          <p:cNvPr id="5" name="Picture 4">
            <a:extLst>
              <a:ext uri="{FF2B5EF4-FFF2-40B4-BE49-F238E27FC236}">
                <a16:creationId xmlns:a16="http://schemas.microsoft.com/office/drawing/2014/main" id="{2CC9E213-FF13-5C42-A687-6F429691D993}"/>
              </a:ext>
            </a:extLst>
          </p:cNvPr>
          <p:cNvPicPr>
            <a:picLocks noChangeAspect="1"/>
          </p:cNvPicPr>
          <p:nvPr/>
        </p:nvPicPr>
        <p:blipFill>
          <a:blip r:embed="rId3"/>
          <a:stretch>
            <a:fillRect/>
          </a:stretch>
        </p:blipFill>
        <p:spPr>
          <a:xfrm>
            <a:off x="7529512" y="4224293"/>
            <a:ext cx="3792537" cy="2633707"/>
          </a:xfrm>
          <a:prstGeom prst="rect">
            <a:avLst/>
          </a:prstGeom>
        </p:spPr>
      </p:pic>
    </p:spTree>
    <p:extLst>
      <p:ext uri="{BB962C8B-B14F-4D97-AF65-F5344CB8AC3E}">
        <p14:creationId xmlns:p14="http://schemas.microsoft.com/office/powerpoint/2010/main" val="400995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591E-B1EA-084A-8758-5E5421A9A378}"/>
              </a:ext>
            </a:extLst>
          </p:cNvPr>
          <p:cNvSpPr>
            <a:spLocks noGrp="1"/>
          </p:cNvSpPr>
          <p:nvPr>
            <p:ph type="title"/>
          </p:nvPr>
        </p:nvSpPr>
        <p:spPr/>
        <p:txBody>
          <a:bodyPr/>
          <a:lstStyle/>
          <a:p>
            <a:r>
              <a:rPr lang="en-US" dirty="0"/>
              <a:t>Universal Design for Learning</a:t>
            </a:r>
          </a:p>
        </p:txBody>
      </p:sp>
      <p:sp>
        <p:nvSpPr>
          <p:cNvPr id="3" name="Content Placeholder 2">
            <a:extLst>
              <a:ext uri="{FF2B5EF4-FFF2-40B4-BE49-F238E27FC236}">
                <a16:creationId xmlns:a16="http://schemas.microsoft.com/office/drawing/2014/main" id="{CC853981-FACD-8040-88B5-BBFD1DC97725}"/>
              </a:ext>
            </a:extLst>
          </p:cNvPr>
          <p:cNvSpPr>
            <a:spLocks noGrp="1"/>
          </p:cNvSpPr>
          <p:nvPr>
            <p:ph idx="1"/>
          </p:nvPr>
        </p:nvSpPr>
        <p:spPr>
          <a:xfrm>
            <a:off x="1657350" y="2171699"/>
            <a:ext cx="10534650" cy="4049353"/>
          </a:xfrm>
        </p:spPr>
        <p:txBody>
          <a:bodyPr/>
          <a:lstStyle/>
          <a:p>
            <a:r>
              <a:rPr lang="en-US" sz="2800" b="1" dirty="0"/>
              <a:t>A set of 3 principles that guide the design of inclusive classroom instruction and accessible course materials.</a:t>
            </a:r>
          </a:p>
          <a:p>
            <a:pPr marL="916686" lvl="1" indent="-514350">
              <a:buFont typeface="+mj-lt"/>
              <a:buAutoNum type="arabicPeriod"/>
            </a:pPr>
            <a:r>
              <a:rPr lang="en-US" sz="2600" b="1" dirty="0"/>
              <a:t>Multiple methods of representation </a:t>
            </a:r>
            <a:r>
              <a:rPr lang="en-US" sz="2600" dirty="0"/>
              <a:t>that give learners a variety of ways to acquire information and build knowledge.</a:t>
            </a:r>
          </a:p>
          <a:p>
            <a:pPr marL="916686" lvl="1" indent="-514350">
              <a:buFont typeface="+mj-lt"/>
              <a:buAutoNum type="arabicPeriod"/>
            </a:pPr>
            <a:r>
              <a:rPr lang="en-US" sz="2600" b="1" dirty="0"/>
              <a:t>Multiples means of student action and expression</a:t>
            </a:r>
            <a:r>
              <a:rPr lang="en-US" sz="2600" dirty="0"/>
              <a:t> that provide learners alternatives for demonstrating what they have learned.</a:t>
            </a:r>
            <a:endParaRPr lang="en-US" sz="2600" b="1" dirty="0"/>
          </a:p>
          <a:p>
            <a:pPr marL="916686" lvl="1" indent="-514350">
              <a:buFont typeface="+mj-lt"/>
              <a:buAutoNum type="arabicPeriod"/>
            </a:pPr>
            <a:r>
              <a:rPr lang="en-US" sz="2600" b="1" dirty="0"/>
              <a:t>Multiple modes of student engagement</a:t>
            </a:r>
            <a:r>
              <a:rPr lang="en-US" sz="2600" dirty="0"/>
              <a:t> that tap into learners’ interests, challenge them appropriately, and motivate them to learn. </a:t>
            </a:r>
            <a:endParaRPr lang="en-US" sz="2600" b="1" dirty="0"/>
          </a:p>
          <a:p>
            <a:pPr marL="402336" lvl="1" indent="0">
              <a:buNone/>
            </a:pPr>
            <a:endParaRPr lang="en-US" sz="2600" b="1" dirty="0"/>
          </a:p>
        </p:txBody>
      </p:sp>
      <p:sp>
        <p:nvSpPr>
          <p:cNvPr id="4" name="TextBox 3">
            <a:extLst>
              <a:ext uri="{FF2B5EF4-FFF2-40B4-BE49-F238E27FC236}">
                <a16:creationId xmlns:a16="http://schemas.microsoft.com/office/drawing/2014/main" id="{822D4F78-46DC-AE48-9834-C841121A3429}"/>
              </a:ext>
            </a:extLst>
          </p:cNvPr>
          <p:cNvSpPr txBox="1"/>
          <p:nvPr/>
        </p:nvSpPr>
        <p:spPr>
          <a:xfrm>
            <a:off x="2113393" y="6295763"/>
            <a:ext cx="8807665" cy="307777"/>
          </a:xfrm>
          <a:prstGeom prst="rect">
            <a:avLst/>
          </a:prstGeom>
          <a:noFill/>
        </p:spPr>
        <p:txBody>
          <a:bodyPr wrap="square" rtlCol="0">
            <a:spAutoFit/>
          </a:bodyPr>
          <a:lstStyle/>
          <a:p>
            <a:r>
              <a:rPr lang="en-US" sz="1400" dirty="0" err="1">
                <a:solidFill>
                  <a:schemeClr val="bg1">
                    <a:lumMod val="50000"/>
                  </a:schemeClr>
                </a:solidFill>
              </a:rPr>
              <a:t>Burgstahler</a:t>
            </a:r>
            <a:r>
              <a:rPr lang="en-US" sz="1400" dirty="0">
                <a:solidFill>
                  <a:schemeClr val="bg1">
                    <a:lumMod val="50000"/>
                  </a:schemeClr>
                </a:solidFill>
              </a:rPr>
              <a:t>, Sheryl. </a:t>
            </a:r>
            <a:r>
              <a:rPr lang="en-US" sz="1400" i="1" dirty="0">
                <a:solidFill>
                  <a:schemeClr val="bg1">
                    <a:lumMod val="50000"/>
                  </a:schemeClr>
                </a:solidFill>
              </a:rPr>
              <a:t>Universal Design in Higher Education: from Principles to Practice</a:t>
            </a:r>
            <a:r>
              <a:rPr lang="en-US" sz="1400" dirty="0">
                <a:solidFill>
                  <a:schemeClr val="bg1">
                    <a:lumMod val="50000"/>
                  </a:schemeClr>
                </a:solidFill>
              </a:rPr>
              <a:t>. Harvard Education Press, 2008.</a:t>
            </a:r>
          </a:p>
        </p:txBody>
      </p:sp>
    </p:spTree>
    <p:extLst>
      <p:ext uri="{BB962C8B-B14F-4D97-AF65-F5344CB8AC3E}">
        <p14:creationId xmlns:p14="http://schemas.microsoft.com/office/powerpoint/2010/main" val="30349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591E-B1EA-084A-8758-5E5421A9A378}"/>
              </a:ext>
            </a:extLst>
          </p:cNvPr>
          <p:cNvSpPr>
            <a:spLocks noGrp="1"/>
          </p:cNvSpPr>
          <p:nvPr>
            <p:ph type="title"/>
          </p:nvPr>
        </p:nvSpPr>
        <p:spPr/>
        <p:txBody>
          <a:bodyPr/>
          <a:lstStyle/>
          <a:p>
            <a:r>
              <a:rPr lang="en-US" dirty="0"/>
              <a:t>Universal Design for Learning</a:t>
            </a:r>
          </a:p>
        </p:txBody>
      </p:sp>
      <p:sp>
        <p:nvSpPr>
          <p:cNvPr id="3" name="Content Placeholder 2">
            <a:extLst>
              <a:ext uri="{FF2B5EF4-FFF2-40B4-BE49-F238E27FC236}">
                <a16:creationId xmlns:a16="http://schemas.microsoft.com/office/drawing/2014/main" id="{CC853981-FACD-8040-88B5-BBFD1DC97725}"/>
              </a:ext>
            </a:extLst>
          </p:cNvPr>
          <p:cNvSpPr>
            <a:spLocks noGrp="1"/>
          </p:cNvSpPr>
          <p:nvPr>
            <p:ph idx="1"/>
          </p:nvPr>
        </p:nvSpPr>
        <p:spPr>
          <a:xfrm>
            <a:off x="1657350" y="2171699"/>
            <a:ext cx="10172700" cy="4049353"/>
          </a:xfrm>
        </p:spPr>
        <p:txBody>
          <a:bodyPr/>
          <a:lstStyle/>
          <a:p>
            <a:r>
              <a:rPr lang="en-US" sz="2800" b="1" dirty="0"/>
              <a:t>A framework for teaching and learning that includes proactive planning of curricula, taking into account the variability of all learners.  UDL is based on research from education, psychology, and neuroscience and is organized around three learning networks of the brain</a:t>
            </a:r>
          </a:p>
          <a:p>
            <a:pPr lvl="1"/>
            <a:r>
              <a:rPr lang="en-US" sz="2600" b="1" dirty="0"/>
              <a:t>Recognition network</a:t>
            </a:r>
          </a:p>
          <a:p>
            <a:pPr lvl="1"/>
            <a:r>
              <a:rPr lang="en-US" sz="2600" b="1" dirty="0"/>
              <a:t>Strategic network</a:t>
            </a:r>
          </a:p>
          <a:p>
            <a:pPr lvl="1"/>
            <a:r>
              <a:rPr lang="en-US" sz="2600" b="1" dirty="0"/>
              <a:t>Affective network</a:t>
            </a:r>
          </a:p>
        </p:txBody>
      </p:sp>
      <p:sp>
        <p:nvSpPr>
          <p:cNvPr id="4" name="TextBox 3">
            <a:extLst>
              <a:ext uri="{FF2B5EF4-FFF2-40B4-BE49-F238E27FC236}">
                <a16:creationId xmlns:a16="http://schemas.microsoft.com/office/drawing/2014/main" id="{822D4F78-46DC-AE48-9834-C841121A3429}"/>
              </a:ext>
            </a:extLst>
          </p:cNvPr>
          <p:cNvSpPr txBox="1"/>
          <p:nvPr/>
        </p:nvSpPr>
        <p:spPr>
          <a:xfrm>
            <a:off x="7680944" y="6344616"/>
            <a:ext cx="8807665" cy="307777"/>
          </a:xfrm>
          <a:prstGeom prst="rect">
            <a:avLst/>
          </a:prstGeom>
          <a:noFill/>
        </p:spPr>
        <p:txBody>
          <a:bodyPr wrap="square" rtlCol="0">
            <a:spAutoFit/>
          </a:bodyPr>
          <a:lstStyle/>
          <a:p>
            <a:r>
              <a:rPr lang="en-US" sz="1400" dirty="0">
                <a:solidFill>
                  <a:schemeClr val="bg1">
                    <a:lumMod val="50000"/>
                  </a:schemeClr>
                </a:solidFill>
              </a:rPr>
              <a:t>http://</a:t>
            </a:r>
            <a:r>
              <a:rPr lang="en-US" sz="1400" dirty="0" err="1">
                <a:solidFill>
                  <a:schemeClr val="bg1">
                    <a:lumMod val="50000"/>
                  </a:schemeClr>
                </a:solidFill>
              </a:rPr>
              <a:t>www.udlcenter.org</a:t>
            </a:r>
            <a:r>
              <a:rPr lang="en-US" sz="1400" dirty="0">
                <a:solidFill>
                  <a:schemeClr val="bg1">
                    <a:lumMod val="50000"/>
                  </a:schemeClr>
                </a:solidFill>
              </a:rPr>
              <a:t>/</a:t>
            </a:r>
            <a:r>
              <a:rPr lang="en-US" sz="1400" dirty="0" err="1">
                <a:solidFill>
                  <a:schemeClr val="bg1">
                    <a:lumMod val="50000"/>
                  </a:schemeClr>
                </a:solidFill>
              </a:rPr>
              <a:t>aboutudl</a:t>
            </a:r>
            <a:r>
              <a:rPr lang="en-US" sz="1400" dirty="0">
                <a:solidFill>
                  <a:schemeClr val="bg1">
                    <a:lumMod val="50000"/>
                  </a:schemeClr>
                </a:solidFill>
              </a:rPr>
              <a:t>/</a:t>
            </a:r>
            <a:r>
              <a:rPr lang="en-US" sz="1400" dirty="0" err="1">
                <a:solidFill>
                  <a:schemeClr val="bg1">
                    <a:lumMod val="50000"/>
                  </a:schemeClr>
                </a:solidFill>
              </a:rPr>
              <a:t>take_a_tour_udl</a:t>
            </a:r>
            <a:endParaRPr lang="en-US" sz="1400" dirty="0">
              <a:solidFill>
                <a:schemeClr val="bg1">
                  <a:lumMod val="50000"/>
                </a:schemeClr>
              </a:solidFill>
            </a:endParaRPr>
          </a:p>
        </p:txBody>
      </p:sp>
    </p:spTree>
    <p:extLst>
      <p:ext uri="{BB962C8B-B14F-4D97-AF65-F5344CB8AC3E}">
        <p14:creationId xmlns:p14="http://schemas.microsoft.com/office/powerpoint/2010/main" val="246586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1B2771-3029-E14D-A331-0B0C7A3E03F5}"/>
              </a:ext>
            </a:extLst>
          </p:cNvPr>
          <p:cNvPicPr>
            <a:picLocks noChangeAspect="1"/>
          </p:cNvPicPr>
          <p:nvPr/>
        </p:nvPicPr>
        <p:blipFill>
          <a:blip r:embed="rId2"/>
          <a:stretch>
            <a:fillRect/>
          </a:stretch>
        </p:blipFill>
        <p:spPr>
          <a:xfrm>
            <a:off x="1282249" y="1012440"/>
            <a:ext cx="10909751" cy="5731256"/>
          </a:xfrm>
          <a:prstGeom prst="rect">
            <a:avLst/>
          </a:prstGeom>
        </p:spPr>
      </p:pic>
      <p:sp>
        <p:nvSpPr>
          <p:cNvPr id="8" name="Rectangle 7">
            <a:extLst>
              <a:ext uri="{FF2B5EF4-FFF2-40B4-BE49-F238E27FC236}">
                <a16:creationId xmlns:a16="http://schemas.microsoft.com/office/drawing/2014/main" id="{B70FF035-5280-8F49-A3FF-60A6487C47ED}"/>
              </a:ext>
            </a:extLst>
          </p:cNvPr>
          <p:cNvSpPr/>
          <p:nvPr/>
        </p:nvSpPr>
        <p:spPr>
          <a:xfrm>
            <a:off x="7009235" y="6488668"/>
            <a:ext cx="5182765" cy="369332"/>
          </a:xfrm>
          <a:prstGeom prst="rect">
            <a:avLst/>
          </a:prstGeom>
        </p:spPr>
        <p:txBody>
          <a:bodyPr wrap="none">
            <a:spAutoFit/>
          </a:bodyPr>
          <a:lstStyle/>
          <a:p>
            <a:r>
              <a:rPr lang="en-US" dirty="0">
                <a:solidFill>
                  <a:schemeClr val="bg1">
                    <a:lumMod val="50000"/>
                  </a:schemeClr>
                </a:solidFill>
              </a:rPr>
              <a:t>http://</a:t>
            </a:r>
            <a:r>
              <a:rPr lang="en-US" dirty="0" err="1">
                <a:solidFill>
                  <a:schemeClr val="bg1">
                    <a:lumMod val="50000"/>
                  </a:schemeClr>
                </a:solidFill>
              </a:rPr>
              <a:t>www.udlcenter.org</a:t>
            </a:r>
            <a:r>
              <a:rPr lang="en-US" dirty="0">
                <a:solidFill>
                  <a:schemeClr val="bg1">
                    <a:lumMod val="50000"/>
                  </a:schemeClr>
                </a:solidFill>
              </a:rPr>
              <a:t>/</a:t>
            </a:r>
            <a:r>
              <a:rPr lang="en-US" dirty="0" err="1">
                <a:solidFill>
                  <a:schemeClr val="bg1">
                    <a:lumMod val="50000"/>
                  </a:schemeClr>
                </a:solidFill>
              </a:rPr>
              <a:t>aboutudl</a:t>
            </a:r>
            <a:r>
              <a:rPr lang="en-US" dirty="0">
                <a:solidFill>
                  <a:schemeClr val="bg1">
                    <a:lumMod val="50000"/>
                  </a:schemeClr>
                </a:solidFill>
              </a:rPr>
              <a:t>/</a:t>
            </a:r>
            <a:r>
              <a:rPr lang="en-US" dirty="0" err="1">
                <a:solidFill>
                  <a:schemeClr val="bg1">
                    <a:lumMod val="50000"/>
                  </a:schemeClr>
                </a:solidFill>
              </a:rPr>
              <a:t>take_a_tour_udl</a:t>
            </a:r>
            <a:endParaRPr lang="en-US" dirty="0">
              <a:solidFill>
                <a:schemeClr val="bg1">
                  <a:lumMod val="50000"/>
                </a:schemeClr>
              </a:solidFill>
            </a:endParaRPr>
          </a:p>
        </p:txBody>
      </p:sp>
    </p:spTree>
    <p:extLst>
      <p:ext uri="{BB962C8B-B14F-4D97-AF65-F5344CB8AC3E}">
        <p14:creationId xmlns:p14="http://schemas.microsoft.com/office/powerpoint/2010/main" val="3603508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E654-8B62-534B-96A4-324169C4A509}"/>
              </a:ext>
            </a:extLst>
          </p:cNvPr>
          <p:cNvSpPr>
            <a:spLocks noGrp="1"/>
          </p:cNvSpPr>
          <p:nvPr>
            <p:ph type="title"/>
          </p:nvPr>
        </p:nvSpPr>
        <p:spPr>
          <a:xfrm>
            <a:off x="1035299" y="1204976"/>
            <a:ext cx="9023069" cy="1410435"/>
          </a:xfrm>
        </p:spPr>
        <p:txBody>
          <a:bodyPr/>
          <a:lstStyle/>
          <a:p>
            <a:r>
              <a:rPr lang="en-US" dirty="0"/>
              <a:t>Recognition Networks</a:t>
            </a:r>
          </a:p>
        </p:txBody>
      </p:sp>
      <p:sp>
        <p:nvSpPr>
          <p:cNvPr id="3" name="Content Placeholder 2">
            <a:extLst>
              <a:ext uri="{FF2B5EF4-FFF2-40B4-BE49-F238E27FC236}">
                <a16:creationId xmlns:a16="http://schemas.microsoft.com/office/drawing/2014/main" id="{87270AE4-1BD9-E749-8D6E-B37FC3E8E499}"/>
              </a:ext>
            </a:extLst>
          </p:cNvPr>
          <p:cNvSpPr>
            <a:spLocks noGrp="1"/>
          </p:cNvSpPr>
          <p:nvPr>
            <p:ph idx="1"/>
          </p:nvPr>
        </p:nvSpPr>
        <p:spPr>
          <a:xfrm>
            <a:off x="1899081" y="1910194"/>
            <a:ext cx="9916681" cy="4300539"/>
          </a:xfrm>
        </p:spPr>
        <p:txBody>
          <a:bodyPr/>
          <a:lstStyle/>
          <a:p>
            <a:r>
              <a:rPr lang="en-US" sz="2800" b="1" dirty="0"/>
              <a:t>The “what” of learning</a:t>
            </a:r>
          </a:p>
          <a:p>
            <a:pPr lvl="1"/>
            <a:r>
              <a:rPr lang="en-US" sz="2600" b="1" dirty="0"/>
              <a:t>How we gather facts, categorize what we see, hear and read.  </a:t>
            </a:r>
          </a:p>
          <a:p>
            <a:r>
              <a:rPr lang="en-US" sz="2800" b="1" dirty="0"/>
              <a:t>Guidelines</a:t>
            </a:r>
          </a:p>
          <a:p>
            <a:pPr lvl="1"/>
            <a:r>
              <a:rPr lang="en-US" sz="2600" b="1" dirty="0"/>
              <a:t>Provide Options for perception</a:t>
            </a:r>
          </a:p>
          <a:p>
            <a:pPr lvl="2"/>
            <a:r>
              <a:rPr lang="en-US" sz="2400" b="1" dirty="0"/>
              <a:t>Provide the same information through different modalities</a:t>
            </a:r>
            <a:endParaRPr lang="en-US" sz="2200" b="1" dirty="0"/>
          </a:p>
          <a:p>
            <a:pPr lvl="2"/>
            <a:r>
              <a:rPr lang="en-US" sz="2400" b="1" dirty="0"/>
              <a:t>Provide it in a format that allows adjustability by the user</a:t>
            </a:r>
          </a:p>
          <a:p>
            <a:pPr lvl="1"/>
            <a:r>
              <a:rPr lang="en-US" sz="2600" b="1" dirty="0"/>
              <a:t>Provide options for language, expressions and symbols</a:t>
            </a:r>
          </a:p>
          <a:p>
            <a:pPr lvl="1"/>
            <a:r>
              <a:rPr lang="en-US" sz="2600" b="1" dirty="0"/>
              <a:t>Provide options for comprehension</a:t>
            </a:r>
          </a:p>
        </p:txBody>
      </p:sp>
      <p:pic>
        <p:nvPicPr>
          <p:cNvPr id="4" name="Picture 3">
            <a:extLst>
              <a:ext uri="{FF2B5EF4-FFF2-40B4-BE49-F238E27FC236}">
                <a16:creationId xmlns:a16="http://schemas.microsoft.com/office/drawing/2014/main" id="{95A17546-989F-D54A-8E98-22950EEFD06D}"/>
              </a:ext>
            </a:extLst>
          </p:cNvPr>
          <p:cNvPicPr>
            <a:picLocks noChangeAspect="1"/>
          </p:cNvPicPr>
          <p:nvPr/>
        </p:nvPicPr>
        <p:blipFill>
          <a:blip r:embed="rId2"/>
          <a:stretch>
            <a:fillRect/>
          </a:stretch>
        </p:blipFill>
        <p:spPr>
          <a:xfrm>
            <a:off x="9944099" y="91651"/>
            <a:ext cx="2085975" cy="1818543"/>
          </a:xfrm>
          <a:prstGeom prst="rect">
            <a:avLst/>
          </a:prstGeom>
        </p:spPr>
      </p:pic>
      <p:sp>
        <p:nvSpPr>
          <p:cNvPr id="5" name="TextBox 4">
            <a:extLst>
              <a:ext uri="{FF2B5EF4-FFF2-40B4-BE49-F238E27FC236}">
                <a16:creationId xmlns:a16="http://schemas.microsoft.com/office/drawing/2014/main" id="{03A6AB6B-DABA-274D-AC07-BB0465D697BB}"/>
              </a:ext>
            </a:extLst>
          </p:cNvPr>
          <p:cNvSpPr txBox="1"/>
          <p:nvPr/>
        </p:nvSpPr>
        <p:spPr>
          <a:xfrm>
            <a:off x="6283395" y="6386513"/>
            <a:ext cx="5908605" cy="369332"/>
          </a:xfrm>
          <a:prstGeom prst="rect">
            <a:avLst/>
          </a:prstGeom>
          <a:noFill/>
        </p:spPr>
        <p:txBody>
          <a:bodyPr wrap="none" rtlCol="0">
            <a:spAutoFit/>
          </a:bodyPr>
          <a:lstStyle/>
          <a:p>
            <a:r>
              <a:rPr lang="en-US" dirty="0">
                <a:solidFill>
                  <a:schemeClr val="bg1">
                    <a:lumMod val="50000"/>
                  </a:schemeClr>
                </a:solidFill>
              </a:rPr>
              <a:t>http://</a:t>
            </a:r>
            <a:r>
              <a:rPr lang="en-US" dirty="0" err="1">
                <a:solidFill>
                  <a:schemeClr val="bg1">
                    <a:lumMod val="50000"/>
                  </a:schemeClr>
                </a:solidFill>
              </a:rPr>
              <a:t>www.udlcenter.org</a:t>
            </a:r>
            <a:r>
              <a:rPr lang="en-US" dirty="0">
                <a:solidFill>
                  <a:schemeClr val="bg1">
                    <a:lumMod val="50000"/>
                  </a:schemeClr>
                </a:solidFill>
              </a:rPr>
              <a:t>/</a:t>
            </a:r>
            <a:r>
              <a:rPr lang="en-US" dirty="0" err="1">
                <a:solidFill>
                  <a:schemeClr val="bg1">
                    <a:lumMod val="50000"/>
                  </a:schemeClr>
                </a:solidFill>
              </a:rPr>
              <a:t>aboutudl</a:t>
            </a:r>
            <a:r>
              <a:rPr lang="en-US" dirty="0">
                <a:solidFill>
                  <a:schemeClr val="bg1">
                    <a:lumMod val="50000"/>
                  </a:schemeClr>
                </a:solidFill>
              </a:rPr>
              <a:t>/</a:t>
            </a:r>
            <a:r>
              <a:rPr lang="en-US" dirty="0" err="1">
                <a:solidFill>
                  <a:schemeClr val="bg1">
                    <a:lumMod val="50000"/>
                  </a:schemeClr>
                </a:solidFill>
              </a:rPr>
              <a:t>udlguidelines</a:t>
            </a:r>
            <a:r>
              <a:rPr lang="en-US" dirty="0">
                <a:solidFill>
                  <a:schemeClr val="bg1">
                    <a:lumMod val="50000"/>
                  </a:schemeClr>
                </a:solidFill>
              </a:rPr>
              <a:t>/principle1</a:t>
            </a:r>
          </a:p>
        </p:txBody>
      </p:sp>
    </p:spTree>
    <p:extLst>
      <p:ext uri="{BB962C8B-B14F-4D97-AF65-F5344CB8AC3E}">
        <p14:creationId xmlns:p14="http://schemas.microsoft.com/office/powerpoint/2010/main" val="4275961977"/>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8CD2F33-A0E1-0547-96DF-1C7549081FBE}" vid="{00B3B6D2-6D8C-554B-A4C2-CC4A87FC937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8CD2F33-A0E1-0547-96DF-1C7549081FBE}" vid="{121E126A-CC60-EB46-8FC6-28943D7A4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NTIDPDTemplate</Template>
  <TotalTime>12092</TotalTime>
  <Words>1244</Words>
  <Application>Microsoft Macintosh PowerPoint</Application>
  <PresentationFormat>Widescreen</PresentationFormat>
  <Paragraphs>195</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Cambria</vt:lpstr>
      <vt:lpstr>Corbel</vt:lpstr>
      <vt:lpstr>Headlines</vt:lpstr>
      <vt:lpstr>Custom Design</vt:lpstr>
      <vt:lpstr>Universal Design</vt:lpstr>
      <vt:lpstr>Agenda</vt:lpstr>
      <vt:lpstr>Universal Design</vt:lpstr>
      <vt:lpstr>The 7 Principles of UD</vt:lpstr>
      <vt:lpstr>Examples of Universal Design</vt:lpstr>
      <vt:lpstr>Universal Design for Learning</vt:lpstr>
      <vt:lpstr>Universal Design for Learning</vt:lpstr>
      <vt:lpstr>PowerPoint Presentation</vt:lpstr>
      <vt:lpstr>Recognition Networks</vt:lpstr>
      <vt:lpstr>Recognition Networks</vt:lpstr>
      <vt:lpstr>Strategic Networks</vt:lpstr>
      <vt:lpstr>PowerPoint Presentation</vt:lpstr>
      <vt:lpstr>PowerPoint Presentation</vt:lpstr>
      <vt:lpstr>PowerPoint Presentation</vt:lpstr>
      <vt:lpstr>The 7 Principles of UD</vt:lpstr>
      <vt:lpstr>PowerPoint Presentation</vt:lpstr>
      <vt:lpstr>PowerPoint Presentation</vt:lpstr>
      <vt:lpstr>PowerPoint Presentation</vt:lpstr>
      <vt:lpstr>PowerPoint Presentation</vt:lpstr>
      <vt:lpstr>PowerPoint Presentation</vt:lpstr>
      <vt:lpstr>PowerPoint Presentation</vt:lpstr>
      <vt:lpstr>Pathways to practicing UD</vt:lpstr>
      <vt:lpstr>Your ideas for UD in your classroom</vt:lpstr>
      <vt:lpstr>Your ideas for UD in your classroom</vt:lpstr>
      <vt:lpstr>Your ideas for UD in your classroom</vt:lpstr>
      <vt:lpstr>Questions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Syllabus</dc:title>
  <dc:creator>Microsoft Office User</dc:creator>
  <cp:lastModifiedBy>Stacey M Davis</cp:lastModifiedBy>
  <cp:revision>94</cp:revision>
  <cp:lastPrinted>2017-08-23T16:44:15Z</cp:lastPrinted>
  <dcterms:created xsi:type="dcterms:W3CDTF">2017-04-18T19:18:05Z</dcterms:created>
  <dcterms:modified xsi:type="dcterms:W3CDTF">2018-02-06T17:15:33Z</dcterms:modified>
</cp:coreProperties>
</file>