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58" r:id="rId4"/>
    <p:sldId id="259" r:id="rId5"/>
    <p:sldId id="262" r:id="rId6"/>
    <p:sldId id="260" r:id="rId7"/>
    <p:sldId id="263" r:id="rId8"/>
    <p:sldId id="261" r:id="rId9"/>
    <p:sldId id="264" r:id="rId10"/>
    <p:sldId id="265" r:id="rId11"/>
    <p:sldId id="276" r:id="rId12"/>
    <p:sldId id="275" r:id="rId13"/>
    <p:sldId id="277" r:id="rId14"/>
    <p:sldId id="278" r:id="rId15"/>
    <p:sldId id="279" r:id="rId16"/>
    <p:sldId id="280" r:id="rId17"/>
    <p:sldId id="282" r:id="rId18"/>
    <p:sldId id="283" r:id="rId19"/>
    <p:sldId id="284" r:id="rId20"/>
    <p:sldId id="281" r:id="rId21"/>
    <p:sldId id="269" r:id="rId22"/>
    <p:sldId id="270" r:id="rId23"/>
    <p:sldId id="285" r:id="rId24"/>
    <p:sldId id="271"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80"/>
    <p:restoredTop sz="94681"/>
  </p:normalViewPr>
  <p:slideViewPr>
    <p:cSldViewPr snapToGrid="0" snapToObjects="1">
      <p:cViewPr>
        <p:scale>
          <a:sx n="88" d="100"/>
          <a:sy n="88" d="100"/>
        </p:scale>
        <p:origin x="184" y="1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D1B3143-367E-214F-A6E4-3C77F2A3838D}" type="datetimeFigureOut">
              <a:rPr lang="en-US" smtClean="0"/>
              <a:t>9/8/17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143-367E-214F-A6E4-3C77F2A3838D}" type="datetimeFigureOut">
              <a:rPr lang="en-US" smtClean="0"/>
              <a:t>9/8/17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1B3143-367E-214F-A6E4-3C77F2A3838D}" type="datetimeFigureOut">
              <a:rPr lang="en-US" smtClean="0"/>
              <a:t>9/8/17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1B3143-367E-214F-A6E4-3C77F2A3838D}" type="datetimeFigureOut">
              <a:rPr lang="en-US" smtClean="0"/>
              <a:t>9/8/17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1B3143-367E-214F-A6E4-3C77F2A3838D}" type="datetimeFigureOut">
              <a:rPr lang="en-US" smtClean="0"/>
              <a:t>9/8/17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B3143-367E-214F-A6E4-3C77F2A3838D}" type="datetimeFigureOut">
              <a:rPr lang="en-US" smtClean="0"/>
              <a:t>9/8/17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B3143-367E-214F-A6E4-3C77F2A3838D}" type="datetimeFigureOut">
              <a:rPr lang="en-US" smtClean="0"/>
              <a:t>9/8/17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B3143-367E-214F-A6E4-3C77F2A3838D}" type="datetimeFigureOut">
              <a:rPr lang="en-US" smtClean="0"/>
              <a:t>9/8/17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3E65-C155-F040-8905-24EAE0DCFE3E}"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D1B3143-367E-214F-A6E4-3C77F2A3838D}" type="datetimeFigureOut">
              <a:rPr lang="en-US" smtClean="0"/>
              <a:t>9/8/17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4943E65-C155-F040-8905-24EAE0DCFE3E}" type="slidenum">
              <a:rPr lang="en-US" smtClean="0"/>
              <a:t>‹#›</a:t>
            </a:fld>
            <a:endParaRPr lang="en-US"/>
          </a:p>
        </p:txBody>
      </p:sp>
    </p:spTree>
    <p:extLst>
      <p:ext uri="{BB962C8B-B14F-4D97-AF65-F5344CB8AC3E}">
        <p14:creationId xmlns:p14="http://schemas.microsoft.com/office/powerpoint/2010/main" val="152546645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it.edu/academicaffairs/policiesmanual/policies/student" TargetMode="External"/><Relationship Id="rId3" Type="http://schemas.openxmlformats.org/officeDocument/2006/relationships/hyperlink" Target="https://www.rit.edu/academicaffairs/policiesmanual/d04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it.edu/academicaffairs/policiesmanual/d04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it.edu/academicaffairs/policiesmanual/node/520" TargetMode="External"/><Relationship Id="rId3" Type="http://schemas.openxmlformats.org/officeDocument/2006/relationships/hyperlink" Target="https://www.rit.edu/academicaffairs/policiesmanual/node/48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it.edu/academicaffairs/policiesmanual/node/52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rit.edu/academicaffairs/policiesmanual/node/52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15644"/>
            <a:ext cx="8001000" cy="2971801"/>
          </a:xfrm>
        </p:spPr>
        <p:txBody>
          <a:bodyPr/>
          <a:lstStyle/>
          <a:p>
            <a:r>
              <a:rPr lang="en-US" b="1" i="1" dirty="0"/>
              <a:t>Student Rights &amp; Responsibilities in the Classroom</a:t>
            </a:r>
            <a:endParaRPr lang="en-US" dirty="0"/>
          </a:p>
        </p:txBody>
      </p:sp>
      <p:sp>
        <p:nvSpPr>
          <p:cNvPr id="3" name="Subtitle 2"/>
          <p:cNvSpPr>
            <a:spLocks noGrp="1"/>
          </p:cNvSpPr>
          <p:nvPr>
            <p:ph type="subTitle" idx="1"/>
          </p:nvPr>
        </p:nvSpPr>
        <p:spPr/>
        <p:txBody>
          <a:bodyPr/>
          <a:lstStyle/>
          <a:p>
            <a:r>
              <a:rPr lang="en-US" dirty="0" smtClean="0"/>
              <a:t>In 30 minutes, we will:</a:t>
            </a:r>
          </a:p>
          <a:p>
            <a:r>
              <a:rPr lang="en-US" dirty="0" smtClean="0"/>
              <a:t>Review RIT Policies</a:t>
            </a:r>
          </a:p>
          <a:p>
            <a:r>
              <a:rPr lang="en-US" dirty="0" smtClean="0"/>
              <a:t>Discuss a Few </a:t>
            </a:r>
            <a:r>
              <a:rPr lang="en-US" dirty="0" smtClean="0"/>
              <a:t>Cases</a:t>
            </a:r>
            <a:endParaRPr lang="en-US" dirty="0" smtClean="0"/>
          </a:p>
          <a:p>
            <a:r>
              <a:rPr lang="en-US" dirty="0" smtClean="0"/>
              <a:t>Open </a:t>
            </a:r>
            <a:r>
              <a:rPr lang="en-US" dirty="0" smtClean="0"/>
              <a:t>Discussion</a:t>
            </a:r>
            <a:endParaRPr lang="en-US" dirty="0"/>
          </a:p>
        </p:txBody>
      </p:sp>
    </p:spTree>
    <p:extLst>
      <p:ext uri="{BB962C8B-B14F-4D97-AF65-F5344CB8AC3E}">
        <p14:creationId xmlns:p14="http://schemas.microsoft.com/office/powerpoint/2010/main" val="19246780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endParaRPr lang="en-US" dirty="0"/>
          </a:p>
        </p:txBody>
      </p:sp>
      <p:sp>
        <p:nvSpPr>
          <p:cNvPr id="3" name="Content Placeholder 2"/>
          <p:cNvSpPr>
            <a:spLocks noGrp="1"/>
          </p:cNvSpPr>
          <p:nvPr>
            <p:ph idx="1"/>
          </p:nvPr>
        </p:nvSpPr>
        <p:spPr>
          <a:xfrm>
            <a:off x="770273" y="1040802"/>
            <a:ext cx="8534400" cy="4854389"/>
          </a:xfrm>
        </p:spPr>
        <p:txBody>
          <a:bodyPr>
            <a:normAutofit/>
          </a:bodyPr>
          <a:lstStyle/>
          <a:p>
            <a:r>
              <a:rPr lang="en-US" sz="2800" dirty="0" smtClean="0">
                <a:hlinkClick r:id="rId2"/>
              </a:rPr>
              <a:t>University Policies: Student Library Policies</a:t>
            </a:r>
            <a:r>
              <a:rPr lang="en-US" sz="2800" dirty="0" smtClean="0"/>
              <a:t> (click to show all policies)</a:t>
            </a:r>
          </a:p>
          <a:p>
            <a:pPr lvl="1"/>
            <a:r>
              <a:rPr lang="en-US" sz="2800" dirty="0" smtClean="0">
                <a:hlinkClick r:id="rId3"/>
              </a:rPr>
              <a:t>Attendance (D04.0 Summary):</a:t>
            </a:r>
            <a:r>
              <a:rPr lang="en-US" sz="2800" dirty="0" smtClean="0"/>
              <a:t> </a:t>
            </a:r>
          </a:p>
          <a:p>
            <a:pPr lvl="2"/>
            <a:r>
              <a:rPr lang="en-US" sz="2600" dirty="0" smtClean="0"/>
              <a:t>3 Parts: </a:t>
            </a:r>
          </a:p>
          <a:p>
            <a:pPr lvl="3"/>
            <a:r>
              <a:rPr lang="en-US" sz="2600" dirty="0" smtClean="0"/>
              <a:t>Student Responsibilities</a:t>
            </a:r>
          </a:p>
          <a:p>
            <a:pPr lvl="3"/>
            <a:r>
              <a:rPr lang="en-US" sz="2600" dirty="0" smtClean="0"/>
              <a:t>Instructor Responsibilities</a:t>
            </a:r>
          </a:p>
          <a:p>
            <a:pPr lvl="3"/>
            <a:r>
              <a:rPr lang="en-US" sz="2600" dirty="0" smtClean="0"/>
              <a:t>Expulsion of Students from Class</a:t>
            </a:r>
          </a:p>
        </p:txBody>
      </p:sp>
    </p:spTree>
    <p:extLst>
      <p:ext uri="{BB962C8B-B14F-4D97-AF65-F5344CB8AC3E}">
        <p14:creationId xmlns:p14="http://schemas.microsoft.com/office/powerpoint/2010/main" val="114016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endParaRPr lang="en-US" dirty="0"/>
          </a:p>
        </p:txBody>
      </p:sp>
      <p:sp>
        <p:nvSpPr>
          <p:cNvPr id="3" name="Content Placeholder 2"/>
          <p:cNvSpPr>
            <a:spLocks noGrp="1"/>
          </p:cNvSpPr>
          <p:nvPr>
            <p:ph idx="1"/>
          </p:nvPr>
        </p:nvSpPr>
        <p:spPr>
          <a:xfrm>
            <a:off x="770273" y="1589442"/>
            <a:ext cx="8534400" cy="4854389"/>
          </a:xfrm>
        </p:spPr>
        <p:txBody>
          <a:bodyPr>
            <a:normAutofit fontScale="92500" lnSpcReduction="10000"/>
          </a:bodyPr>
          <a:lstStyle/>
          <a:p>
            <a:pPr marL="457200" lvl="1" indent="0" algn="ctr">
              <a:buNone/>
            </a:pPr>
            <a:r>
              <a:rPr lang="en-US" sz="3000" dirty="0" smtClean="0"/>
              <a:t>1. Student Responsibilities</a:t>
            </a:r>
          </a:p>
          <a:p>
            <a:pPr fontAlgn="base"/>
            <a:r>
              <a:rPr lang="en-US" dirty="0"/>
              <a:t>It is the responsibility of all students to attend their scheduled classes regularly and punctually in order to promote their progress and to maintain conditions conducive to effective learning.</a:t>
            </a:r>
          </a:p>
          <a:p>
            <a:pPr fontAlgn="base"/>
            <a:r>
              <a:rPr lang="en-US" dirty="0"/>
              <a:t>Absences, for whatever reason, do not relieve students of their responsibility for fulfilling normal requirements in any course. </a:t>
            </a:r>
            <a:r>
              <a:rPr lang="en-US" dirty="0" smtClean="0"/>
              <a:t>In particular, it is the student's responsibility to make individual arrangements in advance of missing class due to personal obligations such as religious holidays, job interviews, athletic contests, etc., in order that he or she may meet his or her obligations without penalty for missing class.</a:t>
            </a:r>
          </a:p>
          <a:p>
            <a:pPr fontAlgn="base"/>
            <a:r>
              <a:rPr lang="en-US" dirty="0" smtClean="0"/>
              <a:t>(My paraphrase: You can make class attendance mandatory and base grades on it, but you must announce this and have some kind of system to show you are keeping attendance, (if ever challenged)</a:t>
            </a:r>
            <a:r>
              <a:rPr lang="mr-IN" dirty="0" smtClean="0"/>
              <a:t>…</a:t>
            </a:r>
            <a:endParaRPr lang="en-US" dirty="0" smtClean="0"/>
          </a:p>
        </p:txBody>
      </p:sp>
    </p:spTree>
    <p:extLst>
      <p:ext uri="{BB962C8B-B14F-4D97-AF65-F5344CB8AC3E}">
        <p14:creationId xmlns:p14="http://schemas.microsoft.com/office/powerpoint/2010/main" val="444768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endParaRPr lang="en-US" dirty="0"/>
          </a:p>
        </p:txBody>
      </p:sp>
      <p:sp>
        <p:nvSpPr>
          <p:cNvPr id="3" name="Content Placeholder 2"/>
          <p:cNvSpPr>
            <a:spLocks noGrp="1"/>
          </p:cNvSpPr>
          <p:nvPr>
            <p:ph idx="1"/>
          </p:nvPr>
        </p:nvSpPr>
        <p:spPr>
          <a:xfrm>
            <a:off x="770273" y="1108038"/>
            <a:ext cx="8534400" cy="4055633"/>
          </a:xfrm>
        </p:spPr>
        <p:txBody>
          <a:bodyPr>
            <a:normAutofit/>
          </a:bodyPr>
          <a:lstStyle/>
          <a:p>
            <a:pPr marL="0" indent="0" algn="ctr">
              <a:buNone/>
            </a:pPr>
            <a:r>
              <a:rPr lang="en-US" sz="2800" dirty="0" smtClean="0"/>
              <a:t>II. Instructor Responsibilities </a:t>
            </a:r>
            <a:r>
              <a:rPr lang="en-US" sz="2800" dirty="0" smtClean="0">
                <a:hlinkClick r:id="rId2"/>
              </a:rPr>
              <a:t>(</a:t>
            </a:r>
            <a:r>
              <a:rPr lang="en-US" sz="2800" dirty="0">
                <a:hlinkClick r:id="rId2"/>
              </a:rPr>
              <a:t>D04.0 </a:t>
            </a:r>
            <a:r>
              <a:rPr lang="en-US" sz="2800" dirty="0" smtClean="0">
                <a:hlinkClick r:id="rId2"/>
              </a:rPr>
              <a:t>Summary</a:t>
            </a:r>
            <a:r>
              <a:rPr lang="en-US" sz="2800" dirty="0" smtClean="0"/>
              <a:t>):</a:t>
            </a:r>
          </a:p>
          <a:p>
            <a:pPr fontAlgn="base"/>
            <a:r>
              <a:rPr lang="en-US" dirty="0"/>
              <a:t>Instructors are not required to maintain formal attendance records of students in their classes. As cases of serious absences become known, the student's advisor or department should be notified.</a:t>
            </a:r>
          </a:p>
          <a:p>
            <a:pPr fontAlgn="base"/>
            <a:r>
              <a:rPr lang="en-US" dirty="0"/>
              <a:t>Each instructor is required to review their class lists every term and report non-attending students to the Office of the Registrar</a:t>
            </a:r>
            <a:r>
              <a:rPr lang="en-US" dirty="0" smtClean="0"/>
              <a:t>.</a:t>
            </a:r>
            <a:endParaRPr lang="en-US" dirty="0"/>
          </a:p>
        </p:txBody>
      </p:sp>
    </p:spTree>
    <p:extLst>
      <p:ext uri="{BB962C8B-B14F-4D97-AF65-F5344CB8AC3E}">
        <p14:creationId xmlns:p14="http://schemas.microsoft.com/office/powerpoint/2010/main" val="208580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
                                        <p:tgtEl>
                                          <p:spTgt spid="3">
                                            <p:txEl>
                                              <p:pRg st="1" end="1"/>
                                            </p:txEl>
                                          </p:spTgt>
                                        </p:tgtEl>
                                      </p:cBhvr>
                                    </p:animEffect>
                                    <p:anim calcmode="lin" valueType="num">
                                      <p:cBhvr>
                                        <p:cTn id="8"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endParaRPr lang="en-US" dirty="0"/>
          </a:p>
        </p:txBody>
      </p:sp>
      <p:sp>
        <p:nvSpPr>
          <p:cNvPr id="3" name="Content Placeholder 2"/>
          <p:cNvSpPr>
            <a:spLocks noGrp="1"/>
          </p:cNvSpPr>
          <p:nvPr>
            <p:ph idx="1"/>
          </p:nvPr>
        </p:nvSpPr>
        <p:spPr>
          <a:xfrm>
            <a:off x="899364" y="1376979"/>
            <a:ext cx="8534400" cy="4055633"/>
          </a:xfrm>
        </p:spPr>
        <p:txBody>
          <a:bodyPr>
            <a:normAutofit/>
          </a:bodyPr>
          <a:lstStyle/>
          <a:p>
            <a:pPr marL="0" indent="0" algn="ctr" fontAlgn="base">
              <a:buNone/>
            </a:pPr>
            <a:r>
              <a:rPr lang="en-US" sz="2800" dirty="0"/>
              <a:t>III. EXPULSION OF STUDENTS FROM CLASS</a:t>
            </a:r>
          </a:p>
          <a:p>
            <a:pPr fontAlgn="base"/>
            <a:r>
              <a:rPr lang="en-US" dirty="0" smtClean="0"/>
              <a:t>An </a:t>
            </a:r>
            <a:r>
              <a:rPr lang="en-US" dirty="0"/>
              <a:t>instructor may expel a student from class for no more than one class session. If the instructor wishes to exclude the student for a longer period, a recommendation must be made in writing to the head of the department in which the course is offered. The written recommendation must include all supporting information. Appeal of a sustained expulsion for longer than one class session can be made by the student. See </a:t>
            </a:r>
            <a:r>
              <a:rPr lang="en-US" dirty="0">
                <a:hlinkClick r:id="rId2"/>
              </a:rPr>
              <a:t>D18.0 - RIT Student Conduct Process</a:t>
            </a:r>
            <a:r>
              <a:rPr lang="en-US" dirty="0"/>
              <a:t> and </a:t>
            </a:r>
            <a:r>
              <a:rPr lang="en-US" dirty="0">
                <a:hlinkClick r:id="rId3"/>
              </a:rPr>
              <a:t>D08.0 - Student Academic Integrity Policy</a:t>
            </a:r>
            <a:r>
              <a:rPr lang="en-US" dirty="0"/>
              <a:t>.</a:t>
            </a:r>
          </a:p>
        </p:txBody>
      </p:sp>
    </p:spTree>
    <p:extLst>
      <p:ext uri="{BB962C8B-B14F-4D97-AF65-F5344CB8AC3E}">
        <p14:creationId xmlns:p14="http://schemas.microsoft.com/office/powerpoint/2010/main" val="325807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endParaRPr lang="en-US" dirty="0"/>
          </a:p>
        </p:txBody>
      </p:sp>
      <p:sp>
        <p:nvSpPr>
          <p:cNvPr id="3" name="Content Placeholder 2"/>
          <p:cNvSpPr>
            <a:spLocks noGrp="1"/>
          </p:cNvSpPr>
          <p:nvPr>
            <p:ph idx="1"/>
          </p:nvPr>
        </p:nvSpPr>
        <p:spPr>
          <a:xfrm>
            <a:off x="963910" y="2086984"/>
            <a:ext cx="8534400" cy="4055633"/>
          </a:xfrm>
        </p:spPr>
        <p:txBody>
          <a:bodyPr>
            <a:normAutofit fontScale="92500" lnSpcReduction="10000"/>
          </a:bodyPr>
          <a:lstStyle/>
          <a:p>
            <a:pPr marL="0" indent="0" fontAlgn="base">
              <a:buNone/>
            </a:pPr>
            <a:r>
              <a:rPr lang="en-US" dirty="0"/>
              <a:t> </a:t>
            </a:r>
            <a:r>
              <a:rPr lang="en-US" sz="2800" dirty="0">
                <a:hlinkClick r:id="rId2"/>
              </a:rPr>
              <a:t>D18.0 - RIT Student Conduct Process</a:t>
            </a:r>
            <a:r>
              <a:rPr lang="en-US" dirty="0"/>
              <a:t> </a:t>
            </a:r>
            <a:endParaRPr lang="en-US" dirty="0" smtClean="0"/>
          </a:p>
          <a:p>
            <a:pPr marL="0" indent="0" algn="ctr" fontAlgn="base">
              <a:buNone/>
            </a:pPr>
            <a:endParaRPr lang="en-US" dirty="0"/>
          </a:p>
          <a:p>
            <a:pPr marL="0" indent="0" algn="ctr" fontAlgn="base">
              <a:buNone/>
            </a:pPr>
            <a:r>
              <a:rPr lang="en-US" b="1" dirty="0"/>
              <a:t>IV. RIT Standards of Conduct</a:t>
            </a:r>
          </a:p>
          <a:p>
            <a:pPr fontAlgn="base"/>
            <a:r>
              <a:rPr lang="en-US" dirty="0"/>
              <a:t>Students and Student organizations are expected to conduct themselves in ways that support the university's mission. The behaviors outlined in these standards are inappropriate and do not support the university's mission. They are listed below to provide Students with information about the university’s expectations for community behavior. Students engaging in inappropriate behaviors, including but not limited to those behaviors listed below, </a:t>
            </a:r>
            <a:r>
              <a:rPr lang="en-US" b="1" u="sng" dirty="0"/>
              <a:t>will be afforded the opportunity to participate in the process outlined in the Student Code of Conduct.</a:t>
            </a:r>
          </a:p>
          <a:p>
            <a:pPr marL="0" indent="0" algn="ctr" fontAlgn="base">
              <a:buNone/>
            </a:pPr>
            <a:endParaRPr lang="en-US" dirty="0" smtClean="0"/>
          </a:p>
          <a:p>
            <a:pPr marL="0" indent="0" algn="ctr" fontAlgn="base">
              <a:buNone/>
            </a:pPr>
            <a:endParaRPr lang="en-US" dirty="0"/>
          </a:p>
          <a:p>
            <a:pPr marL="0" indent="0" algn="ctr" fontAlgn="base">
              <a:buNone/>
            </a:pPr>
            <a:endParaRPr lang="en-US" dirty="0" smtClean="0"/>
          </a:p>
          <a:p>
            <a:pPr marL="0" indent="0" algn="ctr" fontAlgn="base">
              <a:buNone/>
            </a:pPr>
            <a:endParaRPr lang="en-US" dirty="0"/>
          </a:p>
        </p:txBody>
      </p:sp>
    </p:spTree>
    <p:extLst>
      <p:ext uri="{BB962C8B-B14F-4D97-AF65-F5344CB8AC3E}">
        <p14:creationId xmlns:p14="http://schemas.microsoft.com/office/powerpoint/2010/main" val="1912000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1523" y="211965"/>
            <a:ext cx="8534400" cy="1507067"/>
          </a:xfrm>
        </p:spPr>
        <p:txBody>
          <a:bodyPr>
            <a:normAutofit fontScale="90000"/>
          </a:bodyPr>
          <a:lstStyle/>
          <a:p>
            <a:pPr algn="ctr"/>
            <a:r>
              <a:rPr lang="en-US" dirty="0" smtClean="0"/>
              <a:t>What does RIT Policy Say?</a:t>
            </a:r>
            <a:br>
              <a:rPr lang="en-US" dirty="0" smtClean="0"/>
            </a:br>
            <a:r>
              <a:rPr lang="en-US" dirty="0"/>
              <a:t> </a:t>
            </a:r>
            <a:r>
              <a:rPr lang="en-US" dirty="0">
                <a:hlinkClick r:id="rId2"/>
              </a:rPr>
              <a:t>D18.0 - RIT Student Conduct </a:t>
            </a:r>
            <a:r>
              <a:rPr lang="en-US" dirty="0" smtClean="0">
                <a:hlinkClick r:id="rId2"/>
              </a:rPr>
              <a:t>Process</a:t>
            </a:r>
            <a:r>
              <a:rPr lang="en-US" dirty="0" smtClean="0"/>
              <a:t/>
            </a:r>
            <a:br>
              <a:rPr lang="en-US" dirty="0" smtClean="0"/>
            </a:br>
            <a:r>
              <a:rPr lang="en-US" sz="2700" b="1" dirty="0"/>
              <a:t>Inappropriate behaviors:</a:t>
            </a:r>
            <a:r>
              <a:rPr lang="en-US" b="1" dirty="0"/>
              <a:t/>
            </a:r>
            <a:br>
              <a:rPr lang="en-US" b="1" dirty="0"/>
            </a:br>
            <a:endParaRPr lang="en-US" dirty="0"/>
          </a:p>
        </p:txBody>
      </p:sp>
      <p:sp>
        <p:nvSpPr>
          <p:cNvPr id="3" name="Content Placeholder 2"/>
          <p:cNvSpPr>
            <a:spLocks noGrp="1"/>
          </p:cNvSpPr>
          <p:nvPr>
            <p:ph sz="half" idx="1"/>
          </p:nvPr>
        </p:nvSpPr>
        <p:spPr>
          <a:xfrm>
            <a:off x="555119" y="2523016"/>
            <a:ext cx="4937655" cy="3615267"/>
          </a:xfrm>
        </p:spPr>
        <p:txBody>
          <a:bodyPr>
            <a:normAutofit fontScale="25000" lnSpcReduction="20000"/>
          </a:bodyPr>
          <a:lstStyle/>
          <a:p>
            <a:pPr marL="0" indent="0" fontAlgn="base">
              <a:buNone/>
            </a:pPr>
            <a:r>
              <a:rPr lang="en-US" dirty="0"/>
              <a:t> </a:t>
            </a:r>
            <a:endParaRPr lang="en-US" sz="5100" dirty="0" smtClean="0"/>
          </a:p>
          <a:p>
            <a:pPr marL="0" indent="0" algn="ctr" fontAlgn="base">
              <a:buNone/>
            </a:pPr>
            <a:endParaRPr lang="en-US" sz="9600" dirty="0"/>
          </a:p>
          <a:p>
            <a:pPr fontAlgn="base"/>
            <a:r>
              <a:rPr lang="en-US" sz="9600" b="1" dirty="0" smtClean="0"/>
              <a:t>Endangering Behavior</a:t>
            </a:r>
          </a:p>
          <a:p>
            <a:pPr fontAlgn="base"/>
            <a:r>
              <a:rPr lang="en-US" sz="9600" b="1" dirty="0"/>
              <a:t>Alcohol and Other Drugs </a:t>
            </a:r>
            <a:r>
              <a:rPr lang="en-US" sz="9600" b="1" dirty="0" smtClean="0"/>
              <a:t>Policy</a:t>
            </a:r>
          </a:p>
          <a:p>
            <a:pPr fontAlgn="base"/>
            <a:r>
              <a:rPr lang="en-US" sz="9600" b="1" dirty="0" smtClean="0"/>
              <a:t>Harassment</a:t>
            </a:r>
          </a:p>
          <a:p>
            <a:pPr fontAlgn="base"/>
            <a:r>
              <a:rPr lang="en-US" sz="9600" b="1" dirty="0" smtClean="0"/>
              <a:t>Discrimination</a:t>
            </a:r>
          </a:p>
          <a:p>
            <a:pPr fontAlgn="base"/>
            <a:r>
              <a:rPr lang="en-US" sz="9600" b="1" dirty="0" smtClean="0"/>
              <a:t>Retaliation</a:t>
            </a:r>
          </a:p>
          <a:p>
            <a:pPr fontAlgn="base"/>
            <a:r>
              <a:rPr lang="en-US" sz="9600" b="1" dirty="0"/>
              <a:t>Disruptive/Disorderly </a:t>
            </a:r>
            <a:r>
              <a:rPr lang="en-US" sz="9600" b="1" dirty="0" smtClean="0"/>
              <a:t>Behavior</a:t>
            </a:r>
          </a:p>
          <a:p>
            <a:pPr fontAlgn="base"/>
            <a:r>
              <a:rPr lang="en-US" sz="9600" b="1" dirty="0" smtClean="0"/>
              <a:t>Theft</a:t>
            </a:r>
          </a:p>
          <a:p>
            <a:pPr fontAlgn="base"/>
            <a:r>
              <a:rPr lang="en-US" sz="9600" b="1" dirty="0"/>
              <a:t>Property </a:t>
            </a:r>
            <a:r>
              <a:rPr lang="en-US" sz="9600" b="1" dirty="0" smtClean="0"/>
              <a:t>Damage</a:t>
            </a:r>
          </a:p>
          <a:p>
            <a:pPr fontAlgn="base"/>
            <a:r>
              <a:rPr lang="en-US" sz="9600" b="1" dirty="0"/>
              <a:t>Refusal to </a:t>
            </a:r>
            <a:r>
              <a:rPr lang="en-US" sz="9600" b="1" dirty="0" smtClean="0"/>
              <a:t>Comply</a:t>
            </a:r>
          </a:p>
          <a:p>
            <a:pPr fontAlgn="base"/>
            <a:r>
              <a:rPr lang="en-US" sz="9600" b="1" dirty="0"/>
              <a:t>Hazing/Failure to Report </a:t>
            </a:r>
            <a:r>
              <a:rPr lang="en-US" sz="9600" b="1" dirty="0" smtClean="0"/>
              <a:t>Hazing</a:t>
            </a:r>
          </a:p>
          <a:p>
            <a:pPr fontAlgn="base"/>
            <a:endParaRPr lang="en-US" b="1" dirty="0" smtClean="0"/>
          </a:p>
          <a:p>
            <a:pPr fontAlgn="base"/>
            <a:endParaRPr lang="en-US" b="1" dirty="0" smtClean="0"/>
          </a:p>
          <a:p>
            <a:pPr fontAlgn="base"/>
            <a:endParaRPr lang="en-US" dirty="0" smtClean="0"/>
          </a:p>
          <a:p>
            <a:pPr marL="0" indent="0" algn="ctr" fontAlgn="base">
              <a:buNone/>
            </a:pPr>
            <a:endParaRPr lang="en-US" dirty="0"/>
          </a:p>
          <a:p>
            <a:pPr marL="0" indent="0" algn="ctr" fontAlgn="base">
              <a:buNone/>
            </a:pPr>
            <a:endParaRPr lang="en-US" dirty="0" smtClean="0"/>
          </a:p>
          <a:p>
            <a:pPr marL="0" indent="0" algn="ctr" fontAlgn="base">
              <a:buNone/>
            </a:pPr>
            <a:endParaRPr lang="en-US" dirty="0"/>
          </a:p>
        </p:txBody>
      </p:sp>
      <p:sp>
        <p:nvSpPr>
          <p:cNvPr id="4" name="Content Placeholder 3"/>
          <p:cNvSpPr>
            <a:spLocks noGrp="1"/>
          </p:cNvSpPr>
          <p:nvPr>
            <p:ph sz="half" idx="2"/>
          </p:nvPr>
        </p:nvSpPr>
        <p:spPr>
          <a:xfrm>
            <a:off x="6278879" y="2267176"/>
            <a:ext cx="4934479" cy="3615266"/>
          </a:xfrm>
        </p:spPr>
        <p:txBody>
          <a:bodyPr>
            <a:normAutofit fontScale="25000" lnSpcReduction="20000"/>
          </a:bodyPr>
          <a:lstStyle/>
          <a:p>
            <a:pPr fontAlgn="base"/>
            <a:r>
              <a:rPr lang="en-US" sz="9600" b="1" dirty="0"/>
              <a:t>Fire/Fire Safety</a:t>
            </a:r>
          </a:p>
          <a:p>
            <a:pPr fontAlgn="base"/>
            <a:r>
              <a:rPr lang="en-US" sz="9600" b="1" dirty="0"/>
              <a:t>Unauthorized Access</a:t>
            </a:r>
            <a:endParaRPr lang="en-US" sz="9600" dirty="0"/>
          </a:p>
          <a:p>
            <a:pPr fontAlgn="base"/>
            <a:r>
              <a:rPr lang="en-US" sz="9600" b="1" dirty="0"/>
              <a:t>Violation of Law</a:t>
            </a:r>
          </a:p>
          <a:p>
            <a:pPr fontAlgn="base"/>
            <a:r>
              <a:rPr lang="en-US" sz="9600" b="1" dirty="0"/>
              <a:t>Weapon Possession</a:t>
            </a:r>
          </a:p>
          <a:p>
            <a:pPr fontAlgn="base"/>
            <a:r>
              <a:rPr lang="en-US" sz="9600" b="1" dirty="0"/>
              <a:t>Gambling</a:t>
            </a:r>
          </a:p>
          <a:p>
            <a:pPr fontAlgn="base"/>
            <a:r>
              <a:rPr lang="en-US" sz="9600" b="1" dirty="0"/>
              <a:t>Failure to be a Responsible Host</a:t>
            </a:r>
          </a:p>
          <a:p>
            <a:pPr fontAlgn="base"/>
            <a:r>
              <a:rPr lang="en-US" sz="9600" b="1" dirty="0"/>
              <a:t>Dishonest Behavior</a:t>
            </a:r>
          </a:p>
          <a:p>
            <a:pPr fontAlgn="base"/>
            <a:r>
              <a:rPr lang="en-US" sz="9600" b="1" dirty="0"/>
              <a:t>Violation of RIT Policies</a:t>
            </a:r>
          </a:p>
          <a:p>
            <a:pPr fontAlgn="base"/>
            <a:r>
              <a:rPr lang="en-US" sz="9600" b="1" dirty="0"/>
              <a:t>Code of Conduct for Computer and Network Use</a:t>
            </a:r>
            <a:endParaRPr lang="en-US" sz="9600" dirty="0"/>
          </a:p>
          <a:p>
            <a:endParaRPr lang="en-US" dirty="0"/>
          </a:p>
        </p:txBody>
      </p:sp>
    </p:spTree>
    <p:extLst>
      <p:ext uri="{BB962C8B-B14F-4D97-AF65-F5344CB8AC3E}">
        <p14:creationId xmlns:p14="http://schemas.microsoft.com/office/powerpoint/2010/main" val="758849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ircle(in)">
                                      <p:cBhvr>
                                        <p:cTn id="25" dur="2000"/>
                                        <p:tgtEl>
                                          <p:spTgt spid="3">
                                            <p:txEl>
                                              <p:pRg st="8" end="8"/>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circle(in)">
                                      <p:cBhvr>
                                        <p:cTn id="28" dur="2000"/>
                                        <p:tgtEl>
                                          <p:spTgt spid="3">
                                            <p:txEl>
                                              <p:pRg st="9" end="9"/>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circle(in)">
                                      <p:cBhvr>
                                        <p:cTn id="31" dur="2000"/>
                                        <p:tgtEl>
                                          <p:spTgt spid="3">
                                            <p:txEl>
                                              <p:pRg st="10" end="10"/>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circle(in)">
                                      <p:cBhvr>
                                        <p:cTn id="34" dur="2000"/>
                                        <p:tgtEl>
                                          <p:spTgt spid="3">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circle(in)">
                                      <p:cBhvr>
                                        <p:cTn id="39" dur="2000"/>
                                        <p:tgtEl>
                                          <p:spTgt spid="4">
                                            <p:txEl>
                                              <p:pRg st="0" end="0"/>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circle(in)">
                                      <p:cBhvr>
                                        <p:cTn id="42" dur="2000"/>
                                        <p:tgtEl>
                                          <p:spTgt spid="4">
                                            <p:txEl>
                                              <p:pRg st="1" end="1"/>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circle(in)">
                                      <p:cBhvr>
                                        <p:cTn id="45" dur="2000"/>
                                        <p:tgtEl>
                                          <p:spTgt spid="4">
                                            <p:txEl>
                                              <p:pRg st="2" end="2"/>
                                            </p:txEl>
                                          </p:spTgt>
                                        </p:tgtEl>
                                      </p:cBhvr>
                                    </p:animEffect>
                                  </p:childTnLst>
                                </p:cTn>
                              </p:par>
                              <p:par>
                                <p:cTn id="46" presetID="6" presetClass="entr" presetSubtype="16" fill="hold" nodeType="with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circle(in)">
                                      <p:cBhvr>
                                        <p:cTn id="48" dur="2000"/>
                                        <p:tgtEl>
                                          <p:spTgt spid="4">
                                            <p:txEl>
                                              <p:pRg st="3" end="3"/>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circle(in)">
                                      <p:cBhvr>
                                        <p:cTn id="51" dur="2000"/>
                                        <p:tgtEl>
                                          <p:spTgt spid="4">
                                            <p:txEl>
                                              <p:pRg st="4" end="4"/>
                                            </p:txEl>
                                          </p:spTgt>
                                        </p:tgtEl>
                                      </p:cBhvr>
                                    </p:animEffect>
                                  </p:childTnLst>
                                </p:cTn>
                              </p:par>
                              <p:par>
                                <p:cTn id="52" presetID="6" presetClass="entr" presetSubtype="16" fill="hold" nodeType="with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circle(in)">
                                      <p:cBhvr>
                                        <p:cTn id="54" dur="2000"/>
                                        <p:tgtEl>
                                          <p:spTgt spid="4">
                                            <p:txEl>
                                              <p:pRg st="5" end="5"/>
                                            </p:txEl>
                                          </p:spTgt>
                                        </p:tgtEl>
                                      </p:cBhvr>
                                    </p:animEffect>
                                  </p:childTnLst>
                                </p:cTn>
                              </p:par>
                              <p:par>
                                <p:cTn id="55" presetID="6" presetClass="entr" presetSubtype="16" fill="hold" nodeType="with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Effect transition="in" filter="circle(in)">
                                      <p:cBhvr>
                                        <p:cTn id="57" dur="2000"/>
                                        <p:tgtEl>
                                          <p:spTgt spid="4">
                                            <p:txEl>
                                              <p:pRg st="6" end="6"/>
                                            </p:txEl>
                                          </p:spTgt>
                                        </p:tgtEl>
                                      </p:cBhvr>
                                    </p:animEffect>
                                  </p:childTnLst>
                                </p:cTn>
                              </p:par>
                              <p:par>
                                <p:cTn id="58" presetID="6" presetClass="entr" presetSubtype="16" fill="hold" nodeType="withEffect">
                                  <p:stCondLst>
                                    <p:cond delay="0"/>
                                  </p:stCondLst>
                                  <p:childTnLst>
                                    <p:set>
                                      <p:cBhvr>
                                        <p:cTn id="59" dur="1" fill="hold">
                                          <p:stCondLst>
                                            <p:cond delay="0"/>
                                          </p:stCondLst>
                                        </p:cTn>
                                        <p:tgtEl>
                                          <p:spTgt spid="4">
                                            <p:txEl>
                                              <p:pRg st="7" end="7"/>
                                            </p:txEl>
                                          </p:spTgt>
                                        </p:tgtEl>
                                        <p:attrNameLst>
                                          <p:attrName>style.visibility</p:attrName>
                                        </p:attrNameLst>
                                      </p:cBhvr>
                                      <p:to>
                                        <p:strVal val="visible"/>
                                      </p:to>
                                    </p:set>
                                    <p:animEffect transition="in" filter="circle(in)">
                                      <p:cBhvr>
                                        <p:cTn id="60" dur="2000"/>
                                        <p:tgtEl>
                                          <p:spTgt spid="4">
                                            <p:txEl>
                                              <p:pRg st="7" end="7"/>
                                            </p:txEl>
                                          </p:spTgt>
                                        </p:tgtEl>
                                      </p:cBhvr>
                                    </p:animEffect>
                                  </p:childTnLst>
                                </p:cTn>
                              </p:par>
                              <p:par>
                                <p:cTn id="61" presetID="6" presetClass="entr" presetSubtype="16" fill="hold" nodeType="with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circle(in)">
                                      <p:cBhvr>
                                        <p:cTn id="63"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br>
              <a:rPr lang="en-US" dirty="0" smtClean="0"/>
            </a:br>
            <a:endParaRPr lang="en-US" dirty="0"/>
          </a:p>
        </p:txBody>
      </p:sp>
      <p:sp>
        <p:nvSpPr>
          <p:cNvPr id="3" name="Content Placeholder 2"/>
          <p:cNvSpPr>
            <a:spLocks noGrp="1"/>
          </p:cNvSpPr>
          <p:nvPr>
            <p:ph idx="1"/>
          </p:nvPr>
        </p:nvSpPr>
        <p:spPr>
          <a:xfrm>
            <a:off x="963910" y="2086984"/>
            <a:ext cx="8534400" cy="4055633"/>
          </a:xfrm>
        </p:spPr>
        <p:txBody>
          <a:bodyPr>
            <a:normAutofit lnSpcReduction="10000"/>
          </a:bodyPr>
          <a:lstStyle/>
          <a:p>
            <a:pPr marL="0" indent="0" algn="ctr" fontAlgn="base">
              <a:buNone/>
            </a:pPr>
            <a:r>
              <a:rPr lang="en-US" b="1" cap="all" dirty="0"/>
              <a:t>D08.0 STUDENT ACADEMIC INTEGRITY POLICY</a:t>
            </a:r>
          </a:p>
          <a:p>
            <a:pPr marL="0" indent="0" algn="ctr" fontAlgn="base">
              <a:buNone/>
            </a:pPr>
            <a:endParaRPr lang="en-US" dirty="0"/>
          </a:p>
          <a:p>
            <a:pPr marL="0" indent="0" fontAlgn="base">
              <a:buNone/>
            </a:pPr>
            <a:r>
              <a:rPr lang="en-US" sz="2800" b="1" dirty="0"/>
              <a:t>IV. ACADEMIC INTEGRITY</a:t>
            </a:r>
          </a:p>
          <a:p>
            <a:pPr fontAlgn="base"/>
            <a:r>
              <a:rPr lang="en-US" sz="2800" dirty="0"/>
              <a:t>A breach of student academic integrity falls into three basic areas: </a:t>
            </a:r>
            <a:endParaRPr lang="en-US" sz="2800" dirty="0" smtClean="0"/>
          </a:p>
          <a:p>
            <a:pPr lvl="1" fontAlgn="base"/>
            <a:r>
              <a:rPr lang="en-US" sz="2800" dirty="0" smtClean="0"/>
              <a:t>cheating</a:t>
            </a:r>
            <a:r>
              <a:rPr lang="en-US" sz="2800" dirty="0"/>
              <a:t>, </a:t>
            </a:r>
            <a:endParaRPr lang="en-US" sz="2800" dirty="0" smtClean="0"/>
          </a:p>
          <a:p>
            <a:pPr lvl="1" fontAlgn="base"/>
            <a:r>
              <a:rPr lang="en-US" sz="2800" dirty="0" smtClean="0"/>
              <a:t>duplicate </a:t>
            </a:r>
            <a:r>
              <a:rPr lang="en-US" sz="2800" dirty="0"/>
              <a:t>submission and </a:t>
            </a:r>
            <a:endParaRPr lang="en-US" sz="2800" dirty="0" smtClean="0"/>
          </a:p>
          <a:p>
            <a:pPr lvl="1" fontAlgn="base"/>
            <a:r>
              <a:rPr lang="en-US" sz="2800" dirty="0" smtClean="0"/>
              <a:t>plagiarism</a:t>
            </a:r>
            <a:endParaRPr lang="en-US" sz="2800" dirty="0"/>
          </a:p>
          <a:p>
            <a:pPr marL="0" indent="0" algn="ctr" fontAlgn="base">
              <a:buNone/>
            </a:pPr>
            <a:endParaRPr lang="en-US" dirty="0" smtClean="0"/>
          </a:p>
          <a:p>
            <a:pPr marL="0" indent="0" algn="ctr" fontAlgn="base">
              <a:buNone/>
            </a:pPr>
            <a:endParaRPr lang="en-US" dirty="0"/>
          </a:p>
          <a:p>
            <a:pPr marL="0" indent="0" algn="ctr" fontAlgn="base">
              <a:buNone/>
            </a:pPr>
            <a:endParaRPr lang="en-US" dirty="0" smtClean="0"/>
          </a:p>
          <a:p>
            <a:pPr marL="0" indent="0" algn="ctr" fontAlgn="base">
              <a:buNone/>
            </a:pPr>
            <a:endParaRPr lang="en-US" dirty="0"/>
          </a:p>
        </p:txBody>
      </p:sp>
    </p:spTree>
    <p:extLst>
      <p:ext uri="{BB962C8B-B14F-4D97-AF65-F5344CB8AC3E}">
        <p14:creationId xmlns:p14="http://schemas.microsoft.com/office/powerpoint/2010/main" val="1548068225"/>
      </p:ext>
    </p:extLst>
  </p:cSld>
  <p:clrMapOvr>
    <a:masterClrMapping/>
  </p:clrMapOvr>
  <mc:AlternateContent xmlns:mc="http://schemas.openxmlformats.org/markup-compatibility/2006">
    <mc:Choice xmlns:p14="http://schemas.microsoft.com/office/powerpoint/2010/main" Requires="p14">
      <p:transition spd="med" p14:dur="700" advClick="0">
        <p:fade/>
      </p:transition>
    </mc:Choice>
    <mc:Fallback>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Scale>
                                      <p:cBhvr>
                                        <p:cTn id="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4" end="4"/>
                                            </p:txEl>
                                          </p:spTgt>
                                        </p:tgtEl>
                                        <p:attrNameLst>
                                          <p:attrName>ppt_x</p:attrName>
                                          <p:attrName>ppt_y</p:attrName>
                                        </p:attrNameLst>
                                      </p:cBhvr>
                                    </p:animMotion>
                                    <p:animEffect transition="in" filter="fade">
                                      <p:cBhvr>
                                        <p:cTn id="9" dur="10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Scale>
                                      <p:cBhvr>
                                        <p:cTn id="14"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5" end="5"/>
                                            </p:txEl>
                                          </p:spTgt>
                                        </p:tgtEl>
                                        <p:attrNameLst>
                                          <p:attrName>ppt_x</p:attrName>
                                          <p:attrName>ppt_y</p:attrName>
                                        </p:attrNameLst>
                                      </p:cBhvr>
                                    </p:animMotion>
                                    <p:animEffect transition="in" filter="fade">
                                      <p:cBhvr>
                                        <p:cTn id="16" dur="10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Scale>
                                      <p:cBhvr>
                                        <p:cTn id="21"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6" end="6"/>
                                            </p:txEl>
                                          </p:spTgt>
                                        </p:tgtEl>
                                        <p:attrNameLst>
                                          <p:attrName>ppt_x</p:attrName>
                                          <p:attrName>ppt_y</p:attrName>
                                        </p:attrNameLst>
                                      </p:cBhvr>
                                    </p:animMotion>
                                    <p:animEffect transition="in" filter="fade">
                                      <p:cBhvr>
                                        <p:cTn id="2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br>
              <a:rPr lang="en-US" dirty="0" smtClean="0"/>
            </a:br>
            <a:endParaRPr lang="en-US" dirty="0"/>
          </a:p>
        </p:txBody>
      </p:sp>
      <p:sp>
        <p:nvSpPr>
          <p:cNvPr id="3" name="Content Placeholder 2"/>
          <p:cNvSpPr>
            <a:spLocks noGrp="1"/>
          </p:cNvSpPr>
          <p:nvPr>
            <p:ph idx="1"/>
          </p:nvPr>
        </p:nvSpPr>
        <p:spPr>
          <a:xfrm>
            <a:off x="963910" y="2086984"/>
            <a:ext cx="8534400" cy="4055633"/>
          </a:xfrm>
        </p:spPr>
        <p:txBody>
          <a:bodyPr>
            <a:normAutofit/>
          </a:bodyPr>
          <a:lstStyle/>
          <a:p>
            <a:pPr marL="0" indent="0" algn="ctr" fontAlgn="base">
              <a:buNone/>
            </a:pPr>
            <a:r>
              <a:rPr lang="en-US" sz="2400" b="1" cap="all" dirty="0"/>
              <a:t>D08.0 STUDENT ACADEMIC INTEGRITY POLICY</a:t>
            </a:r>
          </a:p>
          <a:p>
            <a:pPr marL="0" indent="0" algn="ctr" fontAlgn="base">
              <a:buNone/>
            </a:pPr>
            <a:endParaRPr lang="en-US" sz="2400" dirty="0"/>
          </a:p>
          <a:p>
            <a:pPr marL="0" indent="0" fontAlgn="base">
              <a:buNone/>
            </a:pPr>
            <a:r>
              <a:rPr lang="en-US" sz="2400" b="1" dirty="0"/>
              <a:t>IV. </a:t>
            </a:r>
            <a:r>
              <a:rPr lang="en-US" sz="2400" dirty="0"/>
              <a:t>ACADEMIC INTEGRITY</a:t>
            </a:r>
          </a:p>
          <a:p>
            <a:pPr lvl="1" fontAlgn="base"/>
            <a:r>
              <a:rPr lang="en-US" sz="2400" b="1" dirty="0" smtClean="0"/>
              <a:t>Cheating</a:t>
            </a:r>
            <a:r>
              <a:rPr lang="en-US" sz="2400" dirty="0"/>
              <a:t>: Cheating is any form of fraudulent or deceptive academic act, including falsification of data, possessing, providing, or using unapproved materials, sources, or tools for a project, exam, or body of work submitted for faculty evaluation.</a:t>
            </a:r>
            <a:endParaRPr lang="en-US" sz="2400" dirty="0" smtClean="0"/>
          </a:p>
          <a:p>
            <a:pPr marL="0" indent="0" algn="ctr" fontAlgn="base">
              <a:buNone/>
            </a:pPr>
            <a:endParaRPr lang="en-US" dirty="0"/>
          </a:p>
          <a:p>
            <a:pPr marL="0" indent="0" algn="ctr" fontAlgn="base">
              <a:buNone/>
            </a:pPr>
            <a:endParaRPr lang="en-US" dirty="0" smtClean="0"/>
          </a:p>
          <a:p>
            <a:pPr marL="0" indent="0" algn="ctr" fontAlgn="base">
              <a:buNone/>
            </a:pPr>
            <a:endParaRPr lang="en-US" dirty="0"/>
          </a:p>
        </p:txBody>
      </p:sp>
    </p:spTree>
    <p:extLst>
      <p:ext uri="{BB962C8B-B14F-4D97-AF65-F5344CB8AC3E}">
        <p14:creationId xmlns:p14="http://schemas.microsoft.com/office/powerpoint/2010/main" val="1628692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br>
              <a:rPr lang="en-US" dirty="0" smtClean="0"/>
            </a:br>
            <a:endParaRPr lang="en-US" dirty="0"/>
          </a:p>
        </p:txBody>
      </p:sp>
      <p:sp>
        <p:nvSpPr>
          <p:cNvPr id="3" name="Content Placeholder 2"/>
          <p:cNvSpPr>
            <a:spLocks noGrp="1"/>
          </p:cNvSpPr>
          <p:nvPr>
            <p:ph idx="1"/>
          </p:nvPr>
        </p:nvSpPr>
        <p:spPr>
          <a:xfrm>
            <a:off x="1050995" y="1796698"/>
            <a:ext cx="8534400" cy="4055633"/>
          </a:xfrm>
        </p:spPr>
        <p:txBody>
          <a:bodyPr>
            <a:normAutofit lnSpcReduction="10000"/>
          </a:bodyPr>
          <a:lstStyle/>
          <a:p>
            <a:pPr marL="0" indent="0" algn="ctr" fontAlgn="base">
              <a:buNone/>
            </a:pPr>
            <a:r>
              <a:rPr lang="en-US" sz="2800" b="1" cap="all" dirty="0"/>
              <a:t>D08.0 STUDENT ACADEMIC INTEGRITY POLICY</a:t>
            </a:r>
          </a:p>
          <a:p>
            <a:pPr marL="0" indent="0" algn="ctr" fontAlgn="base">
              <a:buNone/>
            </a:pPr>
            <a:endParaRPr lang="en-US" sz="2800" dirty="0"/>
          </a:p>
          <a:p>
            <a:pPr marL="0" indent="0" fontAlgn="base">
              <a:buNone/>
            </a:pPr>
            <a:r>
              <a:rPr lang="en-US" sz="2800" b="1" dirty="0"/>
              <a:t>IV. </a:t>
            </a:r>
            <a:r>
              <a:rPr lang="en-US" sz="2800" dirty="0"/>
              <a:t>ACADEMIC INTEGRITY</a:t>
            </a:r>
          </a:p>
          <a:p>
            <a:pPr lvl="1" fontAlgn="base"/>
            <a:r>
              <a:rPr lang="en-US" sz="2800" b="1" dirty="0" smtClean="0"/>
              <a:t>Duplicate </a:t>
            </a:r>
            <a:r>
              <a:rPr lang="en-US" sz="2800" b="1" dirty="0"/>
              <a:t>Submission:</a:t>
            </a:r>
            <a:r>
              <a:rPr lang="en-US" sz="2800" dirty="0"/>
              <a:t> Duplicate submission is the submitting of the same or similar work for credit in more than one course without prior approval of the instructors for those same courses.</a:t>
            </a:r>
            <a:endParaRPr lang="en-US" sz="2800" dirty="0"/>
          </a:p>
          <a:p>
            <a:pPr marL="0" indent="0" algn="ctr" fontAlgn="base">
              <a:buNone/>
            </a:pPr>
            <a:endParaRPr lang="en-US" dirty="0" smtClean="0"/>
          </a:p>
          <a:p>
            <a:pPr marL="0" indent="0" algn="ctr" fontAlgn="base">
              <a:buNone/>
            </a:pPr>
            <a:endParaRPr lang="en-US" dirty="0"/>
          </a:p>
        </p:txBody>
      </p:sp>
    </p:spTree>
    <p:extLst>
      <p:ext uri="{BB962C8B-B14F-4D97-AF65-F5344CB8AC3E}">
        <p14:creationId xmlns:p14="http://schemas.microsoft.com/office/powerpoint/2010/main" val="7151852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br>
              <a:rPr lang="en-US" dirty="0" smtClean="0"/>
            </a:br>
            <a:endParaRPr lang="en-US" dirty="0"/>
          </a:p>
        </p:txBody>
      </p:sp>
      <p:sp>
        <p:nvSpPr>
          <p:cNvPr id="3" name="Content Placeholder 2"/>
          <p:cNvSpPr>
            <a:spLocks noGrp="1"/>
          </p:cNvSpPr>
          <p:nvPr>
            <p:ph idx="1"/>
          </p:nvPr>
        </p:nvSpPr>
        <p:spPr>
          <a:xfrm>
            <a:off x="1167111" y="1477385"/>
            <a:ext cx="8534400" cy="5228215"/>
          </a:xfrm>
        </p:spPr>
        <p:txBody>
          <a:bodyPr>
            <a:normAutofit lnSpcReduction="10000"/>
          </a:bodyPr>
          <a:lstStyle/>
          <a:p>
            <a:pPr marL="0" indent="0" algn="ctr" fontAlgn="base">
              <a:buNone/>
            </a:pPr>
            <a:r>
              <a:rPr lang="en-US" b="1" cap="all" dirty="0"/>
              <a:t>D08.0 STUDENT ACADEMIC INTEGRITY POLICY</a:t>
            </a:r>
          </a:p>
          <a:p>
            <a:pPr marL="0" indent="0" algn="ctr" fontAlgn="base">
              <a:buNone/>
            </a:pPr>
            <a:endParaRPr lang="en-US" sz="2400" dirty="0"/>
          </a:p>
          <a:p>
            <a:pPr marL="0" indent="0" fontAlgn="base">
              <a:buNone/>
            </a:pPr>
            <a:r>
              <a:rPr lang="en-US" sz="2400" b="1" dirty="0"/>
              <a:t>IV. </a:t>
            </a:r>
            <a:r>
              <a:rPr lang="en-US" sz="2400" dirty="0"/>
              <a:t>ACADEMIC INTEGRITY</a:t>
            </a:r>
          </a:p>
          <a:p>
            <a:pPr lvl="1" fontAlgn="base"/>
            <a:r>
              <a:rPr lang="en-US" sz="2400" b="1" dirty="0" smtClean="0"/>
              <a:t>Plagiarism</a:t>
            </a:r>
            <a:r>
              <a:rPr lang="en-US" sz="2400" dirty="0"/>
              <a:t>: Plagiarism is the representation of others’ ideas as one’s own without giving proper attribution to the original author or authors. Plagiarism occurs when a student copies direct phrases from a text (e.g. books, journals, and internet) and does not provide quotation marks or paraphrases or summarizes those ideas without giving credit to the author or authors. In all cases, if such information is not properly and accurately documented with appropriate credit given, then the student has committed plagiarism.</a:t>
            </a:r>
            <a:endParaRPr lang="en-US" sz="2400" dirty="0" smtClean="0"/>
          </a:p>
          <a:p>
            <a:pPr marL="0" indent="0" algn="ctr" fontAlgn="base">
              <a:buNone/>
            </a:pPr>
            <a:endParaRPr lang="en-US" dirty="0"/>
          </a:p>
        </p:txBody>
      </p:sp>
    </p:spTree>
    <p:extLst>
      <p:ext uri="{BB962C8B-B14F-4D97-AF65-F5344CB8AC3E}">
        <p14:creationId xmlns:p14="http://schemas.microsoft.com/office/powerpoint/2010/main" val="5002865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9223" y="5416170"/>
            <a:ext cx="8534400" cy="1161678"/>
          </a:xfrm>
        </p:spPr>
        <p:txBody>
          <a:bodyPr/>
          <a:lstStyle/>
          <a:p>
            <a:r>
              <a:rPr lang="en-US" dirty="0" smtClean="0"/>
              <a:t>Teaching is challenging!</a:t>
            </a:r>
            <a:endParaRPr lang="en-US" dirty="0"/>
          </a:p>
        </p:txBody>
      </p:sp>
      <p:pic>
        <p:nvPicPr>
          <p:cNvPr id="1026" name="Picture 2" descr="http://3.bp.blogspot.com/_BqwHImyy2ms/S6rXi3Rbo4I/AAAAAAAAEp4/HSH0s0d_WVo/s400/thinkers_cartoo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9566" y="303148"/>
            <a:ext cx="4937761" cy="528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81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What does RIT Policy Say?</a:t>
            </a:r>
            <a:br>
              <a:rPr lang="en-US" dirty="0" smtClean="0"/>
            </a:br>
            <a:endParaRPr lang="en-US" dirty="0"/>
          </a:p>
        </p:txBody>
      </p:sp>
      <p:sp>
        <p:nvSpPr>
          <p:cNvPr id="3" name="Content Placeholder 2"/>
          <p:cNvSpPr>
            <a:spLocks noGrp="1"/>
          </p:cNvSpPr>
          <p:nvPr>
            <p:ph idx="1"/>
          </p:nvPr>
        </p:nvSpPr>
        <p:spPr>
          <a:xfrm>
            <a:off x="644594" y="1799771"/>
            <a:ext cx="11141005" cy="5493657"/>
          </a:xfrm>
        </p:spPr>
        <p:txBody>
          <a:bodyPr>
            <a:normAutofit fontScale="77500" lnSpcReduction="20000"/>
          </a:bodyPr>
          <a:lstStyle/>
          <a:p>
            <a:pPr marL="0" indent="0" algn="ctr" fontAlgn="base">
              <a:buNone/>
            </a:pPr>
            <a:r>
              <a:rPr lang="en-US" sz="3100" b="1" cap="all" dirty="0"/>
              <a:t>D08.0 STUDENT ACADEMIC INTEGRITY POLICY</a:t>
            </a:r>
          </a:p>
          <a:p>
            <a:pPr marL="0" indent="0" algn="ctr" fontAlgn="base">
              <a:buNone/>
            </a:pPr>
            <a:r>
              <a:rPr lang="en-US" sz="3100" b="1" dirty="0" smtClean="0"/>
              <a:t>V</a:t>
            </a:r>
            <a:r>
              <a:rPr lang="en-US" sz="3100" b="1" dirty="0"/>
              <a:t>. Procedures for Handling Alleged Breaches of Academic </a:t>
            </a:r>
            <a:r>
              <a:rPr lang="en-US" sz="3100" b="1" dirty="0" smtClean="0"/>
              <a:t>Integrity</a:t>
            </a:r>
          </a:p>
          <a:p>
            <a:pPr fontAlgn="base"/>
            <a:r>
              <a:rPr lang="en-US" sz="3100" dirty="0"/>
              <a:t>The course instructor bringing the allegation forward is responsible for assembling evidence and making an initial determination of appropriate action to be taken, up to and including failing the student in the course</a:t>
            </a:r>
            <a:r>
              <a:rPr lang="en-US" sz="3100" dirty="0" smtClean="0"/>
              <a:t>.</a:t>
            </a:r>
          </a:p>
          <a:p>
            <a:pPr fontAlgn="base"/>
            <a:r>
              <a:rPr lang="en-US" sz="3100" dirty="0" smtClean="0"/>
              <a:t>Notify the student in writing</a:t>
            </a:r>
            <a:r>
              <a:rPr lang="mr-IN" sz="3100" dirty="0" smtClean="0"/>
              <a:t>…</a:t>
            </a:r>
            <a:endParaRPr lang="en-US" sz="3100" dirty="0" smtClean="0"/>
          </a:p>
          <a:p>
            <a:pPr fontAlgn="base"/>
            <a:r>
              <a:rPr lang="en-US" sz="3100" dirty="0" smtClean="0"/>
              <a:t>Set up a meeting to discuss the allegation, if not resolved,</a:t>
            </a:r>
          </a:p>
          <a:p>
            <a:pPr fontAlgn="base"/>
            <a:r>
              <a:rPr lang="en-US" sz="3100" dirty="0" smtClean="0"/>
              <a:t>Set up a meeting with the Instructors academic unit head</a:t>
            </a:r>
            <a:r>
              <a:rPr lang="mr-IN" sz="3100" dirty="0" smtClean="0"/>
              <a:t>…</a:t>
            </a:r>
            <a:endParaRPr lang="en-US" sz="3100" dirty="0" smtClean="0"/>
          </a:p>
          <a:p>
            <a:pPr fontAlgn="base"/>
            <a:r>
              <a:rPr lang="en-US" sz="3100" dirty="0" smtClean="0"/>
              <a:t>Then Dean or Dean’s delegate</a:t>
            </a:r>
          </a:p>
          <a:p>
            <a:pPr fontAlgn="base"/>
            <a:r>
              <a:rPr lang="en-US" sz="3100" dirty="0" smtClean="0"/>
              <a:t>Then the Academic Integrity Committee</a:t>
            </a:r>
            <a:r>
              <a:rPr lang="mr-IN" sz="3100" dirty="0" smtClean="0"/>
              <a:t>…</a:t>
            </a:r>
            <a:r>
              <a:rPr lang="en-US" sz="3100" dirty="0" smtClean="0"/>
              <a:t> </a:t>
            </a:r>
          </a:p>
          <a:p>
            <a:pPr fontAlgn="base"/>
            <a:endParaRPr lang="en-US" sz="3100" dirty="0"/>
          </a:p>
          <a:p>
            <a:pPr fontAlgn="base"/>
            <a:r>
              <a:rPr lang="en-US" sz="3100" dirty="0" smtClean="0"/>
              <a:t>See D08.0 for more details</a:t>
            </a:r>
            <a:r>
              <a:rPr lang="mr-IN" sz="3100" dirty="0" smtClean="0"/>
              <a:t>…</a:t>
            </a:r>
            <a:endParaRPr lang="en-US" sz="3100" dirty="0" smtClean="0"/>
          </a:p>
          <a:p>
            <a:pPr marL="0" indent="0" algn="ctr" fontAlgn="base">
              <a:buNone/>
            </a:pPr>
            <a:endParaRPr lang="en-US" dirty="0"/>
          </a:p>
          <a:p>
            <a:pPr marL="0" indent="0" algn="ctr" fontAlgn="base">
              <a:buNone/>
            </a:pPr>
            <a:endParaRPr lang="en-US" dirty="0" smtClean="0"/>
          </a:p>
          <a:p>
            <a:pPr marL="0" indent="0" algn="ctr" fontAlgn="base">
              <a:buNone/>
            </a:pPr>
            <a:endParaRPr lang="en-US" dirty="0"/>
          </a:p>
        </p:txBody>
      </p:sp>
    </p:spTree>
    <p:extLst>
      <p:ext uri="{BB962C8B-B14F-4D97-AF65-F5344CB8AC3E}">
        <p14:creationId xmlns:p14="http://schemas.microsoft.com/office/powerpoint/2010/main" val="1347957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Instructor Challenges &amp; Competition of Priorities:	 </a:t>
            </a:r>
            <a:endParaRPr lang="en-US" dirty="0"/>
          </a:p>
        </p:txBody>
      </p:sp>
      <p:sp>
        <p:nvSpPr>
          <p:cNvPr id="3" name="Content Placeholder 2"/>
          <p:cNvSpPr>
            <a:spLocks noGrp="1"/>
          </p:cNvSpPr>
          <p:nvPr>
            <p:ph idx="1"/>
          </p:nvPr>
        </p:nvSpPr>
        <p:spPr>
          <a:xfrm>
            <a:off x="770273" y="1960282"/>
            <a:ext cx="8534400" cy="3615267"/>
          </a:xfrm>
        </p:spPr>
        <p:txBody>
          <a:bodyPr>
            <a:normAutofit fontScale="92500" lnSpcReduction="10000"/>
          </a:bodyPr>
          <a:lstStyle/>
          <a:p>
            <a:r>
              <a:rPr lang="en-US" sz="2800" dirty="0" smtClean="0"/>
              <a:t>You want a positive SRS review</a:t>
            </a:r>
          </a:p>
          <a:p>
            <a:r>
              <a:rPr lang="en-US" sz="2800" dirty="0" smtClean="0"/>
              <a:t>You want your students to learn and acquire knowledge</a:t>
            </a:r>
          </a:p>
          <a:p>
            <a:r>
              <a:rPr lang="en-US" sz="2800" dirty="0" smtClean="0"/>
              <a:t>You want to be well liked</a:t>
            </a:r>
          </a:p>
          <a:p>
            <a:r>
              <a:rPr lang="en-US" sz="2800" dirty="0" smtClean="0"/>
              <a:t>You want promotion, tenure, positive review</a:t>
            </a:r>
          </a:p>
          <a:p>
            <a:r>
              <a:rPr lang="en-US" sz="2800" dirty="0" smtClean="0"/>
              <a:t>Some students don’t want to do the work</a:t>
            </a:r>
            <a:r>
              <a:rPr lang="mr-IN" sz="2800" dirty="0" smtClean="0"/>
              <a:t>…</a:t>
            </a:r>
            <a:endParaRPr lang="en-US" sz="2800" dirty="0" smtClean="0"/>
          </a:p>
          <a:p>
            <a:r>
              <a:rPr lang="en-US" sz="2800" dirty="0" smtClean="0"/>
              <a:t>It is ok to negotiate </a:t>
            </a:r>
            <a:r>
              <a:rPr lang="mr-IN" sz="2800" dirty="0" smtClean="0"/>
              <a:t>…</a:t>
            </a:r>
            <a:r>
              <a:rPr lang="en-US" sz="2800" dirty="0" smtClean="0"/>
              <a:t>today’s students !!!</a:t>
            </a:r>
          </a:p>
          <a:p>
            <a:endParaRPr lang="en-US" dirty="0"/>
          </a:p>
        </p:txBody>
      </p:sp>
    </p:spTree>
    <p:extLst>
      <p:ext uri="{BB962C8B-B14F-4D97-AF65-F5344CB8AC3E}">
        <p14:creationId xmlns:p14="http://schemas.microsoft.com/office/powerpoint/2010/main" val="1891182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Case Studies:</a:t>
            </a:r>
            <a:endParaRPr lang="en-US" dirty="0"/>
          </a:p>
        </p:txBody>
      </p:sp>
      <p:sp>
        <p:nvSpPr>
          <p:cNvPr id="3" name="Content Placeholder 2"/>
          <p:cNvSpPr>
            <a:spLocks noGrp="1"/>
          </p:cNvSpPr>
          <p:nvPr>
            <p:ph idx="1"/>
          </p:nvPr>
        </p:nvSpPr>
        <p:spPr>
          <a:xfrm>
            <a:off x="770273" y="1615739"/>
            <a:ext cx="9331670" cy="3615267"/>
          </a:xfrm>
        </p:spPr>
        <p:txBody>
          <a:bodyPr/>
          <a:lstStyle/>
          <a:p>
            <a:r>
              <a:rPr lang="en-US" dirty="0" smtClean="0"/>
              <a:t>The students in your class have decided that your reading assignments are too much for them and they want you to teach them the contents of each chapter of the book during class time.  Do you:</a:t>
            </a:r>
          </a:p>
          <a:p>
            <a:pPr lvl="1"/>
            <a:r>
              <a:rPr lang="en-US" dirty="0" smtClean="0"/>
              <a:t>Say “too bad, you have to learn to read anyway so might as well start now</a:t>
            </a:r>
          </a:p>
          <a:p>
            <a:pPr lvl="1"/>
            <a:r>
              <a:rPr lang="en-US" dirty="0" smtClean="0"/>
              <a:t>Cave in and agree to teach from the book so they don</a:t>
            </a:r>
            <a:r>
              <a:rPr lang="mr-IN" dirty="0" smtClean="0"/>
              <a:t>’</a:t>
            </a:r>
            <a:r>
              <a:rPr lang="en-US" dirty="0" smtClean="0"/>
              <a:t>t have to read much</a:t>
            </a:r>
          </a:p>
          <a:p>
            <a:pPr lvl="1"/>
            <a:r>
              <a:rPr lang="en-US" dirty="0" smtClean="0"/>
              <a:t>Express your desire for self learning, how it will be necessary on the job and in life and make opportunities for directing them or offering extra reading assistance each week</a:t>
            </a:r>
            <a:r>
              <a:rPr lang="mr-IN" dirty="0" smtClean="0"/>
              <a:t>…</a:t>
            </a:r>
            <a:r>
              <a:rPr lang="en-US" dirty="0" smtClean="0"/>
              <a:t>.(one option)</a:t>
            </a:r>
          </a:p>
          <a:p>
            <a:pPr lvl="1"/>
            <a:r>
              <a:rPr lang="en-US" dirty="0" smtClean="0"/>
              <a:t>Other strategies???</a:t>
            </a:r>
          </a:p>
          <a:p>
            <a:pPr lvl="1"/>
            <a:endParaRPr lang="en-US" dirty="0"/>
          </a:p>
        </p:txBody>
      </p:sp>
    </p:spTree>
    <p:extLst>
      <p:ext uri="{BB962C8B-B14F-4D97-AF65-F5344CB8AC3E}">
        <p14:creationId xmlns:p14="http://schemas.microsoft.com/office/powerpoint/2010/main" val="199709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Case Studies:</a:t>
            </a:r>
            <a:endParaRPr lang="en-US" dirty="0"/>
          </a:p>
        </p:txBody>
      </p:sp>
      <p:sp>
        <p:nvSpPr>
          <p:cNvPr id="3" name="Content Placeholder 2"/>
          <p:cNvSpPr>
            <a:spLocks noGrp="1"/>
          </p:cNvSpPr>
          <p:nvPr>
            <p:ph idx="1"/>
          </p:nvPr>
        </p:nvSpPr>
        <p:spPr>
          <a:xfrm>
            <a:off x="770273" y="1615739"/>
            <a:ext cx="9331670" cy="3615267"/>
          </a:xfrm>
        </p:spPr>
        <p:txBody>
          <a:bodyPr/>
          <a:lstStyle/>
          <a:p>
            <a:r>
              <a:rPr lang="en-US" dirty="0" smtClean="0"/>
              <a:t>One student in your 8:00 am class is constantly falling asleep. Do you:</a:t>
            </a:r>
          </a:p>
          <a:p>
            <a:pPr lvl="1"/>
            <a:r>
              <a:rPr lang="en-US" dirty="0" smtClean="0"/>
              <a:t>Constantly wake them up and tell them to pay attention</a:t>
            </a:r>
          </a:p>
          <a:p>
            <a:pPr lvl="1"/>
            <a:r>
              <a:rPr lang="en-US" dirty="0" smtClean="0"/>
              <a:t>Ask other students to wake them up</a:t>
            </a:r>
          </a:p>
          <a:p>
            <a:pPr lvl="1"/>
            <a:r>
              <a:rPr lang="en-US" dirty="0" smtClean="0"/>
              <a:t>Let them sleep, it’s their responsibility to pay attention and learn the material</a:t>
            </a:r>
          </a:p>
          <a:p>
            <a:pPr lvl="1"/>
            <a:r>
              <a:rPr lang="mr-IN" dirty="0" smtClean="0"/>
              <a:t>…</a:t>
            </a:r>
            <a:r>
              <a:rPr lang="en-US" dirty="0" smtClean="0"/>
              <a:t>.What do you think???</a:t>
            </a:r>
          </a:p>
          <a:p>
            <a:pPr lvl="1"/>
            <a:endParaRPr lang="en-US" dirty="0"/>
          </a:p>
        </p:txBody>
      </p:sp>
    </p:spTree>
    <p:extLst>
      <p:ext uri="{BB962C8B-B14F-4D97-AF65-F5344CB8AC3E}">
        <p14:creationId xmlns:p14="http://schemas.microsoft.com/office/powerpoint/2010/main" val="61349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Resources 	</a:t>
            </a:r>
            <a:endParaRPr lang="en-US" dirty="0"/>
          </a:p>
        </p:txBody>
      </p:sp>
      <p:sp>
        <p:nvSpPr>
          <p:cNvPr id="3" name="Content Placeholder 2"/>
          <p:cNvSpPr>
            <a:spLocks noGrp="1"/>
          </p:cNvSpPr>
          <p:nvPr>
            <p:ph idx="1"/>
          </p:nvPr>
        </p:nvSpPr>
        <p:spPr>
          <a:xfrm>
            <a:off x="770273" y="1543168"/>
            <a:ext cx="8910756" cy="4973746"/>
          </a:xfrm>
        </p:spPr>
        <p:txBody>
          <a:bodyPr>
            <a:normAutofit/>
          </a:bodyPr>
          <a:lstStyle/>
          <a:p>
            <a:r>
              <a:rPr lang="en-US" dirty="0" smtClean="0"/>
              <a:t>Department of Counseling and Academic Advising Services:</a:t>
            </a:r>
          </a:p>
          <a:p>
            <a:pPr lvl="1"/>
            <a:r>
              <a:rPr lang="en-US" dirty="0" smtClean="0"/>
              <a:t>Counselors are: </a:t>
            </a:r>
          </a:p>
          <a:p>
            <a:pPr lvl="2"/>
            <a:r>
              <a:rPr lang="en-US" dirty="0" smtClean="0"/>
              <a:t>confidential</a:t>
            </a:r>
          </a:p>
          <a:p>
            <a:pPr lvl="2"/>
            <a:r>
              <a:rPr lang="en-US" dirty="0" smtClean="0"/>
              <a:t>provide services to students, staff and faculty</a:t>
            </a:r>
          </a:p>
          <a:p>
            <a:pPr lvl="2"/>
            <a:r>
              <a:rPr lang="en-US" dirty="0" smtClean="0"/>
              <a:t>Know the students </a:t>
            </a:r>
          </a:p>
          <a:p>
            <a:pPr lvl="2"/>
            <a:r>
              <a:rPr lang="en-US" dirty="0" smtClean="0"/>
              <a:t>Any counselor you know or work with is fine</a:t>
            </a:r>
          </a:p>
          <a:p>
            <a:r>
              <a:rPr lang="en-US" dirty="0" smtClean="0"/>
              <a:t>Colleagues </a:t>
            </a:r>
            <a:r>
              <a:rPr lang="mr-IN" dirty="0" smtClean="0"/>
              <a:t>–</a:t>
            </a:r>
            <a:r>
              <a:rPr lang="en-US" dirty="0" smtClean="0"/>
              <a:t> talk to someone who you respect. Classroom management is difficult and challenging, there is no shame in reaching out to others</a:t>
            </a:r>
          </a:p>
          <a:p>
            <a:r>
              <a:rPr lang="en-US" dirty="0" smtClean="0"/>
              <a:t>Yourself:</a:t>
            </a:r>
          </a:p>
          <a:p>
            <a:pPr lvl="1"/>
            <a:r>
              <a:rPr lang="en-US" dirty="0" smtClean="0"/>
              <a:t>Remind yourself why you are here</a:t>
            </a:r>
          </a:p>
          <a:p>
            <a:pPr lvl="1"/>
            <a:r>
              <a:rPr lang="en-US" dirty="0" smtClean="0"/>
              <a:t>Remember that unruly behavior is typically a symptom of some other situation or problem in the student’s life</a:t>
            </a:r>
            <a:r>
              <a:rPr lang="mr-IN" dirty="0" smtClean="0"/>
              <a:t>…</a:t>
            </a:r>
            <a:endParaRPr lang="en-US" dirty="0" smtClean="0"/>
          </a:p>
          <a:p>
            <a:endParaRPr lang="en-US" dirty="0"/>
          </a:p>
        </p:txBody>
      </p:sp>
    </p:spTree>
    <p:extLst>
      <p:ext uri="{BB962C8B-B14F-4D97-AF65-F5344CB8AC3E}">
        <p14:creationId xmlns:p14="http://schemas.microsoft.com/office/powerpoint/2010/main" val="2140109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273" y="453215"/>
            <a:ext cx="8534400" cy="1507067"/>
          </a:xfrm>
        </p:spPr>
        <p:txBody>
          <a:bodyPr/>
          <a:lstStyle/>
          <a:p>
            <a:r>
              <a:rPr lang="en-US" dirty="0" smtClean="0"/>
              <a:t>Discussion</a:t>
            </a:r>
            <a:r>
              <a:rPr lang="mr-IN" dirty="0" smtClean="0"/>
              <a:t>…</a:t>
            </a:r>
            <a:r>
              <a:rPr lang="en-US" dirty="0" smtClean="0"/>
              <a:t>.Questions???</a:t>
            </a:r>
            <a:endParaRPr lang="en-US" dirty="0"/>
          </a:p>
        </p:txBody>
      </p:sp>
    </p:spTree>
    <p:extLst>
      <p:ext uri="{BB962C8B-B14F-4D97-AF65-F5344CB8AC3E}">
        <p14:creationId xmlns:p14="http://schemas.microsoft.com/office/powerpoint/2010/main" val="621031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645" y="5189135"/>
            <a:ext cx="8534400" cy="1345703"/>
          </a:xfrm>
        </p:spPr>
        <p:txBody>
          <a:bodyPr>
            <a:noAutofit/>
          </a:bodyPr>
          <a:lstStyle/>
          <a:p>
            <a:pPr algn="ctr"/>
            <a:r>
              <a:rPr lang="en-US" sz="2800" dirty="0" smtClean="0"/>
              <a:t>Setting expectations from the beginning </a:t>
            </a:r>
            <a:r>
              <a:rPr lang="en-US" sz="2800" dirty="0" smtClean="0"/>
              <a:t>avoids misunderstanding </a:t>
            </a:r>
            <a:br>
              <a:rPr lang="en-US" sz="2800" dirty="0" smtClean="0"/>
            </a:br>
            <a:r>
              <a:rPr lang="en-US" sz="2800" dirty="0" smtClean="0"/>
              <a:t>(I.E  using </a:t>
            </a:r>
            <a:r>
              <a:rPr lang="en-US" sz="2800" dirty="0" smtClean="0"/>
              <a:t>the syllabus)</a:t>
            </a:r>
            <a:endParaRPr lang="en-US" sz="2800" dirty="0"/>
          </a:p>
        </p:txBody>
      </p:sp>
      <p:pic>
        <p:nvPicPr>
          <p:cNvPr id="2050" name="Picture 2" descr="http://www.glasbergen.com/wp-content/gallery/education-and-teacher-cartoons/edu26.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3600" y="0"/>
            <a:ext cx="5690609" cy="5238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907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370" y="5335558"/>
            <a:ext cx="8534400" cy="1507067"/>
          </a:xfrm>
        </p:spPr>
        <p:txBody>
          <a:bodyPr>
            <a:normAutofit/>
          </a:bodyPr>
          <a:lstStyle/>
          <a:p>
            <a:pPr algn="ctr"/>
            <a:r>
              <a:rPr lang="en-US" sz="2800" dirty="0" smtClean="0"/>
              <a:t>Benefits of Using </a:t>
            </a:r>
            <a:r>
              <a:rPr lang="en-US" sz="2800" dirty="0" smtClean="0"/>
              <a:t>the syllabus </a:t>
            </a:r>
            <a:r>
              <a:rPr lang="en-US" sz="2800" dirty="0" smtClean="0"/>
              <a:t/>
            </a:r>
            <a:br>
              <a:rPr lang="en-US" sz="2800" dirty="0" smtClean="0"/>
            </a:br>
            <a:r>
              <a:rPr lang="en-US" sz="2800" dirty="0" smtClean="0"/>
              <a:t>(</a:t>
            </a:r>
            <a:r>
              <a:rPr lang="en-US" sz="2800" dirty="0" smtClean="0"/>
              <a:t>or “how to prepare for the unexpected”)</a:t>
            </a:r>
            <a:endParaRPr lang="en-US" sz="2800" dirty="0"/>
          </a:p>
        </p:txBody>
      </p:sp>
      <p:pic>
        <p:nvPicPr>
          <p:cNvPr id="3074" name="Picture 2" descr="http://www.glasbergen.com/wp-content/gallery/homework/edu57.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768" y="150607"/>
            <a:ext cx="7118658" cy="5314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3598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328" y="4893732"/>
            <a:ext cx="8534400" cy="1507067"/>
          </a:xfrm>
        </p:spPr>
        <p:txBody>
          <a:bodyPr/>
          <a:lstStyle/>
          <a:p>
            <a:pPr algn="ctr"/>
            <a:r>
              <a:rPr lang="en-US" smtClean="0"/>
              <a:t>Be Consistent</a:t>
            </a:r>
            <a:endParaRPr lang="en-US" dirty="0"/>
          </a:p>
        </p:txBody>
      </p:sp>
      <p:pic>
        <p:nvPicPr>
          <p:cNvPr id="5122" name="Picture 2" descr="http://lowres.cartoonstock.com/education-teaching-education-educator-teachers-students-classroom-mbcn630_low.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5429" y="217679"/>
            <a:ext cx="4918199" cy="4918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872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5431" y="96819"/>
            <a:ext cx="8534400" cy="6013525"/>
          </a:xfrm>
        </p:spPr>
        <p:txBody>
          <a:bodyPr>
            <a:normAutofit/>
          </a:bodyPr>
          <a:lstStyle/>
          <a:p>
            <a:r>
              <a:rPr lang="en-US" sz="2800" dirty="0" smtClean="0"/>
              <a:t>The Syllabus can </a:t>
            </a:r>
            <a:r>
              <a:rPr lang="en-US" sz="2800" dirty="0" smtClean="0"/>
              <a:t>generally contain</a:t>
            </a:r>
            <a:r>
              <a:rPr lang="en-US" sz="2800" dirty="0" smtClean="0"/>
              <a:t>: </a:t>
            </a:r>
            <a:r>
              <a:rPr lang="en-US" sz="2800" dirty="0"/>
              <a:t> </a:t>
            </a:r>
            <a:r>
              <a:rPr lang="en-US" sz="2800" dirty="0" smtClean="0"/>
              <a:t>             </a:t>
            </a:r>
            <a:r>
              <a:rPr lang="en-US" sz="2800" dirty="0" smtClean="0"/>
              <a:t>(There is no </a:t>
            </a:r>
            <a:r>
              <a:rPr lang="en-US" sz="2800" dirty="0" smtClean="0"/>
              <a:t>specific RIT policy</a:t>
            </a:r>
            <a:r>
              <a:rPr lang="en-US" sz="2800" dirty="0" smtClean="0"/>
              <a:t>) </a:t>
            </a:r>
            <a:endParaRPr lang="en-US" sz="2800" dirty="0" smtClean="0"/>
          </a:p>
          <a:p>
            <a:pPr lvl="1"/>
            <a:r>
              <a:rPr lang="en-US" sz="2800" dirty="0" smtClean="0"/>
              <a:t>Overview of your class</a:t>
            </a:r>
          </a:p>
          <a:p>
            <a:pPr lvl="1"/>
            <a:r>
              <a:rPr lang="en-US" sz="2800" dirty="0" smtClean="0"/>
              <a:t>How you will teach and your teaching philosophy</a:t>
            </a:r>
          </a:p>
          <a:p>
            <a:pPr lvl="1"/>
            <a:r>
              <a:rPr lang="en-US" sz="2800" dirty="0" smtClean="0"/>
              <a:t>Specify how students can succeed in your class</a:t>
            </a:r>
          </a:p>
          <a:p>
            <a:pPr lvl="1"/>
            <a:r>
              <a:rPr lang="en-US" sz="2800" dirty="0"/>
              <a:t>Maintain an encouraging and friendly tone</a:t>
            </a:r>
          </a:p>
          <a:p>
            <a:pPr lvl="2"/>
            <a:r>
              <a:rPr lang="en-US" sz="2600" dirty="0"/>
              <a:t>Discuss </a:t>
            </a:r>
            <a:r>
              <a:rPr lang="en-US" sz="2600" dirty="0" smtClean="0"/>
              <a:t>in-depth during your first </a:t>
            </a:r>
            <a:r>
              <a:rPr lang="en-US" sz="2600" dirty="0"/>
              <a:t>class</a:t>
            </a:r>
          </a:p>
          <a:p>
            <a:pPr lvl="2"/>
            <a:r>
              <a:rPr lang="en-US" sz="2600" dirty="0"/>
              <a:t>Put online as well as distribute an abridged </a:t>
            </a:r>
            <a:r>
              <a:rPr lang="en-US" sz="2600" dirty="0" smtClean="0"/>
              <a:t>version</a:t>
            </a:r>
            <a:endParaRPr lang="en-US" sz="2600" dirty="0"/>
          </a:p>
        </p:txBody>
      </p:sp>
    </p:spTree>
    <p:extLst>
      <p:ext uri="{BB962C8B-B14F-4D97-AF65-F5344CB8AC3E}">
        <p14:creationId xmlns:p14="http://schemas.microsoft.com/office/powerpoint/2010/main" val="2861634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4249" y="225912"/>
            <a:ext cx="9972340" cy="7761643"/>
          </a:xfrm>
        </p:spPr>
        <p:txBody>
          <a:bodyPr>
            <a:normAutofit/>
          </a:bodyPr>
          <a:lstStyle/>
          <a:p>
            <a:pPr lvl="1"/>
            <a:r>
              <a:rPr lang="en-US" sz="2500" dirty="0"/>
              <a:t>The Syllabus can </a:t>
            </a:r>
            <a:r>
              <a:rPr lang="en-US" sz="2500" dirty="0" smtClean="0"/>
              <a:t>contain</a:t>
            </a:r>
            <a:r>
              <a:rPr lang="mr-IN" sz="2500" dirty="0" smtClean="0"/>
              <a:t>…</a:t>
            </a:r>
            <a:r>
              <a:rPr lang="en-US" sz="2500" dirty="0" smtClean="0"/>
              <a:t>continued</a:t>
            </a:r>
            <a:r>
              <a:rPr lang="mr-IN" sz="2500" dirty="0" smtClean="0"/>
              <a:t>…</a:t>
            </a:r>
            <a:endParaRPr lang="en-US" sz="2500" dirty="0" smtClean="0"/>
          </a:p>
          <a:p>
            <a:pPr lvl="2"/>
            <a:r>
              <a:rPr lang="en-US" sz="2500" dirty="0" smtClean="0"/>
              <a:t>Be </a:t>
            </a:r>
            <a:r>
              <a:rPr lang="en-US" sz="2500" dirty="0"/>
              <a:t>specific: </a:t>
            </a:r>
          </a:p>
          <a:p>
            <a:pPr lvl="3"/>
            <a:r>
              <a:rPr lang="en-US" sz="2500" dirty="0"/>
              <a:t>Assignment </a:t>
            </a:r>
            <a:r>
              <a:rPr lang="en-US" sz="2500" dirty="0" smtClean="0"/>
              <a:t>expectations</a:t>
            </a:r>
            <a:endParaRPr lang="en-US" sz="2500" dirty="0"/>
          </a:p>
          <a:p>
            <a:pPr lvl="3"/>
            <a:r>
              <a:rPr lang="en-US" sz="2500" dirty="0"/>
              <a:t>Grading </a:t>
            </a:r>
            <a:r>
              <a:rPr lang="en-US" sz="2500" dirty="0" smtClean="0"/>
              <a:t>policy </a:t>
            </a:r>
            <a:endParaRPr lang="en-US" sz="2500" dirty="0"/>
          </a:p>
          <a:p>
            <a:pPr lvl="3"/>
            <a:r>
              <a:rPr lang="en-US" sz="2500" dirty="0"/>
              <a:t>Behavioral and academic </a:t>
            </a:r>
            <a:r>
              <a:rPr lang="en-US" sz="2500" dirty="0" smtClean="0"/>
              <a:t>expectations (and a way to measure it)</a:t>
            </a:r>
          </a:p>
          <a:p>
            <a:pPr lvl="3"/>
            <a:r>
              <a:rPr lang="en-US" sz="2500" dirty="0" smtClean="0"/>
              <a:t>Schedules </a:t>
            </a:r>
            <a:r>
              <a:rPr lang="en-US" sz="2500" dirty="0"/>
              <a:t>and Deadlines </a:t>
            </a:r>
          </a:p>
          <a:p>
            <a:pPr lvl="3"/>
            <a:r>
              <a:rPr lang="en-US" sz="2500" dirty="0"/>
              <a:t>Department policies and expectations (technology use in CR, </a:t>
            </a:r>
            <a:r>
              <a:rPr lang="en-US" sz="2500" dirty="0" smtClean="0"/>
              <a:t>penalties, extensions, sick days, etiquette</a:t>
            </a:r>
            <a:r>
              <a:rPr lang="mr-IN" sz="2500" dirty="0"/>
              <a:t>…</a:t>
            </a:r>
            <a:r>
              <a:rPr lang="en-US" sz="2500" dirty="0"/>
              <a:t>)</a:t>
            </a:r>
          </a:p>
          <a:p>
            <a:pPr lvl="3"/>
            <a:r>
              <a:rPr lang="en-US" sz="2500" dirty="0"/>
              <a:t>University policies and expectations </a:t>
            </a:r>
            <a:r>
              <a:rPr lang="en-US" sz="2500" dirty="0" smtClean="0"/>
              <a:t>as well as consequences </a:t>
            </a:r>
            <a:r>
              <a:rPr lang="en-US" sz="2500" dirty="0"/>
              <a:t>(plagiarism, behavior)</a:t>
            </a:r>
            <a:r>
              <a:rPr lang="mr-IN" sz="2500" dirty="0"/>
              <a:t>…</a:t>
            </a:r>
            <a:endParaRPr lang="en-US" sz="2500" dirty="0"/>
          </a:p>
          <a:p>
            <a:pPr lvl="4"/>
            <a:r>
              <a:rPr lang="mr-IN" sz="2500" dirty="0" smtClean="0"/>
              <a:t>…</a:t>
            </a:r>
            <a:r>
              <a:rPr lang="en-US" sz="2500" dirty="0" smtClean="0"/>
              <a:t>.all this </a:t>
            </a:r>
            <a:r>
              <a:rPr lang="en-US" sz="2500" dirty="0"/>
              <a:t>helps to avoid </a:t>
            </a:r>
            <a:r>
              <a:rPr lang="en-US" sz="2500" dirty="0" smtClean="0"/>
              <a:t>potential </a:t>
            </a:r>
            <a:r>
              <a:rPr lang="en-US" sz="2500" dirty="0"/>
              <a:t>classroom management issues. </a:t>
            </a:r>
          </a:p>
          <a:p>
            <a:pPr lvl="1"/>
            <a:endParaRPr lang="en-US" dirty="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1733333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732" y="5690795"/>
            <a:ext cx="8534400" cy="902250"/>
          </a:xfrm>
        </p:spPr>
        <p:txBody>
          <a:bodyPr>
            <a:normAutofit fontScale="90000"/>
          </a:bodyPr>
          <a:lstStyle/>
          <a:p>
            <a:pPr algn="ctr"/>
            <a:r>
              <a:rPr lang="en-US" dirty="0" smtClean="0"/>
              <a:t>What to do if challenged? </a:t>
            </a:r>
            <a:br>
              <a:rPr lang="en-US" dirty="0" smtClean="0"/>
            </a:br>
            <a:r>
              <a:rPr lang="en-US" sz="2700" dirty="0" smtClean="0"/>
              <a:t>(and you will be!)</a:t>
            </a:r>
            <a:endParaRPr lang="en-US" sz="2700" dirty="0"/>
          </a:p>
        </p:txBody>
      </p:sp>
      <p:pic>
        <p:nvPicPr>
          <p:cNvPr id="4098" name="Picture 2" descr="http://www.glasbergen.com/wp-content/gallery/education-and-teacher-cartoons/edu43.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4686" y="0"/>
            <a:ext cx="6623926" cy="5690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879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911" y="1424215"/>
            <a:ext cx="8534400" cy="4619934"/>
          </a:xfrm>
        </p:spPr>
        <p:txBody>
          <a:bodyPr/>
          <a:lstStyle/>
          <a:p>
            <a:r>
              <a:rPr lang="en-US" dirty="0" smtClean="0"/>
              <a:t>Always adopt a position of “thank you for asking such a good question; other students are probably asking that question too”</a:t>
            </a:r>
          </a:p>
          <a:p>
            <a:r>
              <a:rPr lang="mr-IN" dirty="0" smtClean="0"/>
              <a:t> </a:t>
            </a:r>
            <a:r>
              <a:rPr lang="en-US" dirty="0" smtClean="0"/>
              <a:t>Deflect the ‘but, what if</a:t>
            </a:r>
            <a:r>
              <a:rPr lang="mr-IN" dirty="0" smtClean="0"/>
              <a:t>…</a:t>
            </a:r>
            <a:r>
              <a:rPr lang="en-US" dirty="0" smtClean="0"/>
              <a:t>.(add terrible disaster here)” to discuss after class.</a:t>
            </a:r>
          </a:p>
          <a:p>
            <a:r>
              <a:rPr lang="en-US" dirty="0" smtClean="0"/>
              <a:t>If it cannot be addressed in 10 seconds, call for a “after-class” meeting (with enthusiasm!). The classroom is not the place to debate your policies and expectations.</a:t>
            </a:r>
          </a:p>
          <a:p>
            <a:r>
              <a:rPr lang="en-US" dirty="0" smtClean="0"/>
              <a:t>Never be curt, eye rolling or embarrassing :--}</a:t>
            </a:r>
          </a:p>
          <a:p>
            <a:r>
              <a:rPr lang="en-US" dirty="0" smtClean="0"/>
              <a:t>Never disregard a question or statement.</a:t>
            </a:r>
          </a:p>
          <a:p>
            <a:r>
              <a:rPr lang="en-US" dirty="0" smtClean="0"/>
              <a:t>Others from your experience?....</a:t>
            </a:r>
          </a:p>
          <a:p>
            <a:endParaRPr lang="en-US" dirty="0" smtClean="0"/>
          </a:p>
          <a:p>
            <a:endParaRPr lang="en-US" dirty="0"/>
          </a:p>
        </p:txBody>
      </p:sp>
      <p:sp>
        <p:nvSpPr>
          <p:cNvPr id="4" name="TextBox 3"/>
          <p:cNvSpPr txBox="1"/>
          <p:nvPr/>
        </p:nvSpPr>
        <p:spPr>
          <a:xfrm>
            <a:off x="957430" y="505610"/>
            <a:ext cx="4504759" cy="584775"/>
          </a:xfrm>
          <a:prstGeom prst="rect">
            <a:avLst/>
          </a:prstGeom>
          <a:noFill/>
        </p:spPr>
        <p:txBody>
          <a:bodyPr wrap="none" rtlCol="0">
            <a:spAutoFit/>
          </a:bodyPr>
          <a:lstStyle/>
          <a:p>
            <a:r>
              <a:rPr lang="en-US" sz="3200" dirty="0" smtClean="0"/>
              <a:t>If Challenged in class:</a:t>
            </a:r>
            <a:endParaRPr lang="en-US" sz="3200" dirty="0"/>
          </a:p>
        </p:txBody>
      </p:sp>
    </p:spTree>
    <p:extLst>
      <p:ext uri="{BB962C8B-B14F-4D97-AF65-F5344CB8AC3E}">
        <p14:creationId xmlns:p14="http://schemas.microsoft.com/office/powerpoint/2010/main" val="1174942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5687</TotalTime>
  <Words>1135</Words>
  <Application>Microsoft Macintosh PowerPoint</Application>
  <PresentationFormat>Widescreen</PresentationFormat>
  <Paragraphs>156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Century Gothic</vt:lpstr>
      <vt:lpstr>Mangal</vt:lpstr>
      <vt:lpstr>Wingdings 3</vt:lpstr>
      <vt:lpstr>Slice</vt:lpstr>
      <vt:lpstr>Student Rights &amp; Responsibilities in the Classroom</vt:lpstr>
      <vt:lpstr>Teaching is challenging!</vt:lpstr>
      <vt:lpstr>Setting expectations from the beginning avoids misunderstanding  (I.E  using the syllabus)</vt:lpstr>
      <vt:lpstr>Benefits of Using the syllabus  (or “how to prepare for the unexpected”)</vt:lpstr>
      <vt:lpstr>Be Consistent</vt:lpstr>
      <vt:lpstr>PowerPoint Presentation</vt:lpstr>
      <vt:lpstr>PowerPoint Presentation</vt:lpstr>
      <vt:lpstr>What to do if challenged?  (and you will be!)</vt:lpstr>
      <vt:lpstr>PowerPoint Presentation</vt:lpstr>
      <vt:lpstr>What does RIT Policy Say?</vt:lpstr>
      <vt:lpstr>What does RIT Policy Say?</vt:lpstr>
      <vt:lpstr>What does RIT Policy Say?</vt:lpstr>
      <vt:lpstr>What does RIT Policy Say?</vt:lpstr>
      <vt:lpstr>What does RIT Policy Say?</vt:lpstr>
      <vt:lpstr>What does RIT Policy Say?  D18.0 - RIT Student Conduct Process Inappropriate behaviors: </vt:lpstr>
      <vt:lpstr>What does RIT Policy Say? </vt:lpstr>
      <vt:lpstr>What does RIT Policy Say? </vt:lpstr>
      <vt:lpstr>What does RIT Policy Say? </vt:lpstr>
      <vt:lpstr>What does RIT Policy Say? </vt:lpstr>
      <vt:lpstr>What does RIT Policy Say? </vt:lpstr>
      <vt:lpstr>Instructor Challenges &amp; Competition of Priorities:  </vt:lpstr>
      <vt:lpstr>Case Studies:</vt:lpstr>
      <vt:lpstr>Case Studies:</vt:lpstr>
      <vt:lpstr>Resources  </vt:lpstr>
      <vt:lpstr>Discussion….Questions???</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68</cp:revision>
  <dcterms:created xsi:type="dcterms:W3CDTF">2017-08-31T18:34:17Z</dcterms:created>
  <dcterms:modified xsi:type="dcterms:W3CDTF">2017-09-12T13:37:45Z</dcterms:modified>
</cp:coreProperties>
</file>