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612" y="0"/>
                </a:moveTo>
                <a:lnTo>
                  <a:pt x="0" y="0"/>
                </a:lnTo>
                <a:lnTo>
                  <a:pt x="0" y="6858000"/>
                </a:lnTo>
                <a:lnTo>
                  <a:pt x="709612" y="6858000"/>
                </a:lnTo>
                <a:lnTo>
                  <a:pt x="711200" y="6789737"/>
                </a:lnTo>
                <a:lnTo>
                  <a:pt x="719137" y="6729412"/>
                </a:lnTo>
                <a:lnTo>
                  <a:pt x="730250" y="6677025"/>
                </a:lnTo>
                <a:lnTo>
                  <a:pt x="744537" y="6630987"/>
                </a:lnTo>
                <a:lnTo>
                  <a:pt x="760412" y="6589712"/>
                </a:lnTo>
                <a:lnTo>
                  <a:pt x="779462" y="6553200"/>
                </a:lnTo>
                <a:lnTo>
                  <a:pt x="817562" y="6477000"/>
                </a:lnTo>
                <a:lnTo>
                  <a:pt x="833437" y="6440487"/>
                </a:lnTo>
                <a:lnTo>
                  <a:pt x="849312" y="6399212"/>
                </a:lnTo>
                <a:lnTo>
                  <a:pt x="865187" y="6353175"/>
                </a:lnTo>
                <a:lnTo>
                  <a:pt x="876300" y="6300787"/>
                </a:lnTo>
                <a:lnTo>
                  <a:pt x="882650" y="6240462"/>
                </a:lnTo>
                <a:lnTo>
                  <a:pt x="885825" y="6172200"/>
                </a:lnTo>
                <a:lnTo>
                  <a:pt x="882650" y="6103937"/>
                </a:lnTo>
                <a:lnTo>
                  <a:pt x="876300" y="6043612"/>
                </a:lnTo>
                <a:lnTo>
                  <a:pt x="865187" y="5991225"/>
                </a:lnTo>
                <a:lnTo>
                  <a:pt x="849312" y="5945187"/>
                </a:lnTo>
                <a:lnTo>
                  <a:pt x="833437" y="5903912"/>
                </a:lnTo>
                <a:lnTo>
                  <a:pt x="817562" y="5867400"/>
                </a:lnTo>
                <a:lnTo>
                  <a:pt x="779462" y="5791200"/>
                </a:lnTo>
                <a:lnTo>
                  <a:pt x="760412" y="5754687"/>
                </a:lnTo>
                <a:lnTo>
                  <a:pt x="744537" y="5713412"/>
                </a:lnTo>
                <a:lnTo>
                  <a:pt x="730250" y="5667375"/>
                </a:lnTo>
                <a:lnTo>
                  <a:pt x="719137" y="5614987"/>
                </a:lnTo>
                <a:lnTo>
                  <a:pt x="711200" y="5554662"/>
                </a:lnTo>
                <a:lnTo>
                  <a:pt x="709612" y="5486400"/>
                </a:lnTo>
                <a:lnTo>
                  <a:pt x="711200" y="5418137"/>
                </a:lnTo>
                <a:lnTo>
                  <a:pt x="719137" y="5357812"/>
                </a:lnTo>
                <a:lnTo>
                  <a:pt x="730250" y="5305425"/>
                </a:lnTo>
                <a:lnTo>
                  <a:pt x="744537" y="5259387"/>
                </a:lnTo>
                <a:lnTo>
                  <a:pt x="760412" y="5218112"/>
                </a:lnTo>
                <a:lnTo>
                  <a:pt x="779462" y="5181600"/>
                </a:lnTo>
                <a:lnTo>
                  <a:pt x="817562" y="5105400"/>
                </a:lnTo>
                <a:lnTo>
                  <a:pt x="833437" y="5068887"/>
                </a:lnTo>
                <a:lnTo>
                  <a:pt x="849312" y="5027612"/>
                </a:lnTo>
                <a:lnTo>
                  <a:pt x="865187" y="4981575"/>
                </a:lnTo>
                <a:lnTo>
                  <a:pt x="876300" y="4929187"/>
                </a:lnTo>
                <a:lnTo>
                  <a:pt x="882650" y="4868862"/>
                </a:lnTo>
                <a:lnTo>
                  <a:pt x="885825" y="4800600"/>
                </a:lnTo>
                <a:lnTo>
                  <a:pt x="882650" y="4732337"/>
                </a:lnTo>
                <a:lnTo>
                  <a:pt x="876300" y="4672012"/>
                </a:lnTo>
                <a:lnTo>
                  <a:pt x="865187" y="4619625"/>
                </a:lnTo>
                <a:lnTo>
                  <a:pt x="849312" y="4573587"/>
                </a:lnTo>
                <a:lnTo>
                  <a:pt x="833437" y="4532312"/>
                </a:lnTo>
                <a:lnTo>
                  <a:pt x="817562" y="4495800"/>
                </a:lnTo>
                <a:lnTo>
                  <a:pt x="779462" y="4419600"/>
                </a:lnTo>
                <a:lnTo>
                  <a:pt x="760412" y="4383087"/>
                </a:lnTo>
                <a:lnTo>
                  <a:pt x="744537" y="4341812"/>
                </a:lnTo>
                <a:lnTo>
                  <a:pt x="730250" y="4295775"/>
                </a:lnTo>
                <a:lnTo>
                  <a:pt x="719137" y="4243387"/>
                </a:lnTo>
                <a:lnTo>
                  <a:pt x="711200" y="4183062"/>
                </a:lnTo>
                <a:lnTo>
                  <a:pt x="709612" y="4114800"/>
                </a:lnTo>
                <a:lnTo>
                  <a:pt x="711200" y="4046537"/>
                </a:lnTo>
                <a:lnTo>
                  <a:pt x="719137" y="3986212"/>
                </a:lnTo>
                <a:lnTo>
                  <a:pt x="730250" y="3933825"/>
                </a:lnTo>
                <a:lnTo>
                  <a:pt x="744537" y="3887787"/>
                </a:lnTo>
                <a:lnTo>
                  <a:pt x="760412" y="3846512"/>
                </a:lnTo>
                <a:lnTo>
                  <a:pt x="779462" y="3810000"/>
                </a:lnTo>
                <a:lnTo>
                  <a:pt x="817562" y="3733800"/>
                </a:lnTo>
                <a:lnTo>
                  <a:pt x="833437" y="3697287"/>
                </a:lnTo>
                <a:lnTo>
                  <a:pt x="849312" y="3656012"/>
                </a:lnTo>
                <a:lnTo>
                  <a:pt x="865187" y="3609975"/>
                </a:lnTo>
                <a:lnTo>
                  <a:pt x="876300" y="3557587"/>
                </a:lnTo>
                <a:lnTo>
                  <a:pt x="882650" y="3497262"/>
                </a:lnTo>
                <a:lnTo>
                  <a:pt x="885825" y="3427412"/>
                </a:lnTo>
                <a:lnTo>
                  <a:pt x="882650" y="3360737"/>
                </a:lnTo>
                <a:lnTo>
                  <a:pt x="876300" y="3300412"/>
                </a:lnTo>
                <a:lnTo>
                  <a:pt x="865187" y="3248025"/>
                </a:lnTo>
                <a:lnTo>
                  <a:pt x="849312" y="3201987"/>
                </a:lnTo>
                <a:lnTo>
                  <a:pt x="833437" y="3160712"/>
                </a:lnTo>
                <a:lnTo>
                  <a:pt x="817562" y="3124200"/>
                </a:lnTo>
                <a:lnTo>
                  <a:pt x="779462" y="3048000"/>
                </a:lnTo>
                <a:lnTo>
                  <a:pt x="760412" y="3011487"/>
                </a:lnTo>
                <a:lnTo>
                  <a:pt x="744537" y="2970212"/>
                </a:lnTo>
                <a:lnTo>
                  <a:pt x="730250" y="2924175"/>
                </a:lnTo>
                <a:lnTo>
                  <a:pt x="719137" y="2871787"/>
                </a:lnTo>
                <a:lnTo>
                  <a:pt x="711200" y="2811462"/>
                </a:lnTo>
                <a:lnTo>
                  <a:pt x="709612" y="2743200"/>
                </a:lnTo>
                <a:lnTo>
                  <a:pt x="711200" y="2674937"/>
                </a:lnTo>
                <a:lnTo>
                  <a:pt x="719137" y="2614612"/>
                </a:lnTo>
                <a:lnTo>
                  <a:pt x="730250" y="2562225"/>
                </a:lnTo>
                <a:lnTo>
                  <a:pt x="744537" y="2516187"/>
                </a:lnTo>
                <a:lnTo>
                  <a:pt x="760412" y="2474912"/>
                </a:lnTo>
                <a:lnTo>
                  <a:pt x="779462" y="2438400"/>
                </a:lnTo>
                <a:lnTo>
                  <a:pt x="817562" y="2362200"/>
                </a:lnTo>
                <a:lnTo>
                  <a:pt x="833437" y="2325687"/>
                </a:lnTo>
                <a:lnTo>
                  <a:pt x="849312" y="2284412"/>
                </a:lnTo>
                <a:lnTo>
                  <a:pt x="865187" y="2238375"/>
                </a:lnTo>
                <a:lnTo>
                  <a:pt x="876300" y="2185987"/>
                </a:lnTo>
                <a:lnTo>
                  <a:pt x="882650" y="2125662"/>
                </a:lnTo>
                <a:lnTo>
                  <a:pt x="885825" y="2057400"/>
                </a:lnTo>
                <a:lnTo>
                  <a:pt x="882650" y="1989137"/>
                </a:lnTo>
                <a:lnTo>
                  <a:pt x="876300" y="1928812"/>
                </a:lnTo>
                <a:lnTo>
                  <a:pt x="865187" y="1876425"/>
                </a:lnTo>
                <a:lnTo>
                  <a:pt x="849312" y="1830387"/>
                </a:lnTo>
                <a:lnTo>
                  <a:pt x="833437" y="1789112"/>
                </a:lnTo>
                <a:lnTo>
                  <a:pt x="817562" y="1752600"/>
                </a:lnTo>
                <a:lnTo>
                  <a:pt x="779462" y="1676400"/>
                </a:lnTo>
                <a:lnTo>
                  <a:pt x="760412" y="1639887"/>
                </a:lnTo>
                <a:lnTo>
                  <a:pt x="744537" y="1598612"/>
                </a:lnTo>
                <a:lnTo>
                  <a:pt x="730250" y="1552575"/>
                </a:lnTo>
                <a:lnTo>
                  <a:pt x="719137" y="1500187"/>
                </a:lnTo>
                <a:lnTo>
                  <a:pt x="711200" y="1439862"/>
                </a:lnTo>
                <a:lnTo>
                  <a:pt x="709612" y="1371600"/>
                </a:lnTo>
                <a:lnTo>
                  <a:pt x="711200" y="1303337"/>
                </a:lnTo>
                <a:lnTo>
                  <a:pt x="719137" y="1243012"/>
                </a:lnTo>
                <a:lnTo>
                  <a:pt x="730250" y="1190625"/>
                </a:lnTo>
                <a:lnTo>
                  <a:pt x="744537" y="1144587"/>
                </a:lnTo>
                <a:lnTo>
                  <a:pt x="760412" y="1103312"/>
                </a:lnTo>
                <a:lnTo>
                  <a:pt x="779462" y="1066800"/>
                </a:lnTo>
                <a:lnTo>
                  <a:pt x="817562" y="990600"/>
                </a:lnTo>
                <a:lnTo>
                  <a:pt x="833437" y="954087"/>
                </a:lnTo>
                <a:lnTo>
                  <a:pt x="849312" y="912812"/>
                </a:lnTo>
                <a:lnTo>
                  <a:pt x="865187" y="866775"/>
                </a:lnTo>
                <a:lnTo>
                  <a:pt x="876300" y="814387"/>
                </a:lnTo>
                <a:lnTo>
                  <a:pt x="882650" y="754062"/>
                </a:lnTo>
                <a:lnTo>
                  <a:pt x="885825" y="685800"/>
                </a:lnTo>
                <a:lnTo>
                  <a:pt x="882650" y="617537"/>
                </a:lnTo>
                <a:lnTo>
                  <a:pt x="876300" y="557212"/>
                </a:lnTo>
                <a:lnTo>
                  <a:pt x="865187" y="504825"/>
                </a:lnTo>
                <a:lnTo>
                  <a:pt x="849312" y="458787"/>
                </a:lnTo>
                <a:lnTo>
                  <a:pt x="833437" y="417512"/>
                </a:lnTo>
                <a:lnTo>
                  <a:pt x="817562" y="381000"/>
                </a:lnTo>
                <a:lnTo>
                  <a:pt x="779462" y="304800"/>
                </a:lnTo>
                <a:lnTo>
                  <a:pt x="760412" y="268287"/>
                </a:lnTo>
                <a:lnTo>
                  <a:pt x="744537" y="227012"/>
                </a:lnTo>
                <a:lnTo>
                  <a:pt x="730250" y="180975"/>
                </a:lnTo>
                <a:lnTo>
                  <a:pt x="719137" y="128587"/>
                </a:lnTo>
                <a:lnTo>
                  <a:pt x="711200" y="68262"/>
                </a:lnTo>
                <a:lnTo>
                  <a:pt x="709612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0417" y="327152"/>
            <a:ext cx="9531164" cy="151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2A1A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0417" y="2202179"/>
            <a:ext cx="9531164" cy="2988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deafliberator.blogspot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qq9LVkq_VQ" TargetMode="External"/><Relationship Id="rId2" Type="http://schemas.openxmlformats.org/officeDocument/2006/relationships/hyperlink" Target="http://orangebrownrit.blogspot.com/2008/04/ag-bell-plaque-dormpeti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facebook.com/168758442874/videos/10155945762117875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7015" y="640461"/>
            <a:ext cx="5235575" cy="5219700"/>
          </a:xfrm>
          <a:custGeom>
            <a:avLst/>
            <a:gdLst/>
            <a:ahLst/>
            <a:cxnLst/>
            <a:rect l="l" t="t" r="r" b="b"/>
            <a:pathLst>
              <a:path w="5235575" h="5219700">
                <a:moveTo>
                  <a:pt x="3149600" y="5016500"/>
                </a:moveTo>
                <a:lnTo>
                  <a:pt x="2085975" y="5016500"/>
                </a:lnTo>
                <a:lnTo>
                  <a:pt x="2232025" y="5054600"/>
                </a:lnTo>
                <a:lnTo>
                  <a:pt x="2327275" y="5105400"/>
                </a:lnTo>
                <a:lnTo>
                  <a:pt x="2374900" y="5143500"/>
                </a:lnTo>
                <a:lnTo>
                  <a:pt x="2420937" y="5168900"/>
                </a:lnTo>
                <a:lnTo>
                  <a:pt x="2470150" y="5194300"/>
                </a:lnTo>
                <a:lnTo>
                  <a:pt x="2566987" y="5219700"/>
                </a:lnTo>
                <a:lnTo>
                  <a:pt x="2668587" y="5219700"/>
                </a:lnTo>
                <a:lnTo>
                  <a:pt x="2765425" y="5194300"/>
                </a:lnTo>
                <a:lnTo>
                  <a:pt x="2814637" y="5168900"/>
                </a:lnTo>
                <a:lnTo>
                  <a:pt x="2860675" y="5143500"/>
                </a:lnTo>
                <a:lnTo>
                  <a:pt x="2908300" y="5105400"/>
                </a:lnTo>
                <a:lnTo>
                  <a:pt x="3003550" y="5054600"/>
                </a:lnTo>
                <a:lnTo>
                  <a:pt x="3049587" y="5041900"/>
                </a:lnTo>
                <a:lnTo>
                  <a:pt x="3149600" y="5016500"/>
                </a:lnTo>
                <a:close/>
              </a:path>
              <a:path w="5235575" h="5219700">
                <a:moveTo>
                  <a:pt x="1817687" y="5041900"/>
                </a:moveTo>
                <a:lnTo>
                  <a:pt x="1712912" y="5041900"/>
                </a:lnTo>
                <a:lnTo>
                  <a:pt x="1763712" y="5054600"/>
                </a:lnTo>
                <a:lnTo>
                  <a:pt x="1817687" y="5041900"/>
                </a:lnTo>
                <a:close/>
              </a:path>
              <a:path w="5235575" h="5219700">
                <a:moveTo>
                  <a:pt x="3522662" y="5041900"/>
                </a:moveTo>
                <a:lnTo>
                  <a:pt x="3417887" y="5041900"/>
                </a:lnTo>
                <a:lnTo>
                  <a:pt x="3471862" y="5054600"/>
                </a:lnTo>
                <a:lnTo>
                  <a:pt x="3522662" y="5041900"/>
                </a:lnTo>
                <a:close/>
              </a:path>
              <a:path w="5235575" h="5219700">
                <a:moveTo>
                  <a:pt x="1871662" y="177800"/>
                </a:moveTo>
                <a:lnTo>
                  <a:pt x="1663700" y="177800"/>
                </a:lnTo>
                <a:lnTo>
                  <a:pt x="1616075" y="190500"/>
                </a:lnTo>
                <a:lnTo>
                  <a:pt x="1576387" y="215900"/>
                </a:lnTo>
                <a:lnTo>
                  <a:pt x="1538287" y="241300"/>
                </a:lnTo>
                <a:lnTo>
                  <a:pt x="1504950" y="279400"/>
                </a:lnTo>
                <a:lnTo>
                  <a:pt x="1471612" y="304800"/>
                </a:lnTo>
                <a:lnTo>
                  <a:pt x="1441450" y="342900"/>
                </a:lnTo>
                <a:lnTo>
                  <a:pt x="1381125" y="431800"/>
                </a:lnTo>
                <a:lnTo>
                  <a:pt x="1350962" y="469900"/>
                </a:lnTo>
                <a:lnTo>
                  <a:pt x="1319212" y="508000"/>
                </a:lnTo>
                <a:lnTo>
                  <a:pt x="1282700" y="533400"/>
                </a:lnTo>
                <a:lnTo>
                  <a:pt x="1247775" y="558800"/>
                </a:lnTo>
                <a:lnTo>
                  <a:pt x="1208087" y="584200"/>
                </a:lnTo>
                <a:lnTo>
                  <a:pt x="1165225" y="609600"/>
                </a:lnTo>
                <a:lnTo>
                  <a:pt x="1119187" y="622300"/>
                </a:lnTo>
                <a:lnTo>
                  <a:pt x="974725" y="660400"/>
                </a:lnTo>
                <a:lnTo>
                  <a:pt x="882650" y="685800"/>
                </a:lnTo>
                <a:lnTo>
                  <a:pt x="839787" y="711200"/>
                </a:lnTo>
                <a:lnTo>
                  <a:pt x="801687" y="736600"/>
                </a:lnTo>
                <a:lnTo>
                  <a:pt x="766762" y="762000"/>
                </a:lnTo>
                <a:lnTo>
                  <a:pt x="738187" y="800100"/>
                </a:lnTo>
                <a:lnTo>
                  <a:pt x="714375" y="838200"/>
                </a:lnTo>
                <a:lnTo>
                  <a:pt x="695325" y="876300"/>
                </a:lnTo>
                <a:lnTo>
                  <a:pt x="679450" y="927100"/>
                </a:lnTo>
                <a:lnTo>
                  <a:pt x="665162" y="965200"/>
                </a:lnTo>
                <a:lnTo>
                  <a:pt x="639762" y="1066800"/>
                </a:lnTo>
                <a:lnTo>
                  <a:pt x="625475" y="1117600"/>
                </a:lnTo>
                <a:lnTo>
                  <a:pt x="609600" y="1155700"/>
                </a:lnTo>
                <a:lnTo>
                  <a:pt x="590550" y="1206500"/>
                </a:lnTo>
                <a:lnTo>
                  <a:pt x="568325" y="1244600"/>
                </a:lnTo>
                <a:lnTo>
                  <a:pt x="539750" y="1282700"/>
                </a:lnTo>
                <a:lnTo>
                  <a:pt x="508000" y="1308100"/>
                </a:lnTo>
                <a:lnTo>
                  <a:pt x="471487" y="1346200"/>
                </a:lnTo>
                <a:lnTo>
                  <a:pt x="352425" y="1435100"/>
                </a:lnTo>
                <a:lnTo>
                  <a:pt x="314325" y="1460500"/>
                </a:lnTo>
                <a:lnTo>
                  <a:pt x="277812" y="1498600"/>
                </a:lnTo>
                <a:lnTo>
                  <a:pt x="246062" y="1536700"/>
                </a:lnTo>
                <a:lnTo>
                  <a:pt x="219075" y="1574800"/>
                </a:lnTo>
                <a:lnTo>
                  <a:pt x="198437" y="1612900"/>
                </a:lnTo>
                <a:lnTo>
                  <a:pt x="184150" y="1663700"/>
                </a:lnTo>
                <a:lnTo>
                  <a:pt x="177800" y="1701800"/>
                </a:lnTo>
                <a:lnTo>
                  <a:pt x="176212" y="1752600"/>
                </a:lnTo>
                <a:lnTo>
                  <a:pt x="180975" y="1816100"/>
                </a:lnTo>
                <a:lnTo>
                  <a:pt x="187325" y="1866900"/>
                </a:lnTo>
                <a:lnTo>
                  <a:pt x="195262" y="1917700"/>
                </a:lnTo>
                <a:lnTo>
                  <a:pt x="201612" y="1968500"/>
                </a:lnTo>
                <a:lnTo>
                  <a:pt x="204787" y="2032000"/>
                </a:lnTo>
                <a:lnTo>
                  <a:pt x="204787" y="2082800"/>
                </a:lnTo>
                <a:lnTo>
                  <a:pt x="198437" y="2133600"/>
                </a:lnTo>
                <a:lnTo>
                  <a:pt x="185737" y="2184400"/>
                </a:lnTo>
                <a:lnTo>
                  <a:pt x="166687" y="2222500"/>
                </a:lnTo>
                <a:lnTo>
                  <a:pt x="142875" y="2273300"/>
                </a:lnTo>
                <a:lnTo>
                  <a:pt x="115887" y="2324100"/>
                </a:lnTo>
                <a:lnTo>
                  <a:pt x="87312" y="2362200"/>
                </a:lnTo>
                <a:lnTo>
                  <a:pt x="60325" y="2413000"/>
                </a:lnTo>
                <a:lnTo>
                  <a:pt x="36512" y="2463800"/>
                </a:lnTo>
                <a:lnTo>
                  <a:pt x="17462" y="2514600"/>
                </a:lnTo>
                <a:lnTo>
                  <a:pt x="4762" y="2565400"/>
                </a:lnTo>
                <a:lnTo>
                  <a:pt x="0" y="2616200"/>
                </a:lnTo>
                <a:lnTo>
                  <a:pt x="4762" y="2667000"/>
                </a:lnTo>
                <a:lnTo>
                  <a:pt x="17462" y="2705100"/>
                </a:lnTo>
                <a:lnTo>
                  <a:pt x="36512" y="2755900"/>
                </a:lnTo>
                <a:lnTo>
                  <a:pt x="60325" y="2806700"/>
                </a:lnTo>
                <a:lnTo>
                  <a:pt x="87312" y="2857500"/>
                </a:lnTo>
                <a:lnTo>
                  <a:pt x="115887" y="2895600"/>
                </a:lnTo>
                <a:lnTo>
                  <a:pt x="142875" y="2946400"/>
                </a:lnTo>
                <a:lnTo>
                  <a:pt x="166687" y="2997200"/>
                </a:lnTo>
                <a:lnTo>
                  <a:pt x="185737" y="3048000"/>
                </a:lnTo>
                <a:lnTo>
                  <a:pt x="198437" y="3086100"/>
                </a:lnTo>
                <a:lnTo>
                  <a:pt x="204787" y="3136900"/>
                </a:lnTo>
                <a:lnTo>
                  <a:pt x="204787" y="3187700"/>
                </a:lnTo>
                <a:lnTo>
                  <a:pt x="201612" y="3251200"/>
                </a:lnTo>
                <a:lnTo>
                  <a:pt x="195262" y="3302000"/>
                </a:lnTo>
                <a:lnTo>
                  <a:pt x="187325" y="3352800"/>
                </a:lnTo>
                <a:lnTo>
                  <a:pt x="180975" y="3403600"/>
                </a:lnTo>
                <a:lnTo>
                  <a:pt x="176212" y="3467100"/>
                </a:lnTo>
                <a:lnTo>
                  <a:pt x="177800" y="3517900"/>
                </a:lnTo>
                <a:lnTo>
                  <a:pt x="184150" y="3568700"/>
                </a:lnTo>
                <a:lnTo>
                  <a:pt x="198437" y="3606800"/>
                </a:lnTo>
                <a:lnTo>
                  <a:pt x="219075" y="3644900"/>
                </a:lnTo>
                <a:lnTo>
                  <a:pt x="246062" y="3683000"/>
                </a:lnTo>
                <a:lnTo>
                  <a:pt x="277812" y="3721100"/>
                </a:lnTo>
                <a:lnTo>
                  <a:pt x="314325" y="3759200"/>
                </a:lnTo>
                <a:lnTo>
                  <a:pt x="352425" y="3784600"/>
                </a:lnTo>
                <a:lnTo>
                  <a:pt x="471487" y="3873500"/>
                </a:lnTo>
                <a:lnTo>
                  <a:pt x="508000" y="3911600"/>
                </a:lnTo>
                <a:lnTo>
                  <a:pt x="539750" y="3949700"/>
                </a:lnTo>
                <a:lnTo>
                  <a:pt x="568325" y="3975100"/>
                </a:lnTo>
                <a:lnTo>
                  <a:pt x="590550" y="4013200"/>
                </a:lnTo>
                <a:lnTo>
                  <a:pt x="609600" y="4064000"/>
                </a:lnTo>
                <a:lnTo>
                  <a:pt x="625475" y="4102100"/>
                </a:lnTo>
                <a:lnTo>
                  <a:pt x="639762" y="4152900"/>
                </a:lnTo>
                <a:lnTo>
                  <a:pt x="665162" y="4254500"/>
                </a:lnTo>
                <a:lnTo>
                  <a:pt x="679450" y="4292600"/>
                </a:lnTo>
                <a:lnTo>
                  <a:pt x="695325" y="4343400"/>
                </a:lnTo>
                <a:lnTo>
                  <a:pt x="714375" y="4381500"/>
                </a:lnTo>
                <a:lnTo>
                  <a:pt x="738187" y="4419600"/>
                </a:lnTo>
                <a:lnTo>
                  <a:pt x="766762" y="4457700"/>
                </a:lnTo>
                <a:lnTo>
                  <a:pt x="801687" y="4483100"/>
                </a:lnTo>
                <a:lnTo>
                  <a:pt x="839787" y="4508500"/>
                </a:lnTo>
                <a:lnTo>
                  <a:pt x="882650" y="4533900"/>
                </a:lnTo>
                <a:lnTo>
                  <a:pt x="974725" y="4559300"/>
                </a:lnTo>
                <a:lnTo>
                  <a:pt x="1119187" y="4597400"/>
                </a:lnTo>
                <a:lnTo>
                  <a:pt x="1165225" y="4622800"/>
                </a:lnTo>
                <a:lnTo>
                  <a:pt x="1208087" y="4635500"/>
                </a:lnTo>
                <a:lnTo>
                  <a:pt x="1247775" y="4660900"/>
                </a:lnTo>
                <a:lnTo>
                  <a:pt x="1282700" y="4686300"/>
                </a:lnTo>
                <a:lnTo>
                  <a:pt x="1319212" y="4724400"/>
                </a:lnTo>
                <a:lnTo>
                  <a:pt x="1350962" y="4749800"/>
                </a:lnTo>
                <a:lnTo>
                  <a:pt x="1381125" y="4787900"/>
                </a:lnTo>
                <a:lnTo>
                  <a:pt x="1441450" y="4876800"/>
                </a:lnTo>
                <a:lnTo>
                  <a:pt x="1471612" y="4914900"/>
                </a:lnTo>
                <a:lnTo>
                  <a:pt x="1504950" y="4953000"/>
                </a:lnTo>
                <a:lnTo>
                  <a:pt x="1538287" y="4978400"/>
                </a:lnTo>
                <a:lnTo>
                  <a:pt x="1576387" y="5003800"/>
                </a:lnTo>
                <a:lnTo>
                  <a:pt x="1616075" y="5029200"/>
                </a:lnTo>
                <a:lnTo>
                  <a:pt x="1663700" y="5041900"/>
                </a:lnTo>
                <a:lnTo>
                  <a:pt x="1871662" y="5041900"/>
                </a:lnTo>
                <a:lnTo>
                  <a:pt x="1925637" y="5029200"/>
                </a:lnTo>
                <a:lnTo>
                  <a:pt x="1979612" y="5029200"/>
                </a:lnTo>
                <a:lnTo>
                  <a:pt x="2033587" y="5016500"/>
                </a:lnTo>
                <a:lnTo>
                  <a:pt x="3639343" y="5016500"/>
                </a:lnTo>
                <a:lnTo>
                  <a:pt x="3659187" y="5003800"/>
                </a:lnTo>
                <a:lnTo>
                  <a:pt x="3697287" y="4978400"/>
                </a:lnTo>
                <a:lnTo>
                  <a:pt x="3730625" y="4953000"/>
                </a:lnTo>
                <a:lnTo>
                  <a:pt x="3763962" y="4914900"/>
                </a:lnTo>
                <a:lnTo>
                  <a:pt x="3794125" y="4876800"/>
                </a:lnTo>
                <a:lnTo>
                  <a:pt x="3854450" y="4787900"/>
                </a:lnTo>
                <a:lnTo>
                  <a:pt x="3884612" y="4749800"/>
                </a:lnTo>
                <a:lnTo>
                  <a:pt x="3916362" y="4724400"/>
                </a:lnTo>
                <a:lnTo>
                  <a:pt x="3952875" y="4686300"/>
                </a:lnTo>
                <a:lnTo>
                  <a:pt x="3987800" y="4660900"/>
                </a:lnTo>
                <a:lnTo>
                  <a:pt x="4027487" y="4635500"/>
                </a:lnTo>
                <a:lnTo>
                  <a:pt x="4070350" y="4622800"/>
                </a:lnTo>
                <a:lnTo>
                  <a:pt x="4116387" y="4597400"/>
                </a:lnTo>
                <a:lnTo>
                  <a:pt x="4260850" y="4559300"/>
                </a:lnTo>
                <a:lnTo>
                  <a:pt x="4352925" y="4533900"/>
                </a:lnTo>
                <a:lnTo>
                  <a:pt x="4395787" y="4508500"/>
                </a:lnTo>
                <a:lnTo>
                  <a:pt x="4433887" y="4483100"/>
                </a:lnTo>
                <a:lnTo>
                  <a:pt x="4468812" y="4457700"/>
                </a:lnTo>
                <a:lnTo>
                  <a:pt x="4497387" y="4419600"/>
                </a:lnTo>
                <a:lnTo>
                  <a:pt x="4521200" y="4381500"/>
                </a:lnTo>
                <a:lnTo>
                  <a:pt x="4540250" y="4343400"/>
                </a:lnTo>
                <a:lnTo>
                  <a:pt x="4556125" y="4292600"/>
                </a:lnTo>
                <a:lnTo>
                  <a:pt x="4570412" y="4254500"/>
                </a:lnTo>
                <a:lnTo>
                  <a:pt x="4595812" y="4152900"/>
                </a:lnTo>
                <a:lnTo>
                  <a:pt x="4610100" y="4102100"/>
                </a:lnTo>
                <a:lnTo>
                  <a:pt x="4625975" y="4064000"/>
                </a:lnTo>
                <a:lnTo>
                  <a:pt x="4645025" y="4013200"/>
                </a:lnTo>
                <a:lnTo>
                  <a:pt x="4667250" y="3975100"/>
                </a:lnTo>
                <a:lnTo>
                  <a:pt x="4695825" y="3949700"/>
                </a:lnTo>
                <a:lnTo>
                  <a:pt x="4727575" y="3911600"/>
                </a:lnTo>
                <a:lnTo>
                  <a:pt x="4764087" y="3873500"/>
                </a:lnTo>
                <a:lnTo>
                  <a:pt x="4802187" y="3848100"/>
                </a:lnTo>
                <a:lnTo>
                  <a:pt x="4843462" y="3810000"/>
                </a:lnTo>
                <a:lnTo>
                  <a:pt x="4883150" y="3784600"/>
                </a:lnTo>
                <a:lnTo>
                  <a:pt x="4921250" y="3759200"/>
                </a:lnTo>
                <a:lnTo>
                  <a:pt x="4957762" y="3721100"/>
                </a:lnTo>
                <a:lnTo>
                  <a:pt x="4989512" y="3683000"/>
                </a:lnTo>
                <a:lnTo>
                  <a:pt x="5016500" y="3644900"/>
                </a:lnTo>
                <a:lnTo>
                  <a:pt x="5037137" y="3606800"/>
                </a:lnTo>
                <a:lnTo>
                  <a:pt x="5051425" y="3568700"/>
                </a:lnTo>
                <a:lnTo>
                  <a:pt x="5057775" y="3517900"/>
                </a:lnTo>
                <a:lnTo>
                  <a:pt x="5059362" y="3467100"/>
                </a:lnTo>
                <a:lnTo>
                  <a:pt x="5054600" y="3403600"/>
                </a:lnTo>
                <a:lnTo>
                  <a:pt x="5048250" y="3352800"/>
                </a:lnTo>
                <a:lnTo>
                  <a:pt x="5040312" y="3302000"/>
                </a:lnTo>
                <a:lnTo>
                  <a:pt x="5033962" y="3251200"/>
                </a:lnTo>
                <a:lnTo>
                  <a:pt x="5030787" y="3187700"/>
                </a:lnTo>
                <a:lnTo>
                  <a:pt x="5030787" y="3136900"/>
                </a:lnTo>
                <a:lnTo>
                  <a:pt x="5037137" y="3086100"/>
                </a:lnTo>
                <a:lnTo>
                  <a:pt x="5049837" y="3048000"/>
                </a:lnTo>
                <a:lnTo>
                  <a:pt x="5068887" y="2997200"/>
                </a:lnTo>
                <a:lnTo>
                  <a:pt x="5119687" y="2895600"/>
                </a:lnTo>
                <a:lnTo>
                  <a:pt x="5148262" y="2857500"/>
                </a:lnTo>
                <a:lnTo>
                  <a:pt x="5175250" y="2806700"/>
                </a:lnTo>
                <a:lnTo>
                  <a:pt x="5199062" y="2755900"/>
                </a:lnTo>
                <a:lnTo>
                  <a:pt x="5218112" y="2705100"/>
                </a:lnTo>
                <a:lnTo>
                  <a:pt x="5230812" y="2667000"/>
                </a:lnTo>
                <a:lnTo>
                  <a:pt x="5235575" y="2616200"/>
                </a:lnTo>
                <a:lnTo>
                  <a:pt x="5230812" y="2565400"/>
                </a:lnTo>
                <a:lnTo>
                  <a:pt x="5218112" y="2514600"/>
                </a:lnTo>
                <a:lnTo>
                  <a:pt x="5199062" y="2463800"/>
                </a:lnTo>
                <a:lnTo>
                  <a:pt x="5175250" y="2413000"/>
                </a:lnTo>
                <a:lnTo>
                  <a:pt x="5148262" y="2362200"/>
                </a:lnTo>
                <a:lnTo>
                  <a:pt x="5119687" y="2324100"/>
                </a:lnTo>
                <a:lnTo>
                  <a:pt x="5049837" y="2184400"/>
                </a:lnTo>
                <a:lnTo>
                  <a:pt x="5037137" y="2133600"/>
                </a:lnTo>
                <a:lnTo>
                  <a:pt x="5030787" y="2082800"/>
                </a:lnTo>
                <a:lnTo>
                  <a:pt x="5030787" y="2032000"/>
                </a:lnTo>
                <a:lnTo>
                  <a:pt x="5033962" y="1968500"/>
                </a:lnTo>
                <a:lnTo>
                  <a:pt x="5040312" y="1917700"/>
                </a:lnTo>
                <a:lnTo>
                  <a:pt x="5048250" y="1866900"/>
                </a:lnTo>
                <a:lnTo>
                  <a:pt x="5054600" y="1816100"/>
                </a:lnTo>
                <a:lnTo>
                  <a:pt x="5059362" y="1752600"/>
                </a:lnTo>
                <a:lnTo>
                  <a:pt x="5057775" y="1701800"/>
                </a:lnTo>
                <a:lnTo>
                  <a:pt x="5051425" y="1663700"/>
                </a:lnTo>
                <a:lnTo>
                  <a:pt x="5037137" y="1612900"/>
                </a:lnTo>
                <a:lnTo>
                  <a:pt x="5016500" y="1574800"/>
                </a:lnTo>
                <a:lnTo>
                  <a:pt x="4989512" y="1536700"/>
                </a:lnTo>
                <a:lnTo>
                  <a:pt x="4957762" y="1498600"/>
                </a:lnTo>
                <a:lnTo>
                  <a:pt x="4921250" y="1460500"/>
                </a:lnTo>
                <a:lnTo>
                  <a:pt x="4883150" y="1435100"/>
                </a:lnTo>
                <a:lnTo>
                  <a:pt x="4843462" y="1409700"/>
                </a:lnTo>
                <a:lnTo>
                  <a:pt x="4802187" y="1371600"/>
                </a:lnTo>
                <a:lnTo>
                  <a:pt x="4764087" y="1346200"/>
                </a:lnTo>
                <a:lnTo>
                  <a:pt x="4727575" y="1308100"/>
                </a:lnTo>
                <a:lnTo>
                  <a:pt x="4695825" y="1282700"/>
                </a:lnTo>
                <a:lnTo>
                  <a:pt x="4667250" y="1244600"/>
                </a:lnTo>
                <a:lnTo>
                  <a:pt x="4645025" y="1206500"/>
                </a:lnTo>
                <a:lnTo>
                  <a:pt x="4625975" y="1155700"/>
                </a:lnTo>
                <a:lnTo>
                  <a:pt x="4610100" y="1117600"/>
                </a:lnTo>
                <a:lnTo>
                  <a:pt x="4595812" y="1066800"/>
                </a:lnTo>
                <a:lnTo>
                  <a:pt x="4570412" y="965200"/>
                </a:lnTo>
                <a:lnTo>
                  <a:pt x="4556125" y="927100"/>
                </a:lnTo>
                <a:lnTo>
                  <a:pt x="4540250" y="876300"/>
                </a:lnTo>
                <a:lnTo>
                  <a:pt x="4521200" y="838200"/>
                </a:lnTo>
                <a:lnTo>
                  <a:pt x="4497387" y="800100"/>
                </a:lnTo>
                <a:lnTo>
                  <a:pt x="4468812" y="762000"/>
                </a:lnTo>
                <a:lnTo>
                  <a:pt x="4433887" y="736600"/>
                </a:lnTo>
                <a:lnTo>
                  <a:pt x="4395787" y="711200"/>
                </a:lnTo>
                <a:lnTo>
                  <a:pt x="4352925" y="685800"/>
                </a:lnTo>
                <a:lnTo>
                  <a:pt x="4260850" y="660400"/>
                </a:lnTo>
                <a:lnTo>
                  <a:pt x="4116387" y="622300"/>
                </a:lnTo>
                <a:lnTo>
                  <a:pt x="4070350" y="609600"/>
                </a:lnTo>
                <a:lnTo>
                  <a:pt x="4027487" y="584200"/>
                </a:lnTo>
                <a:lnTo>
                  <a:pt x="3987800" y="558800"/>
                </a:lnTo>
                <a:lnTo>
                  <a:pt x="3952875" y="533400"/>
                </a:lnTo>
                <a:lnTo>
                  <a:pt x="3916362" y="508000"/>
                </a:lnTo>
                <a:lnTo>
                  <a:pt x="3884612" y="469900"/>
                </a:lnTo>
                <a:lnTo>
                  <a:pt x="3854450" y="431800"/>
                </a:lnTo>
                <a:lnTo>
                  <a:pt x="3794125" y="342900"/>
                </a:lnTo>
                <a:lnTo>
                  <a:pt x="3763962" y="304800"/>
                </a:lnTo>
                <a:lnTo>
                  <a:pt x="3730625" y="279400"/>
                </a:lnTo>
                <a:lnTo>
                  <a:pt x="3697287" y="241300"/>
                </a:lnTo>
                <a:lnTo>
                  <a:pt x="3659187" y="215900"/>
                </a:lnTo>
                <a:lnTo>
                  <a:pt x="3639343" y="203200"/>
                </a:lnTo>
                <a:lnTo>
                  <a:pt x="1979612" y="203200"/>
                </a:lnTo>
                <a:lnTo>
                  <a:pt x="1871662" y="177800"/>
                </a:lnTo>
                <a:close/>
              </a:path>
              <a:path w="5235575" h="5219700">
                <a:moveTo>
                  <a:pt x="3639343" y="5016500"/>
                </a:moveTo>
                <a:lnTo>
                  <a:pt x="3201987" y="5016500"/>
                </a:lnTo>
                <a:lnTo>
                  <a:pt x="3255962" y="5029200"/>
                </a:lnTo>
                <a:lnTo>
                  <a:pt x="3309937" y="5029200"/>
                </a:lnTo>
                <a:lnTo>
                  <a:pt x="3363912" y="5041900"/>
                </a:lnTo>
                <a:lnTo>
                  <a:pt x="3571875" y="5041900"/>
                </a:lnTo>
                <a:lnTo>
                  <a:pt x="3619500" y="5029200"/>
                </a:lnTo>
                <a:lnTo>
                  <a:pt x="3639343" y="5016500"/>
                </a:lnTo>
                <a:close/>
              </a:path>
              <a:path w="5235575" h="5219700">
                <a:moveTo>
                  <a:pt x="2668587" y="0"/>
                </a:moveTo>
                <a:lnTo>
                  <a:pt x="2566987" y="0"/>
                </a:lnTo>
                <a:lnTo>
                  <a:pt x="2517775" y="12700"/>
                </a:lnTo>
                <a:lnTo>
                  <a:pt x="2470150" y="38100"/>
                </a:lnTo>
                <a:lnTo>
                  <a:pt x="2420937" y="50800"/>
                </a:lnTo>
                <a:lnTo>
                  <a:pt x="2374900" y="88900"/>
                </a:lnTo>
                <a:lnTo>
                  <a:pt x="2232025" y="165100"/>
                </a:lnTo>
                <a:lnTo>
                  <a:pt x="2085975" y="203200"/>
                </a:lnTo>
                <a:lnTo>
                  <a:pt x="3149600" y="203200"/>
                </a:lnTo>
                <a:lnTo>
                  <a:pt x="3049587" y="177800"/>
                </a:lnTo>
                <a:lnTo>
                  <a:pt x="3003550" y="165100"/>
                </a:lnTo>
                <a:lnTo>
                  <a:pt x="2860675" y="88900"/>
                </a:lnTo>
                <a:lnTo>
                  <a:pt x="2814637" y="50800"/>
                </a:lnTo>
                <a:lnTo>
                  <a:pt x="2765425" y="38100"/>
                </a:lnTo>
                <a:lnTo>
                  <a:pt x="2717800" y="12700"/>
                </a:lnTo>
                <a:lnTo>
                  <a:pt x="2668587" y="0"/>
                </a:lnTo>
                <a:close/>
              </a:path>
              <a:path w="5235575" h="5219700">
                <a:moveTo>
                  <a:pt x="3571875" y="177800"/>
                </a:moveTo>
                <a:lnTo>
                  <a:pt x="3363912" y="177800"/>
                </a:lnTo>
                <a:lnTo>
                  <a:pt x="3255962" y="203200"/>
                </a:lnTo>
                <a:lnTo>
                  <a:pt x="3639343" y="203200"/>
                </a:lnTo>
                <a:lnTo>
                  <a:pt x="3619500" y="190500"/>
                </a:lnTo>
                <a:lnTo>
                  <a:pt x="3571875" y="1778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2200" y="375411"/>
            <a:ext cx="7229761" cy="5727209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605790" marR="599440" indent="-635" algn="ctr">
              <a:lnSpc>
                <a:spcPts val="10800"/>
              </a:lnSpc>
              <a:spcBef>
                <a:spcPts val="1460"/>
              </a:spcBef>
            </a:pPr>
            <a:r>
              <a:rPr sz="10000" spc="695" dirty="0">
                <a:solidFill>
                  <a:srgbClr val="2A1A00"/>
                </a:solidFill>
                <a:latin typeface="Impact"/>
                <a:cs typeface="Impact"/>
              </a:rPr>
              <a:t>NTID/RIT  </a:t>
            </a:r>
            <a:r>
              <a:rPr sz="10000" spc="800" dirty="0">
                <a:solidFill>
                  <a:srgbClr val="2A1A00"/>
                </a:solidFill>
                <a:latin typeface="Impact"/>
                <a:cs typeface="Impact"/>
              </a:rPr>
              <a:t>STU</a:t>
            </a:r>
            <a:r>
              <a:rPr sz="10000" spc="790" dirty="0">
                <a:solidFill>
                  <a:srgbClr val="2A1A00"/>
                </a:solidFill>
                <a:latin typeface="Impact"/>
                <a:cs typeface="Impact"/>
              </a:rPr>
              <a:t>D</a:t>
            </a:r>
            <a:r>
              <a:rPr sz="10000" spc="785" dirty="0">
                <a:solidFill>
                  <a:srgbClr val="2A1A00"/>
                </a:solidFill>
                <a:latin typeface="Impact"/>
                <a:cs typeface="Impact"/>
              </a:rPr>
              <a:t>E</a:t>
            </a:r>
            <a:r>
              <a:rPr sz="10000" spc="800" dirty="0">
                <a:solidFill>
                  <a:srgbClr val="2A1A00"/>
                </a:solidFill>
                <a:latin typeface="Impact"/>
                <a:cs typeface="Impact"/>
              </a:rPr>
              <a:t>N</a:t>
            </a:r>
            <a:r>
              <a:rPr sz="10000" spc="805" dirty="0">
                <a:solidFill>
                  <a:srgbClr val="2A1A00"/>
                </a:solidFill>
                <a:latin typeface="Impact"/>
                <a:cs typeface="Impact"/>
              </a:rPr>
              <a:t>T</a:t>
            </a:r>
            <a:r>
              <a:rPr sz="10000" dirty="0">
                <a:solidFill>
                  <a:srgbClr val="2A1A00"/>
                </a:solidFill>
                <a:latin typeface="Impact"/>
                <a:cs typeface="Impact"/>
              </a:rPr>
              <a:t>S</a:t>
            </a:r>
            <a:endParaRPr sz="10000" dirty="0">
              <a:latin typeface="Impact"/>
              <a:cs typeface="Impact"/>
            </a:endParaRPr>
          </a:p>
          <a:p>
            <a:pPr marL="12065" marR="5080" algn="ctr">
              <a:lnSpc>
                <a:spcPts val="10800"/>
              </a:lnSpc>
            </a:pPr>
            <a:r>
              <a:rPr sz="10000" spc="800" dirty="0">
                <a:solidFill>
                  <a:srgbClr val="2A1A00"/>
                </a:solidFill>
                <a:latin typeface="Impact"/>
                <a:cs typeface="Impact"/>
              </a:rPr>
              <a:t>C</a:t>
            </a:r>
            <a:r>
              <a:rPr sz="10000" spc="810" dirty="0">
                <a:solidFill>
                  <a:srgbClr val="2A1A00"/>
                </a:solidFill>
                <a:latin typeface="Impact"/>
                <a:cs typeface="Impact"/>
              </a:rPr>
              <a:t>O</a:t>
            </a:r>
            <a:r>
              <a:rPr sz="10000" spc="790" dirty="0">
                <a:solidFill>
                  <a:srgbClr val="2A1A00"/>
                </a:solidFill>
                <a:latin typeface="Impact"/>
                <a:cs typeface="Impact"/>
              </a:rPr>
              <a:t>MM</a:t>
            </a:r>
            <a:r>
              <a:rPr sz="10000" spc="805" dirty="0">
                <a:solidFill>
                  <a:srgbClr val="2A1A00"/>
                </a:solidFill>
                <a:latin typeface="Impact"/>
                <a:cs typeface="Impact"/>
              </a:rPr>
              <a:t>U</a:t>
            </a:r>
            <a:r>
              <a:rPr sz="10000" spc="790" dirty="0">
                <a:solidFill>
                  <a:srgbClr val="2A1A00"/>
                </a:solidFill>
                <a:latin typeface="Impact"/>
                <a:cs typeface="Impact"/>
              </a:rPr>
              <a:t>N</a:t>
            </a:r>
            <a:r>
              <a:rPr sz="10000" spc="795" dirty="0">
                <a:solidFill>
                  <a:srgbClr val="2A1A00"/>
                </a:solidFill>
                <a:latin typeface="Impact"/>
                <a:cs typeface="Impact"/>
              </a:rPr>
              <a:t>I</a:t>
            </a:r>
            <a:r>
              <a:rPr sz="10000" spc="1045" dirty="0">
                <a:solidFill>
                  <a:srgbClr val="2A1A00"/>
                </a:solidFill>
                <a:latin typeface="Impact"/>
                <a:cs typeface="Impact"/>
              </a:rPr>
              <a:t>T</a:t>
            </a:r>
            <a:r>
              <a:rPr sz="10000" dirty="0">
                <a:solidFill>
                  <a:srgbClr val="2A1A00"/>
                </a:solidFill>
                <a:latin typeface="Impact"/>
                <a:cs typeface="Impact"/>
              </a:rPr>
              <a:t>Y  </a:t>
            </a:r>
            <a:r>
              <a:rPr sz="10000" spc="680" dirty="0">
                <a:solidFill>
                  <a:srgbClr val="2A1A00"/>
                </a:solidFill>
                <a:latin typeface="Impact"/>
                <a:cs typeface="Impact"/>
              </a:rPr>
              <a:t>BUILDNG</a:t>
            </a:r>
            <a:endParaRPr sz="100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5981700" cy="15132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52400" marR="5080" indent="-139700">
              <a:lnSpc>
                <a:spcPts val="5590"/>
              </a:lnSpc>
              <a:spcBef>
                <a:spcPts val="725"/>
              </a:spcBef>
            </a:pPr>
            <a:r>
              <a:rPr spc="180" dirty="0"/>
              <a:t>UNITY </a:t>
            </a:r>
            <a:r>
              <a:rPr spc="130" dirty="0"/>
              <a:t>FOR </a:t>
            </a:r>
            <a:r>
              <a:rPr spc="180" dirty="0"/>
              <a:t>GALLAUDET  </a:t>
            </a:r>
            <a:r>
              <a:rPr spc="145" dirty="0"/>
              <a:t>TENT </a:t>
            </a:r>
            <a:r>
              <a:rPr spc="180" dirty="0"/>
              <a:t>CITY </a:t>
            </a:r>
            <a:r>
              <a:rPr spc="130" dirty="0"/>
              <a:t>OCT</a:t>
            </a:r>
            <a:r>
              <a:rPr spc="835" dirty="0"/>
              <a:t> </a:t>
            </a:r>
            <a:r>
              <a:rPr spc="150" dirty="0"/>
              <a:t>2006</a:t>
            </a:r>
          </a:p>
        </p:txBody>
      </p:sp>
      <p:sp>
        <p:nvSpPr>
          <p:cNvPr id="3" name="object 3"/>
          <p:cNvSpPr/>
          <p:nvPr/>
        </p:nvSpPr>
        <p:spPr>
          <a:xfrm>
            <a:off x="1251677" y="1874517"/>
            <a:ext cx="2695575" cy="2641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0818" y="2373777"/>
            <a:ext cx="2394859" cy="31931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2739" y="4534916"/>
            <a:ext cx="1163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/>
                <a:cs typeface="Gill Sans MT"/>
              </a:rPr>
              <a:t>Claytton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Ide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2330" y="5555996"/>
            <a:ext cx="343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ill Sans MT"/>
                <a:cs typeface="Gill Sans MT"/>
              </a:rPr>
              <a:t>https://rochesterfssa.wordpress.com/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4340" y="5741923"/>
            <a:ext cx="361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 </a:t>
            </a:r>
            <a:r>
              <a:rPr sz="1800" spc="-15" dirty="0">
                <a:latin typeface="Gill Sans MT"/>
                <a:cs typeface="Gill Sans MT"/>
              </a:rPr>
              <a:t>Nov </a:t>
            </a:r>
            <a:r>
              <a:rPr sz="1800" dirty="0">
                <a:latin typeface="Gill Sans MT"/>
                <a:cs typeface="Gill Sans MT"/>
              </a:rPr>
              <a:t>10, 2006</a:t>
            </a:r>
            <a:r>
              <a:rPr sz="1800" spc="-430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Vol </a:t>
            </a:r>
            <a:r>
              <a:rPr sz="1800" dirty="0">
                <a:latin typeface="Gill Sans MT"/>
                <a:cs typeface="Gill Sans MT"/>
              </a:rPr>
              <a:t>56 </a:t>
            </a:r>
            <a:r>
              <a:rPr sz="1800" spc="-5" dirty="0">
                <a:latin typeface="Gill Sans MT"/>
                <a:cs typeface="Gill Sans MT"/>
              </a:rPr>
              <a:t>Issue </a:t>
            </a:r>
            <a:r>
              <a:rPr sz="1800" dirty="0">
                <a:latin typeface="Gill Sans MT"/>
                <a:cs typeface="Gill Sans MT"/>
              </a:rPr>
              <a:t>10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29243" y="2437415"/>
            <a:ext cx="5334181" cy="272145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0912" y="1106105"/>
            <a:ext cx="5791199" cy="477120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9564" y="1128450"/>
            <a:ext cx="4549235" cy="260840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43140" y="6135116"/>
            <a:ext cx="361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 </a:t>
            </a:r>
            <a:r>
              <a:rPr sz="1800" spc="-15" dirty="0">
                <a:latin typeface="Gill Sans MT"/>
                <a:cs typeface="Gill Sans MT"/>
              </a:rPr>
              <a:t>Nov </a:t>
            </a:r>
            <a:r>
              <a:rPr sz="1800" dirty="0">
                <a:latin typeface="Gill Sans MT"/>
                <a:cs typeface="Gill Sans MT"/>
              </a:rPr>
              <a:t>10, 2006</a:t>
            </a:r>
            <a:r>
              <a:rPr sz="1800" spc="-430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Vol </a:t>
            </a:r>
            <a:r>
              <a:rPr sz="1800" dirty="0">
                <a:latin typeface="Gill Sans MT"/>
                <a:cs typeface="Gill Sans MT"/>
              </a:rPr>
              <a:t>56 </a:t>
            </a:r>
            <a:r>
              <a:rPr sz="1800" spc="-5" dirty="0">
                <a:latin typeface="Gill Sans MT"/>
                <a:cs typeface="Gill Sans MT"/>
              </a:rPr>
              <a:t>Issue </a:t>
            </a:r>
            <a:r>
              <a:rPr sz="1800" dirty="0">
                <a:latin typeface="Gill Sans MT"/>
                <a:cs typeface="Gill Sans MT"/>
              </a:rPr>
              <a:t>10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6289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O</a:t>
            </a:r>
            <a:r>
              <a:rPr spc="195" dirty="0"/>
              <a:t>UTC</a:t>
            </a:r>
            <a:r>
              <a:rPr spc="200" dirty="0"/>
              <a:t>O</a:t>
            </a:r>
            <a:r>
              <a:rPr spc="190" dirty="0"/>
              <a:t>M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7224395" cy="213804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JK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Fernandes was terminated as president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for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Gallaudent</a:t>
            </a:r>
            <a:r>
              <a:rPr sz="2000" spc="-2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University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5" dirty="0">
                <a:solidFill>
                  <a:srgbClr val="595959"/>
                </a:solidFill>
                <a:latin typeface="Gill Sans MT"/>
                <a:cs typeface="Gill Sans MT"/>
              </a:rPr>
              <a:t>Robert 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Davila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became</a:t>
            </a:r>
            <a:r>
              <a:rPr sz="2000" spc="-2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president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Alan Hurwitz became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president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Now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Bobbi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Cordano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is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president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Reaffirms the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importance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of solidarity with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sister</a:t>
            </a:r>
            <a:r>
              <a:rPr sz="2000" spc="-4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college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725"/>
              </a:spcBef>
            </a:pPr>
            <a:r>
              <a:rPr spc="165" dirty="0"/>
              <a:t>SILENT </a:t>
            </a:r>
            <a:r>
              <a:rPr spc="170" dirty="0"/>
              <a:t>PROTEST </a:t>
            </a:r>
            <a:r>
              <a:rPr spc="130" dirty="0"/>
              <a:t>FOR </a:t>
            </a:r>
            <a:r>
              <a:rPr spc="170" dirty="0"/>
              <a:t>SIGNING </a:t>
            </a:r>
            <a:r>
              <a:rPr spc="100" dirty="0"/>
              <a:t>IN  </a:t>
            </a:r>
            <a:r>
              <a:rPr spc="165" dirty="0"/>
              <a:t>PUBLIC </a:t>
            </a:r>
            <a:r>
              <a:rPr spc="185" dirty="0"/>
              <a:t>PLACES</a:t>
            </a:r>
            <a:r>
              <a:rPr spc="625" dirty="0"/>
              <a:t> </a:t>
            </a:r>
            <a:r>
              <a:rPr spc="200" dirty="0"/>
              <a:t>2006</a:t>
            </a:r>
          </a:p>
        </p:txBody>
      </p:sp>
      <p:sp>
        <p:nvSpPr>
          <p:cNvPr id="3" name="object 3"/>
          <p:cNvSpPr/>
          <p:nvPr/>
        </p:nvSpPr>
        <p:spPr>
          <a:xfrm>
            <a:off x="7783552" y="1874517"/>
            <a:ext cx="3465763" cy="272052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9878" y="5961379"/>
            <a:ext cx="340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ill Sans MT"/>
                <a:cs typeface="Gill Sans MT"/>
                <a:hlinkClick r:id="rId3"/>
              </a:rPr>
              <a:t>http://thedeafliberator.blogspot.com/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1245" y="2531984"/>
            <a:ext cx="2455003" cy="32702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859980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VIDEO </a:t>
            </a:r>
            <a:r>
              <a:rPr spc="145" dirty="0"/>
              <a:t>CLIP FROM </a:t>
            </a:r>
            <a:r>
              <a:rPr spc="165" dirty="0"/>
              <a:t>LIZZIE</a:t>
            </a:r>
            <a:r>
              <a:rPr spc="1100" dirty="0"/>
              <a:t> </a:t>
            </a:r>
            <a:r>
              <a:rPr spc="200" dirty="0"/>
              <a:t>SORKIN</a:t>
            </a:r>
          </a:p>
        </p:txBody>
      </p:sp>
      <p:sp>
        <p:nvSpPr>
          <p:cNvPr id="3" name="object 3"/>
          <p:cNvSpPr/>
          <p:nvPr/>
        </p:nvSpPr>
        <p:spPr>
          <a:xfrm>
            <a:off x="1249680" y="1371600"/>
            <a:ext cx="9238488" cy="51968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87909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”O</a:t>
            </a:r>
            <a:r>
              <a:rPr spc="195" dirty="0"/>
              <a:t>UTC</a:t>
            </a:r>
            <a:r>
              <a:rPr spc="200" dirty="0"/>
              <a:t>O</a:t>
            </a:r>
            <a:r>
              <a:rPr spc="190" dirty="0"/>
              <a:t>M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3747770" cy="86677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“Respect”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Posters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Signing in public places</a:t>
            </a:r>
            <a:r>
              <a:rPr sz="2000" spc="-5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committee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390143"/>
            <a:ext cx="5410200" cy="32796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8540" y="3870452"/>
            <a:ext cx="456184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 </a:t>
            </a:r>
            <a:r>
              <a:rPr sz="1800" spc="-10" dirty="0">
                <a:latin typeface="Gill Sans MT"/>
                <a:cs typeface="Gill Sans MT"/>
              </a:rPr>
              <a:t>Mag </a:t>
            </a:r>
            <a:r>
              <a:rPr sz="1800" spc="-30" dirty="0">
                <a:latin typeface="Gill Sans MT"/>
                <a:cs typeface="Gill Sans MT"/>
              </a:rPr>
              <a:t>May </a:t>
            </a:r>
            <a:r>
              <a:rPr sz="1800" dirty="0">
                <a:latin typeface="Gill Sans MT"/>
                <a:cs typeface="Gill Sans MT"/>
              </a:rPr>
              <a:t>5,</a:t>
            </a:r>
            <a:r>
              <a:rPr sz="1800" spc="-16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2006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i="1" u="sng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reportermagarchive.com/staff/pdfs/2006_05_05.pdf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2417" y="1037335"/>
            <a:ext cx="3565525" cy="15011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indent="38100">
              <a:lnSpc>
                <a:spcPts val="5500"/>
              </a:lnSpc>
              <a:spcBef>
                <a:spcPts val="800"/>
              </a:spcBef>
            </a:pPr>
            <a:r>
              <a:rPr spc="130" dirty="0"/>
              <a:t>ASL </a:t>
            </a:r>
            <a:r>
              <a:rPr spc="185" dirty="0"/>
              <a:t>CLASSES  </a:t>
            </a:r>
            <a:r>
              <a:rPr spc="130" dirty="0"/>
              <a:t>FOR</a:t>
            </a:r>
            <a:r>
              <a:rPr spc="385" dirty="0"/>
              <a:t> </a:t>
            </a:r>
            <a:r>
              <a:rPr spc="180" dirty="0"/>
              <a:t>COLA</a:t>
            </a:r>
          </a:p>
        </p:txBody>
      </p:sp>
      <p:sp>
        <p:nvSpPr>
          <p:cNvPr id="3" name="object 3"/>
          <p:cNvSpPr/>
          <p:nvPr/>
        </p:nvSpPr>
        <p:spPr>
          <a:xfrm>
            <a:off x="527304" y="381000"/>
            <a:ext cx="4901184" cy="6096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1991" y="3276600"/>
            <a:ext cx="5843016" cy="2743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92036" y="5778500"/>
            <a:ext cx="3004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Mag.2006_Vol56No23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6289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O</a:t>
            </a:r>
            <a:r>
              <a:rPr spc="195" dirty="0"/>
              <a:t>UTC</a:t>
            </a:r>
            <a:r>
              <a:rPr spc="200" dirty="0"/>
              <a:t>O</a:t>
            </a:r>
            <a:r>
              <a:rPr spc="190" dirty="0"/>
              <a:t>M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6100445" cy="129984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Increase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of ASL courses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for</a:t>
            </a:r>
            <a:r>
              <a:rPr sz="2000" spc="-229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CLA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Leads to Minor/Immersion in ASL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/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Deaf Cultural</a:t>
            </a:r>
            <a:r>
              <a:rPr sz="2000" spc="-22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Studies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RADSCC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608393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LISA </a:t>
            </a:r>
            <a:r>
              <a:rPr spc="190" dirty="0"/>
              <a:t>LAMPENELLI</a:t>
            </a:r>
            <a:r>
              <a:rPr spc="570" dirty="0"/>
              <a:t> </a:t>
            </a:r>
            <a:r>
              <a:rPr spc="200" dirty="0"/>
              <a:t>2007</a:t>
            </a:r>
          </a:p>
        </p:txBody>
      </p:sp>
      <p:sp>
        <p:nvSpPr>
          <p:cNvPr id="3" name="object 3"/>
          <p:cNvSpPr/>
          <p:nvPr/>
        </p:nvSpPr>
        <p:spPr>
          <a:xfrm>
            <a:off x="4401311" y="2075688"/>
            <a:ext cx="7028688" cy="35966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1677" y="1440248"/>
            <a:ext cx="2590800" cy="347856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0645" y="5382259"/>
            <a:ext cx="279527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 </a:t>
            </a:r>
            <a:r>
              <a:rPr sz="1800" spc="-15" dirty="0">
                <a:latin typeface="Gill Sans MT"/>
                <a:cs typeface="Gill Sans MT"/>
              </a:rPr>
              <a:t>march </a:t>
            </a:r>
            <a:r>
              <a:rPr sz="1800" dirty="0">
                <a:latin typeface="Gill Sans MT"/>
                <a:cs typeface="Gill Sans MT"/>
              </a:rPr>
              <a:t>16, 2007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Vol.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Gill Sans MT"/>
                <a:cs typeface="Gill Sans MT"/>
              </a:rPr>
              <a:t>56 </a:t>
            </a:r>
            <a:r>
              <a:rPr sz="1800" spc="-5" dirty="0">
                <a:latin typeface="Gill Sans MT"/>
                <a:cs typeface="Gill Sans MT"/>
              </a:rPr>
              <a:t>Issue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21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0"/>
            <a:ext cx="5689600" cy="680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90740" y="2355596"/>
            <a:ext cx="3876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 </a:t>
            </a:r>
            <a:r>
              <a:rPr sz="1800" spc="-15" dirty="0">
                <a:latin typeface="Gill Sans MT"/>
                <a:cs typeface="Gill Sans MT"/>
              </a:rPr>
              <a:t>march </a:t>
            </a:r>
            <a:r>
              <a:rPr sz="1800" dirty="0">
                <a:latin typeface="Gill Sans MT"/>
                <a:cs typeface="Gill Sans MT"/>
              </a:rPr>
              <a:t>16, 2007 </a:t>
            </a:r>
            <a:r>
              <a:rPr sz="1800" spc="-50" dirty="0">
                <a:latin typeface="Gill Sans MT"/>
                <a:cs typeface="Gill Sans MT"/>
              </a:rPr>
              <a:t>Vol. </a:t>
            </a:r>
            <a:r>
              <a:rPr sz="1800" dirty="0">
                <a:latin typeface="Gill Sans MT"/>
                <a:cs typeface="Gill Sans MT"/>
              </a:rPr>
              <a:t>56 </a:t>
            </a:r>
            <a:r>
              <a:rPr sz="1800" spc="-5" dirty="0">
                <a:latin typeface="Gill Sans MT"/>
                <a:cs typeface="Gill Sans MT"/>
              </a:rPr>
              <a:t>Issue</a:t>
            </a:r>
            <a:r>
              <a:rPr sz="1800" spc="-1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21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5654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NSC</a:t>
            </a:r>
            <a:r>
              <a:rPr spc="320" dirty="0"/>
              <a:t> </a:t>
            </a:r>
            <a:r>
              <a:rPr spc="145" dirty="0"/>
              <a:t>1979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0" y="749808"/>
            <a:ext cx="7315200" cy="47609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47495" y="5665723"/>
            <a:ext cx="5760720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RIT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Protests.</a:t>
            </a:r>
            <a:r>
              <a:rPr sz="1800" spc="-180" dirty="0">
                <a:latin typeface="Gill Sans MT"/>
                <a:cs typeface="Gill Sans MT"/>
              </a:rPr>
              <a:t> </a:t>
            </a:r>
            <a:r>
              <a:rPr sz="1800" i="1" spc="5" dirty="0">
                <a:latin typeface="Gill Sans MT"/>
                <a:cs typeface="Gill Sans MT"/>
              </a:rPr>
              <a:t>Reporter</a:t>
            </a:r>
            <a:r>
              <a:rPr sz="1800" i="1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magazine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online.</a:t>
            </a:r>
            <a:r>
              <a:rPr sz="1800" spc="-18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(November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16,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2006)</a:t>
            </a:r>
            <a:endParaRPr sz="1800">
              <a:latin typeface="Gill Sans MT"/>
              <a:cs typeface="Gill Sans MT"/>
            </a:endParaRPr>
          </a:p>
          <a:p>
            <a:pPr marL="12700" marR="196850">
              <a:lnSpc>
                <a:spcPct val="102200"/>
              </a:lnSpc>
              <a:spcBef>
                <a:spcPts val="1750"/>
              </a:spcBef>
            </a:pPr>
            <a:r>
              <a:rPr sz="1800" spc="-5" dirty="0">
                <a:latin typeface="Gill Sans MT"/>
                <a:cs typeface="Gill Sans MT"/>
              </a:rPr>
              <a:t>https://ritpedia.rit.edu/NTID_Student_Congress#cite_note-  reporterissuephoto-5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6289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O</a:t>
            </a:r>
            <a:r>
              <a:rPr spc="195" dirty="0"/>
              <a:t>UTC</a:t>
            </a:r>
            <a:r>
              <a:rPr spc="200" dirty="0"/>
              <a:t>O</a:t>
            </a:r>
            <a:r>
              <a:rPr spc="190" dirty="0"/>
              <a:t>M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3645535" cy="171703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Dangerous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Discussions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solidFill>
                  <a:srgbClr val="595959"/>
                </a:solidFill>
                <a:latin typeface="Gill Sans MT"/>
                <a:cs typeface="Gill Sans MT"/>
              </a:rPr>
              <a:t>Teachable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Moments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1</a:t>
            </a:r>
            <a:r>
              <a:rPr sz="1950" baseline="25641" dirty="0">
                <a:solidFill>
                  <a:srgbClr val="595959"/>
                </a:solidFill>
                <a:latin typeface="Gill Sans MT"/>
                <a:cs typeface="Gill Sans MT"/>
              </a:rPr>
              <a:t>st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Amendment </a:t>
            </a:r>
            <a:r>
              <a:rPr sz="2000" spc="-20" dirty="0">
                <a:solidFill>
                  <a:srgbClr val="595959"/>
                </a:solidFill>
                <a:latin typeface="Gill Sans MT"/>
                <a:cs typeface="Gill Sans MT"/>
              </a:rPr>
              <a:t>over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hate</a:t>
            </a:r>
            <a:r>
              <a:rPr sz="2000" spc="-3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speech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Bias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incidents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891159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AG </a:t>
            </a:r>
            <a:r>
              <a:rPr spc="145" dirty="0"/>
              <a:t>BELL </a:t>
            </a:r>
            <a:r>
              <a:rPr spc="150" dirty="0"/>
              <a:t>DORM </a:t>
            </a:r>
            <a:r>
              <a:rPr spc="130" dirty="0"/>
              <a:t>AND </a:t>
            </a:r>
            <a:r>
              <a:rPr spc="185" dirty="0"/>
              <a:t>PLAQUE</a:t>
            </a:r>
            <a:r>
              <a:rPr spc="315" dirty="0"/>
              <a:t> </a:t>
            </a:r>
            <a:r>
              <a:rPr spc="150" dirty="0"/>
              <a:t>2008</a:t>
            </a:r>
          </a:p>
        </p:txBody>
      </p:sp>
      <p:sp>
        <p:nvSpPr>
          <p:cNvPr id="3" name="object 3"/>
          <p:cNvSpPr/>
          <p:nvPr/>
        </p:nvSpPr>
        <p:spPr>
          <a:xfrm>
            <a:off x="1184769" y="1874517"/>
            <a:ext cx="6649084" cy="4704715"/>
          </a:xfrm>
          <a:custGeom>
            <a:avLst/>
            <a:gdLst/>
            <a:ahLst/>
            <a:cxnLst/>
            <a:rect l="l" t="t" r="r" b="b"/>
            <a:pathLst>
              <a:path w="6649084" h="4704715">
                <a:moveTo>
                  <a:pt x="0" y="4704702"/>
                </a:moveTo>
                <a:lnTo>
                  <a:pt x="6648587" y="4704702"/>
                </a:lnTo>
                <a:lnTo>
                  <a:pt x="6648587" y="0"/>
                </a:lnTo>
                <a:lnTo>
                  <a:pt x="0" y="0"/>
                </a:lnTo>
                <a:lnTo>
                  <a:pt x="0" y="4704702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4769" y="6565900"/>
            <a:ext cx="6649084" cy="12700"/>
          </a:xfrm>
          <a:custGeom>
            <a:avLst/>
            <a:gdLst/>
            <a:ahLst/>
            <a:cxnLst/>
            <a:rect l="l" t="t" r="r" b="b"/>
            <a:pathLst>
              <a:path w="6649084" h="12700">
                <a:moveTo>
                  <a:pt x="0" y="12700"/>
                </a:moveTo>
                <a:lnTo>
                  <a:pt x="6648586" y="12700"/>
                </a:lnTo>
                <a:lnTo>
                  <a:pt x="664858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1119" y="1887220"/>
            <a:ext cx="0" cy="4678680"/>
          </a:xfrm>
          <a:custGeom>
            <a:avLst/>
            <a:gdLst/>
            <a:ahLst/>
            <a:cxnLst/>
            <a:rect l="l" t="t" r="r" b="b"/>
            <a:pathLst>
              <a:path h="4678680">
                <a:moveTo>
                  <a:pt x="0" y="0"/>
                </a:moveTo>
                <a:lnTo>
                  <a:pt x="0" y="4678680"/>
                </a:lnTo>
              </a:path>
            </a:pathLst>
          </a:custGeom>
          <a:ln w="12700">
            <a:solidFill>
              <a:srgbClr val="B68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4769" y="1874520"/>
            <a:ext cx="6649084" cy="12700"/>
          </a:xfrm>
          <a:custGeom>
            <a:avLst/>
            <a:gdLst/>
            <a:ahLst/>
            <a:cxnLst/>
            <a:rect l="l" t="t" r="r" b="b"/>
            <a:pathLst>
              <a:path w="6649084" h="12700">
                <a:moveTo>
                  <a:pt x="0" y="12700"/>
                </a:moveTo>
                <a:lnTo>
                  <a:pt x="6648586" y="12700"/>
                </a:lnTo>
                <a:lnTo>
                  <a:pt x="664858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7005" y="1887217"/>
            <a:ext cx="0" cy="4679315"/>
          </a:xfrm>
          <a:custGeom>
            <a:avLst/>
            <a:gdLst/>
            <a:ahLst/>
            <a:cxnLst/>
            <a:rect l="l" t="t" r="r" b="b"/>
            <a:pathLst>
              <a:path h="4679315">
                <a:moveTo>
                  <a:pt x="0" y="0"/>
                </a:moveTo>
                <a:lnTo>
                  <a:pt x="0" y="4679302"/>
                </a:lnTo>
              </a:path>
            </a:pathLst>
          </a:custGeom>
          <a:ln w="12700">
            <a:solidFill>
              <a:srgbClr val="B68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3510" y="2145284"/>
            <a:ext cx="6471285" cy="414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Gill Sans MT"/>
                <a:cs typeface="Gill Sans MT"/>
              </a:rPr>
              <a:t>Text </a:t>
            </a:r>
            <a:r>
              <a:rPr sz="1800" spc="-15" dirty="0">
                <a:latin typeface="Gill Sans MT"/>
                <a:cs typeface="Gill Sans MT"/>
              </a:rPr>
              <a:t>from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7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plaque: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2700" marR="172720">
              <a:lnSpc>
                <a:spcPts val="2090"/>
              </a:lnSpc>
            </a:pPr>
            <a:r>
              <a:rPr sz="1800" spc="-5" dirty="0">
                <a:latin typeface="Gill Sans MT"/>
                <a:cs typeface="Gill Sans MT"/>
              </a:rPr>
              <a:t>Only six </a:t>
            </a:r>
            <a:r>
              <a:rPr sz="1800" spc="-15" dirty="0">
                <a:latin typeface="Gill Sans MT"/>
                <a:cs typeface="Gill Sans MT"/>
              </a:rPr>
              <a:t>years before </a:t>
            </a:r>
            <a:r>
              <a:rPr sz="1800" dirty="0">
                <a:latin typeface="Gill Sans MT"/>
                <a:cs typeface="Gill Sans MT"/>
              </a:rPr>
              <a:t>his </a:t>
            </a:r>
            <a:r>
              <a:rPr sz="1800" spc="5" dirty="0">
                <a:latin typeface="Gill Sans MT"/>
                <a:cs typeface="Gill Sans MT"/>
              </a:rPr>
              <a:t>death,Alexander </a:t>
            </a:r>
            <a:r>
              <a:rPr sz="1800" spc="-5" dirty="0">
                <a:latin typeface="Gill Sans MT"/>
                <a:cs typeface="Gill Sans MT"/>
              </a:rPr>
              <a:t>Graham </a:t>
            </a:r>
            <a:r>
              <a:rPr sz="1800" dirty="0">
                <a:latin typeface="Gill Sans MT"/>
                <a:cs typeface="Gill Sans MT"/>
              </a:rPr>
              <a:t>Bell </a:t>
            </a:r>
            <a:r>
              <a:rPr sz="1800" spc="-15" dirty="0">
                <a:latin typeface="Gill Sans MT"/>
                <a:cs typeface="Gill Sans MT"/>
              </a:rPr>
              <a:t>looked </a:t>
            </a:r>
            <a:r>
              <a:rPr sz="1800" spc="-5" dirty="0">
                <a:latin typeface="Gill Sans MT"/>
                <a:cs typeface="Gill Sans MT"/>
              </a:rPr>
              <a:t>back  </a:t>
            </a:r>
            <a:r>
              <a:rPr sz="1800" spc="-20" dirty="0">
                <a:latin typeface="Gill Sans MT"/>
                <a:cs typeface="Gill Sans MT"/>
              </a:rPr>
              <a:t>over </a:t>
            </a:r>
            <a:r>
              <a:rPr sz="1800" dirty="0">
                <a:latin typeface="Gill Sans MT"/>
                <a:cs typeface="Gill Sans MT"/>
              </a:rPr>
              <a:t>his </a:t>
            </a:r>
            <a:r>
              <a:rPr sz="1800" spc="-5" dirty="0">
                <a:latin typeface="Gill Sans MT"/>
                <a:cs typeface="Gill Sans MT"/>
              </a:rPr>
              <a:t>amazing life and</a:t>
            </a:r>
            <a:r>
              <a:rPr sz="1800" spc="-10" dirty="0">
                <a:latin typeface="Gill Sans MT"/>
                <a:cs typeface="Gill Sans MT"/>
              </a:rPr>
              <a:t> wrote: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5240">
              <a:lnSpc>
                <a:spcPct val="101099"/>
              </a:lnSpc>
              <a:spcBef>
                <a:spcPts val="5"/>
              </a:spcBef>
            </a:pPr>
            <a:r>
              <a:rPr sz="1800" spc="-5" dirty="0">
                <a:latin typeface="Gill Sans MT"/>
                <a:cs typeface="Gill Sans MT"/>
              </a:rPr>
              <a:t>“Recognition of </a:t>
            </a:r>
            <a:r>
              <a:rPr sz="1800" spc="-35" dirty="0">
                <a:latin typeface="Gill Sans MT"/>
                <a:cs typeface="Gill Sans MT"/>
              </a:rPr>
              <a:t>my </a:t>
            </a:r>
            <a:r>
              <a:rPr sz="1800" spc="-15" dirty="0">
                <a:latin typeface="Gill Sans MT"/>
                <a:cs typeface="Gill Sans MT"/>
              </a:rPr>
              <a:t>work </a:t>
            </a:r>
            <a:r>
              <a:rPr sz="1800" spc="-10" dirty="0">
                <a:latin typeface="Gill Sans MT"/>
                <a:cs typeface="Gill Sans MT"/>
              </a:rPr>
              <a:t>for </a:t>
            </a:r>
            <a:r>
              <a:rPr sz="1800" spc="-5" dirty="0">
                <a:latin typeface="Gill Sans MT"/>
                <a:cs typeface="Gill Sans MT"/>
              </a:rPr>
              <a:t>and </a:t>
            </a:r>
            <a:r>
              <a:rPr sz="1800" spc="-10" dirty="0">
                <a:latin typeface="Gill Sans MT"/>
                <a:cs typeface="Gill Sans MT"/>
              </a:rPr>
              <a:t>interest </a:t>
            </a:r>
            <a:r>
              <a:rPr sz="1800" dirty="0">
                <a:latin typeface="Gill Sans MT"/>
                <a:cs typeface="Gill Sans MT"/>
              </a:rPr>
              <a:t>in the </a:t>
            </a:r>
            <a:r>
              <a:rPr sz="1800" spc="-5" dirty="0">
                <a:latin typeface="Gill Sans MT"/>
                <a:cs typeface="Gill Sans MT"/>
              </a:rPr>
              <a:t>education of </a:t>
            </a: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deaf  has </a:t>
            </a:r>
            <a:r>
              <a:rPr sz="1800" spc="-20" dirty="0">
                <a:latin typeface="Gill Sans MT"/>
                <a:cs typeface="Gill Sans MT"/>
              </a:rPr>
              <a:t>always </a:t>
            </a:r>
            <a:r>
              <a:rPr sz="1800" dirty="0">
                <a:latin typeface="Gill Sans MT"/>
                <a:cs typeface="Gill Sans MT"/>
              </a:rPr>
              <a:t>been </a:t>
            </a:r>
            <a:r>
              <a:rPr sz="1800" spc="-15" dirty="0">
                <a:latin typeface="Gill Sans MT"/>
                <a:cs typeface="Gill Sans MT"/>
              </a:rPr>
              <a:t>more </a:t>
            </a:r>
            <a:r>
              <a:rPr sz="1800" spc="-5" dirty="0">
                <a:latin typeface="Gill Sans MT"/>
                <a:cs typeface="Gill Sans MT"/>
              </a:rPr>
              <a:t>pleasing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-5" dirty="0">
                <a:latin typeface="Gill Sans MT"/>
                <a:cs typeface="Gill Sans MT"/>
              </a:rPr>
              <a:t> me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Gill Sans MT"/>
                <a:cs typeface="Gill Sans MT"/>
              </a:rPr>
              <a:t>than </a:t>
            </a:r>
            <a:r>
              <a:rPr sz="1800" spc="-20" dirty="0">
                <a:latin typeface="Gill Sans MT"/>
                <a:cs typeface="Gill Sans MT"/>
              </a:rPr>
              <a:t>even </a:t>
            </a:r>
            <a:r>
              <a:rPr sz="1800" spc="-10" dirty="0">
                <a:latin typeface="Gill Sans MT"/>
                <a:cs typeface="Gill Sans MT"/>
              </a:rPr>
              <a:t>recognition </a:t>
            </a:r>
            <a:r>
              <a:rPr sz="1800" spc="-5" dirty="0">
                <a:latin typeface="Gill Sans MT"/>
                <a:cs typeface="Gill Sans MT"/>
              </a:rPr>
              <a:t>of </a:t>
            </a:r>
            <a:r>
              <a:rPr sz="1800" spc="-35" dirty="0">
                <a:latin typeface="Gill Sans MT"/>
                <a:cs typeface="Gill Sans MT"/>
              </a:rPr>
              <a:t>my </a:t>
            </a:r>
            <a:r>
              <a:rPr sz="1800" spc="-15" dirty="0">
                <a:latin typeface="Gill Sans MT"/>
                <a:cs typeface="Gill Sans MT"/>
              </a:rPr>
              <a:t>work </a:t>
            </a:r>
            <a:r>
              <a:rPr sz="1800" dirty="0">
                <a:latin typeface="Gill Sans MT"/>
                <a:cs typeface="Gill Sans MT"/>
              </a:rPr>
              <a:t>with the</a:t>
            </a:r>
            <a:r>
              <a:rPr sz="1800" spc="60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telephone.”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266700">
              <a:lnSpc>
                <a:spcPts val="2110"/>
              </a:lnSpc>
            </a:pPr>
            <a:r>
              <a:rPr sz="1800" dirty="0">
                <a:latin typeface="Gill Sans MT"/>
                <a:cs typeface="Gill Sans MT"/>
              </a:rPr>
              <a:t>A brilliant </a:t>
            </a:r>
            <a:r>
              <a:rPr sz="1800" spc="-5" dirty="0">
                <a:latin typeface="Gill Sans MT"/>
                <a:cs typeface="Gill Sans MT"/>
              </a:rPr>
              <a:t>and </a:t>
            </a:r>
            <a:r>
              <a:rPr sz="1800" spc="-10" dirty="0">
                <a:latin typeface="Gill Sans MT"/>
                <a:cs typeface="Gill Sans MT"/>
              </a:rPr>
              <a:t>innovative </a:t>
            </a:r>
            <a:r>
              <a:rPr sz="1800" spc="-5" dirty="0">
                <a:latin typeface="Gill Sans MT"/>
                <a:cs typeface="Gill Sans MT"/>
              </a:rPr>
              <a:t>teacher of </a:t>
            </a: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deaf, </a:t>
            </a:r>
            <a:r>
              <a:rPr sz="1800" dirty="0">
                <a:latin typeface="Gill Sans MT"/>
                <a:cs typeface="Gill Sans MT"/>
              </a:rPr>
              <a:t>Bell </a:t>
            </a:r>
            <a:r>
              <a:rPr sz="1800" spc="-5" dirty="0">
                <a:latin typeface="Gill Sans MT"/>
                <a:cs typeface="Gill Sans MT"/>
              </a:rPr>
              <a:t>dedicated 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great  </a:t>
            </a:r>
            <a:r>
              <a:rPr sz="1800" dirty="0">
                <a:latin typeface="Gill Sans MT"/>
                <a:cs typeface="Gill Sans MT"/>
              </a:rPr>
              <a:t>portion </a:t>
            </a:r>
            <a:r>
              <a:rPr sz="1800" spc="-5" dirty="0">
                <a:latin typeface="Gill Sans MT"/>
                <a:cs typeface="Gill Sans MT"/>
              </a:rPr>
              <a:t>of </a:t>
            </a:r>
            <a:r>
              <a:rPr sz="1800" dirty="0">
                <a:latin typeface="Gill Sans MT"/>
                <a:cs typeface="Gill Sans MT"/>
              </a:rPr>
              <a:t>his </a:t>
            </a:r>
            <a:r>
              <a:rPr sz="1800" spc="-5" dirty="0">
                <a:latin typeface="Gill Sans MT"/>
                <a:cs typeface="Gill Sans MT"/>
              </a:rPr>
              <a:t>life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help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Gill Sans MT"/>
                <a:cs typeface="Gill Sans MT"/>
              </a:rPr>
              <a:t>eaf </a:t>
            </a:r>
            <a:r>
              <a:rPr sz="1800" spc="-10" dirty="0">
                <a:latin typeface="Gill Sans MT"/>
                <a:cs typeface="Gill Sans MT"/>
              </a:rPr>
              <a:t>children </a:t>
            </a:r>
            <a:r>
              <a:rPr sz="1800" spc="-15" dirty="0">
                <a:latin typeface="Gill Sans MT"/>
                <a:cs typeface="Gill Sans MT"/>
              </a:rPr>
              <a:t>develop </a:t>
            </a:r>
            <a:r>
              <a:rPr sz="1800" dirty="0">
                <a:latin typeface="Gill Sans MT"/>
                <a:cs typeface="Gill Sans MT"/>
              </a:rPr>
              <a:t>their </a:t>
            </a:r>
            <a:r>
              <a:rPr sz="1800" spc="-5" dirty="0">
                <a:latin typeface="Gill Sans MT"/>
                <a:cs typeface="Gill Sans MT"/>
              </a:rPr>
              <a:t>potential </a:t>
            </a:r>
            <a:r>
              <a:rPr sz="1800" spc="-10" dirty="0">
                <a:latin typeface="Gill Sans MT"/>
                <a:cs typeface="Gill Sans MT"/>
              </a:rPr>
              <a:t>for </a:t>
            </a:r>
            <a:r>
              <a:rPr sz="1800" spc="-5" dirty="0">
                <a:latin typeface="Gill Sans MT"/>
                <a:cs typeface="Gill Sans MT"/>
              </a:rPr>
              <a:t>listening, speaking, and</a:t>
            </a:r>
            <a:r>
              <a:rPr sz="1800" spc="-2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lip-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latin typeface="Gill Sans MT"/>
                <a:cs typeface="Gill Sans MT"/>
              </a:rPr>
              <a:t>reading.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latin typeface="Gill Sans MT"/>
                <a:cs typeface="Gill Sans MT"/>
              </a:rPr>
              <a:t>Today, </a:t>
            </a:r>
            <a:r>
              <a:rPr sz="1800" spc="-5" dirty="0">
                <a:latin typeface="Gill Sans MT"/>
                <a:cs typeface="Gill Sans MT"/>
              </a:rPr>
              <a:t>NTID emulates </a:t>
            </a: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ideals of </a:t>
            </a:r>
            <a:r>
              <a:rPr sz="1800" dirty="0">
                <a:latin typeface="Gill Sans MT"/>
                <a:cs typeface="Gill Sans MT"/>
              </a:rPr>
              <a:t>which </a:t>
            </a:r>
            <a:r>
              <a:rPr sz="1800" spc="-5" dirty="0">
                <a:latin typeface="Gill Sans MT"/>
                <a:cs typeface="Gill Sans MT"/>
              </a:rPr>
              <a:t>Alexander Graham</a:t>
            </a:r>
            <a:r>
              <a:rPr sz="1800" spc="-254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worked.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91547" y="2020371"/>
            <a:ext cx="2538450" cy="265977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891159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AG </a:t>
            </a:r>
            <a:r>
              <a:rPr spc="145" dirty="0"/>
              <a:t>BELL </a:t>
            </a:r>
            <a:r>
              <a:rPr spc="150" dirty="0"/>
              <a:t>DORM </a:t>
            </a:r>
            <a:r>
              <a:rPr spc="130" dirty="0"/>
              <a:t>AND </a:t>
            </a:r>
            <a:r>
              <a:rPr spc="185" dirty="0"/>
              <a:t>PLAQUE</a:t>
            </a:r>
            <a:r>
              <a:rPr spc="315" dirty="0"/>
              <a:t> </a:t>
            </a:r>
            <a:r>
              <a:rPr spc="150" dirty="0"/>
              <a:t>2008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578" y="1342644"/>
            <a:ext cx="987425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Video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clip Ruthie</a:t>
            </a:r>
            <a:r>
              <a:rPr sz="2000" spc="-2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Jordan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  <a:hlinkClick r:id="rId2"/>
              </a:rPr>
              <a:t>http://orangebrownrit.blogspot.com/2008/04/ag-bell-plaque-dormpetition.html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Petition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video</a:t>
            </a:r>
            <a:r>
              <a:rPr sz="2000" spc="-5" dirty="0">
                <a:solidFill>
                  <a:srgbClr val="46B2B5"/>
                </a:solidFill>
                <a:latin typeface="Gill Sans MT"/>
                <a:cs typeface="Gill Sans MT"/>
              </a:rPr>
              <a:t> </a:t>
            </a:r>
            <a:r>
              <a:rPr sz="2000" u="sng" spc="-1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https://</a:t>
            </a:r>
            <a:r>
              <a:rPr sz="2000" u="sng" spc="-1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  <a:hlinkClick r:id="rId3"/>
              </a:rPr>
              <a:t>www.youtube.com/watch?v=3qq9LVkq_VQ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195"/>
              </a:spcBef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ruthie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50 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year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reuion</a:t>
            </a:r>
            <a:r>
              <a:rPr sz="2000" spc="2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https://</a:t>
            </a:r>
            <a:r>
              <a:rPr sz="20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  <a:hlinkClick r:id="rId4"/>
              </a:rPr>
              <a:t>www.facebook.com/168758442874/videos/10155945762117875/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6099" y="3447342"/>
            <a:ext cx="3003900" cy="30995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9592" y="3401123"/>
            <a:ext cx="2474641" cy="300567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5461" y="6452108"/>
            <a:ext cx="378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 </a:t>
            </a:r>
            <a:r>
              <a:rPr sz="1800" spc="-15" dirty="0">
                <a:latin typeface="Gill Sans MT"/>
                <a:cs typeface="Gill Sans MT"/>
              </a:rPr>
              <a:t>march </a:t>
            </a:r>
            <a:r>
              <a:rPr sz="1800" dirty="0">
                <a:latin typeface="Gill Sans MT"/>
                <a:cs typeface="Gill Sans MT"/>
              </a:rPr>
              <a:t>21, 2008</a:t>
            </a:r>
            <a:r>
              <a:rPr sz="1800" spc="-434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Vol </a:t>
            </a:r>
            <a:r>
              <a:rPr sz="1800" dirty="0">
                <a:latin typeface="Gill Sans MT"/>
                <a:cs typeface="Gill Sans MT"/>
              </a:rPr>
              <a:t>57 </a:t>
            </a:r>
            <a:r>
              <a:rPr sz="1800" spc="-5" dirty="0">
                <a:latin typeface="Gill Sans MT"/>
                <a:cs typeface="Gill Sans MT"/>
              </a:rPr>
              <a:t>Issue </a:t>
            </a:r>
            <a:r>
              <a:rPr sz="1800" dirty="0">
                <a:latin typeface="Gill Sans MT"/>
                <a:cs typeface="Gill Sans MT"/>
              </a:rPr>
              <a:t>23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735266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VIDEO </a:t>
            </a:r>
            <a:r>
              <a:rPr spc="145" dirty="0"/>
              <a:t>CLIP </a:t>
            </a:r>
            <a:r>
              <a:rPr spc="165" dirty="0"/>
              <a:t>RUTHIE</a:t>
            </a:r>
            <a:r>
              <a:rPr spc="830" dirty="0"/>
              <a:t> </a:t>
            </a:r>
            <a:r>
              <a:rPr spc="165" dirty="0"/>
              <a:t>JORDAN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318003"/>
            <a:ext cx="34944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https://youtu.be/DCjeYUZcHac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6289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O</a:t>
            </a:r>
            <a:r>
              <a:rPr spc="195" dirty="0"/>
              <a:t>UTC</a:t>
            </a:r>
            <a:r>
              <a:rPr spc="200" dirty="0"/>
              <a:t>O</a:t>
            </a:r>
            <a:r>
              <a:rPr spc="190" dirty="0"/>
              <a:t>M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4465320" cy="129984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Community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engagement including alumni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Plaque came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down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and was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melted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Dorm is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no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longer called Bell</a:t>
            </a:r>
            <a:r>
              <a:rPr sz="2000" spc="-6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Dorm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8768" y="865632"/>
            <a:ext cx="1767839" cy="50139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528" y="1313196"/>
            <a:ext cx="7549716" cy="4821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93797" y="2306425"/>
            <a:ext cx="4285522" cy="3878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742" y="135140"/>
            <a:ext cx="2904490" cy="1240790"/>
          </a:xfrm>
          <a:custGeom>
            <a:avLst/>
            <a:gdLst/>
            <a:ahLst/>
            <a:cxnLst/>
            <a:rect l="l" t="t" r="r" b="b"/>
            <a:pathLst>
              <a:path w="2904490" h="1240790">
                <a:moveTo>
                  <a:pt x="2904185" y="620279"/>
                </a:moveTo>
                <a:lnTo>
                  <a:pt x="0" y="620279"/>
                </a:lnTo>
                <a:lnTo>
                  <a:pt x="1452092" y="1240553"/>
                </a:lnTo>
                <a:lnTo>
                  <a:pt x="2904185" y="620279"/>
                </a:lnTo>
                <a:close/>
              </a:path>
              <a:path w="2904490" h="1240790">
                <a:moveTo>
                  <a:pt x="2178139" y="0"/>
                </a:moveTo>
                <a:lnTo>
                  <a:pt x="726046" y="0"/>
                </a:lnTo>
                <a:lnTo>
                  <a:pt x="726046" y="620279"/>
                </a:lnTo>
                <a:lnTo>
                  <a:pt x="2178139" y="620279"/>
                </a:lnTo>
                <a:lnTo>
                  <a:pt x="2178139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742" y="135140"/>
            <a:ext cx="2904490" cy="1240790"/>
          </a:xfrm>
          <a:custGeom>
            <a:avLst/>
            <a:gdLst/>
            <a:ahLst/>
            <a:cxnLst/>
            <a:rect l="l" t="t" r="r" b="b"/>
            <a:pathLst>
              <a:path w="2904490" h="1240790">
                <a:moveTo>
                  <a:pt x="2178139" y="0"/>
                </a:moveTo>
                <a:lnTo>
                  <a:pt x="726046" y="0"/>
                </a:lnTo>
                <a:lnTo>
                  <a:pt x="726046" y="620279"/>
                </a:lnTo>
                <a:lnTo>
                  <a:pt x="0" y="620279"/>
                </a:lnTo>
                <a:lnTo>
                  <a:pt x="1452092" y="1240553"/>
                </a:lnTo>
                <a:lnTo>
                  <a:pt x="1484422" y="1226743"/>
                </a:lnTo>
                <a:lnTo>
                  <a:pt x="1452092" y="1226743"/>
                </a:lnTo>
                <a:lnTo>
                  <a:pt x="62061" y="632979"/>
                </a:lnTo>
                <a:lnTo>
                  <a:pt x="738746" y="632979"/>
                </a:lnTo>
                <a:lnTo>
                  <a:pt x="738746" y="12700"/>
                </a:lnTo>
                <a:lnTo>
                  <a:pt x="2178139" y="12700"/>
                </a:lnTo>
                <a:lnTo>
                  <a:pt x="2178139" y="0"/>
                </a:lnTo>
                <a:close/>
              </a:path>
              <a:path w="2904490" h="1240790">
                <a:moveTo>
                  <a:pt x="2178139" y="12700"/>
                </a:moveTo>
                <a:lnTo>
                  <a:pt x="2165439" y="12700"/>
                </a:lnTo>
                <a:lnTo>
                  <a:pt x="2165439" y="632979"/>
                </a:lnTo>
                <a:lnTo>
                  <a:pt x="2842124" y="632979"/>
                </a:lnTo>
                <a:lnTo>
                  <a:pt x="1452092" y="1226743"/>
                </a:lnTo>
                <a:lnTo>
                  <a:pt x="1484422" y="1226743"/>
                </a:lnTo>
                <a:lnTo>
                  <a:pt x="2904185" y="620279"/>
                </a:lnTo>
                <a:lnTo>
                  <a:pt x="2178139" y="620279"/>
                </a:lnTo>
                <a:lnTo>
                  <a:pt x="2178139" y="1270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7933" y="6217411"/>
            <a:ext cx="378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Reporter </a:t>
            </a:r>
            <a:r>
              <a:rPr sz="1800" spc="-15" dirty="0">
                <a:latin typeface="Gill Sans MT"/>
                <a:cs typeface="Gill Sans MT"/>
              </a:rPr>
              <a:t>march </a:t>
            </a:r>
            <a:r>
              <a:rPr sz="1800" dirty="0">
                <a:latin typeface="Gill Sans MT"/>
                <a:cs typeface="Gill Sans MT"/>
              </a:rPr>
              <a:t>21, 2008</a:t>
            </a:r>
            <a:r>
              <a:rPr sz="1800" spc="-434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Vol </a:t>
            </a:r>
            <a:r>
              <a:rPr sz="1800" dirty="0">
                <a:latin typeface="Gill Sans MT"/>
                <a:cs typeface="Gill Sans MT"/>
              </a:rPr>
              <a:t>57 </a:t>
            </a:r>
            <a:r>
              <a:rPr sz="1800" spc="-5" dirty="0">
                <a:latin typeface="Gill Sans MT"/>
                <a:cs typeface="Gill Sans MT"/>
              </a:rPr>
              <a:t>Issue </a:t>
            </a:r>
            <a:r>
              <a:rPr sz="1800" dirty="0">
                <a:latin typeface="Gill Sans MT"/>
                <a:cs typeface="Gill Sans MT"/>
              </a:rPr>
              <a:t>23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080" y="1937739"/>
            <a:ext cx="3225165" cy="737870"/>
          </a:xfrm>
          <a:custGeom>
            <a:avLst/>
            <a:gdLst/>
            <a:ahLst/>
            <a:cxnLst/>
            <a:rect l="l" t="t" r="r" b="b"/>
            <a:pathLst>
              <a:path w="3225165" h="737869">
                <a:moveTo>
                  <a:pt x="41543" y="368687"/>
                </a:moveTo>
                <a:lnTo>
                  <a:pt x="41130" y="368965"/>
                </a:lnTo>
                <a:lnTo>
                  <a:pt x="29244" y="375417"/>
                </a:lnTo>
                <a:lnTo>
                  <a:pt x="28476" y="375740"/>
                </a:lnTo>
                <a:lnTo>
                  <a:pt x="28184" y="375831"/>
                </a:lnTo>
                <a:lnTo>
                  <a:pt x="34355" y="379181"/>
                </a:lnTo>
                <a:lnTo>
                  <a:pt x="60197" y="417749"/>
                </a:lnTo>
                <a:lnTo>
                  <a:pt x="61445" y="430132"/>
                </a:lnTo>
                <a:lnTo>
                  <a:pt x="61445" y="675927"/>
                </a:lnTo>
                <a:lnTo>
                  <a:pt x="62694" y="688310"/>
                </a:lnTo>
                <a:lnTo>
                  <a:pt x="88536" y="726879"/>
                </a:lnTo>
                <a:lnTo>
                  <a:pt x="122891" y="737373"/>
                </a:lnTo>
                <a:lnTo>
                  <a:pt x="124165" y="724738"/>
                </a:lnTo>
                <a:lnTo>
                  <a:pt x="113053" y="723616"/>
                </a:lnTo>
                <a:lnTo>
                  <a:pt x="103933" y="720785"/>
                </a:lnTo>
                <a:lnTo>
                  <a:pt x="75202" y="685765"/>
                </a:lnTo>
                <a:lnTo>
                  <a:pt x="74081" y="674653"/>
                </a:lnTo>
                <a:lnTo>
                  <a:pt x="74145" y="430132"/>
                </a:lnTo>
                <a:lnTo>
                  <a:pt x="72748" y="415630"/>
                </a:lnTo>
                <a:lnTo>
                  <a:pt x="52729" y="377977"/>
                </a:lnTo>
                <a:lnTo>
                  <a:pt x="41733" y="368815"/>
                </a:lnTo>
                <a:lnTo>
                  <a:pt x="41543" y="368687"/>
                </a:lnTo>
                <a:close/>
              </a:path>
              <a:path w="3225165" h="737869">
                <a:moveTo>
                  <a:pt x="1273" y="368815"/>
                </a:moveTo>
                <a:lnTo>
                  <a:pt x="1273" y="381322"/>
                </a:lnTo>
                <a:lnTo>
                  <a:pt x="14503" y="379989"/>
                </a:lnTo>
                <a:lnTo>
                  <a:pt x="15336" y="379820"/>
                </a:lnTo>
                <a:lnTo>
                  <a:pt x="28184" y="375831"/>
                </a:lnTo>
                <a:lnTo>
                  <a:pt x="23917" y="373515"/>
                </a:lnTo>
                <a:lnTo>
                  <a:pt x="12383" y="369935"/>
                </a:lnTo>
                <a:lnTo>
                  <a:pt x="1273" y="368815"/>
                </a:lnTo>
                <a:close/>
              </a:path>
              <a:path w="3225165" h="737869">
                <a:moveTo>
                  <a:pt x="28184" y="361542"/>
                </a:moveTo>
                <a:lnTo>
                  <a:pt x="23917" y="363858"/>
                </a:lnTo>
                <a:lnTo>
                  <a:pt x="12383" y="367438"/>
                </a:lnTo>
                <a:lnTo>
                  <a:pt x="1273" y="368558"/>
                </a:lnTo>
                <a:lnTo>
                  <a:pt x="1273" y="368815"/>
                </a:lnTo>
                <a:lnTo>
                  <a:pt x="12383" y="369935"/>
                </a:lnTo>
                <a:lnTo>
                  <a:pt x="23917" y="373515"/>
                </a:lnTo>
                <a:lnTo>
                  <a:pt x="28184" y="375831"/>
                </a:lnTo>
                <a:lnTo>
                  <a:pt x="28476" y="375740"/>
                </a:lnTo>
                <a:lnTo>
                  <a:pt x="29244" y="375417"/>
                </a:lnTo>
                <a:lnTo>
                  <a:pt x="41130" y="368965"/>
                </a:lnTo>
                <a:lnTo>
                  <a:pt x="41543" y="368687"/>
                </a:lnTo>
                <a:lnTo>
                  <a:pt x="41130" y="368407"/>
                </a:lnTo>
                <a:lnTo>
                  <a:pt x="29244" y="361957"/>
                </a:lnTo>
                <a:lnTo>
                  <a:pt x="28476" y="361633"/>
                </a:lnTo>
                <a:lnTo>
                  <a:pt x="28184" y="361542"/>
                </a:lnTo>
                <a:close/>
              </a:path>
              <a:path w="3225165" h="737869">
                <a:moveTo>
                  <a:pt x="1273" y="368558"/>
                </a:moveTo>
                <a:lnTo>
                  <a:pt x="0" y="368687"/>
                </a:lnTo>
                <a:lnTo>
                  <a:pt x="1273" y="368815"/>
                </a:lnTo>
                <a:lnTo>
                  <a:pt x="1273" y="368558"/>
                </a:lnTo>
                <a:close/>
              </a:path>
              <a:path w="3225165" h="737869">
                <a:moveTo>
                  <a:pt x="122891" y="0"/>
                </a:moveTo>
                <a:lnTo>
                  <a:pt x="79443" y="17997"/>
                </a:lnTo>
                <a:lnTo>
                  <a:pt x="61445" y="61446"/>
                </a:lnTo>
                <a:lnTo>
                  <a:pt x="61445" y="307240"/>
                </a:lnTo>
                <a:lnTo>
                  <a:pt x="60197" y="319624"/>
                </a:lnTo>
                <a:lnTo>
                  <a:pt x="34355" y="358193"/>
                </a:lnTo>
                <a:lnTo>
                  <a:pt x="28184" y="361542"/>
                </a:lnTo>
                <a:lnTo>
                  <a:pt x="28476" y="361633"/>
                </a:lnTo>
                <a:lnTo>
                  <a:pt x="29244" y="361957"/>
                </a:lnTo>
                <a:lnTo>
                  <a:pt x="41130" y="368407"/>
                </a:lnTo>
                <a:lnTo>
                  <a:pt x="41543" y="368687"/>
                </a:lnTo>
                <a:lnTo>
                  <a:pt x="41930" y="368407"/>
                </a:lnTo>
                <a:lnTo>
                  <a:pt x="68175" y="336486"/>
                </a:lnTo>
                <a:lnTo>
                  <a:pt x="74145" y="61446"/>
                </a:lnTo>
                <a:lnTo>
                  <a:pt x="75202" y="51607"/>
                </a:lnTo>
                <a:lnTo>
                  <a:pt x="103933" y="16587"/>
                </a:lnTo>
                <a:lnTo>
                  <a:pt x="124165" y="12636"/>
                </a:lnTo>
                <a:lnTo>
                  <a:pt x="122891" y="0"/>
                </a:lnTo>
                <a:close/>
              </a:path>
              <a:path w="3225165" h="737869">
                <a:moveTo>
                  <a:pt x="1273" y="356050"/>
                </a:moveTo>
                <a:lnTo>
                  <a:pt x="1273" y="368558"/>
                </a:lnTo>
                <a:lnTo>
                  <a:pt x="12383" y="367438"/>
                </a:lnTo>
                <a:lnTo>
                  <a:pt x="23917" y="363858"/>
                </a:lnTo>
                <a:lnTo>
                  <a:pt x="28184" y="361542"/>
                </a:lnTo>
                <a:lnTo>
                  <a:pt x="15336" y="357554"/>
                </a:lnTo>
                <a:lnTo>
                  <a:pt x="14503" y="357384"/>
                </a:lnTo>
                <a:lnTo>
                  <a:pt x="1273" y="356050"/>
                </a:lnTo>
                <a:close/>
              </a:path>
              <a:path w="3225165" h="737869">
                <a:moveTo>
                  <a:pt x="3183100" y="368686"/>
                </a:moveTo>
                <a:lnTo>
                  <a:pt x="3156468" y="400886"/>
                </a:lnTo>
                <a:lnTo>
                  <a:pt x="3150497" y="675927"/>
                </a:lnTo>
                <a:lnTo>
                  <a:pt x="3149442" y="685765"/>
                </a:lnTo>
                <a:lnTo>
                  <a:pt x="3120710" y="720785"/>
                </a:lnTo>
                <a:lnTo>
                  <a:pt x="3100477" y="724738"/>
                </a:lnTo>
                <a:lnTo>
                  <a:pt x="3101751" y="737373"/>
                </a:lnTo>
                <a:lnTo>
                  <a:pt x="3145200" y="719376"/>
                </a:lnTo>
                <a:lnTo>
                  <a:pt x="3163197" y="675927"/>
                </a:lnTo>
                <a:lnTo>
                  <a:pt x="3163197" y="430132"/>
                </a:lnTo>
                <a:lnTo>
                  <a:pt x="3164446" y="417749"/>
                </a:lnTo>
                <a:lnTo>
                  <a:pt x="3190288" y="379181"/>
                </a:lnTo>
                <a:lnTo>
                  <a:pt x="3196459" y="375831"/>
                </a:lnTo>
                <a:lnTo>
                  <a:pt x="3196167" y="375740"/>
                </a:lnTo>
                <a:lnTo>
                  <a:pt x="3195398" y="375417"/>
                </a:lnTo>
                <a:lnTo>
                  <a:pt x="3183512" y="368965"/>
                </a:lnTo>
                <a:lnTo>
                  <a:pt x="3183100" y="368686"/>
                </a:lnTo>
                <a:close/>
              </a:path>
              <a:path w="3225165" h="737869">
                <a:moveTo>
                  <a:pt x="3223370" y="368815"/>
                </a:moveTo>
                <a:lnTo>
                  <a:pt x="3212260" y="369935"/>
                </a:lnTo>
                <a:lnTo>
                  <a:pt x="3200726" y="373515"/>
                </a:lnTo>
                <a:lnTo>
                  <a:pt x="3196459" y="375831"/>
                </a:lnTo>
                <a:lnTo>
                  <a:pt x="3209306" y="379820"/>
                </a:lnTo>
                <a:lnTo>
                  <a:pt x="3210140" y="379989"/>
                </a:lnTo>
                <a:lnTo>
                  <a:pt x="3223370" y="381322"/>
                </a:lnTo>
                <a:lnTo>
                  <a:pt x="3223370" y="368815"/>
                </a:lnTo>
                <a:close/>
              </a:path>
              <a:path w="3225165" h="737869">
                <a:moveTo>
                  <a:pt x="3196459" y="361542"/>
                </a:moveTo>
                <a:lnTo>
                  <a:pt x="3196167" y="361633"/>
                </a:lnTo>
                <a:lnTo>
                  <a:pt x="3195398" y="361957"/>
                </a:lnTo>
                <a:lnTo>
                  <a:pt x="3183512" y="368407"/>
                </a:lnTo>
                <a:lnTo>
                  <a:pt x="3183100" y="368686"/>
                </a:lnTo>
                <a:lnTo>
                  <a:pt x="3183512" y="368965"/>
                </a:lnTo>
                <a:lnTo>
                  <a:pt x="3195398" y="375417"/>
                </a:lnTo>
                <a:lnTo>
                  <a:pt x="3196167" y="375740"/>
                </a:lnTo>
                <a:lnTo>
                  <a:pt x="3196459" y="375831"/>
                </a:lnTo>
                <a:lnTo>
                  <a:pt x="3200726" y="373515"/>
                </a:lnTo>
                <a:lnTo>
                  <a:pt x="3212260" y="369935"/>
                </a:lnTo>
                <a:lnTo>
                  <a:pt x="3223370" y="368815"/>
                </a:lnTo>
                <a:lnTo>
                  <a:pt x="3223370" y="368558"/>
                </a:lnTo>
                <a:lnTo>
                  <a:pt x="3212260" y="367438"/>
                </a:lnTo>
                <a:lnTo>
                  <a:pt x="3200726" y="363858"/>
                </a:lnTo>
                <a:lnTo>
                  <a:pt x="3196459" y="361542"/>
                </a:lnTo>
                <a:close/>
              </a:path>
              <a:path w="3225165" h="737869">
                <a:moveTo>
                  <a:pt x="3223370" y="368558"/>
                </a:moveTo>
                <a:lnTo>
                  <a:pt x="3223370" y="368815"/>
                </a:lnTo>
                <a:lnTo>
                  <a:pt x="3224644" y="368687"/>
                </a:lnTo>
                <a:lnTo>
                  <a:pt x="3223370" y="368558"/>
                </a:lnTo>
                <a:close/>
              </a:path>
              <a:path w="3225165" h="737869">
                <a:moveTo>
                  <a:pt x="3101751" y="0"/>
                </a:moveTo>
                <a:lnTo>
                  <a:pt x="3100477" y="12636"/>
                </a:lnTo>
                <a:lnTo>
                  <a:pt x="3111590" y="13756"/>
                </a:lnTo>
                <a:lnTo>
                  <a:pt x="3120710" y="16587"/>
                </a:lnTo>
                <a:lnTo>
                  <a:pt x="3149442" y="51607"/>
                </a:lnTo>
                <a:lnTo>
                  <a:pt x="3150497" y="307240"/>
                </a:lnTo>
                <a:lnTo>
                  <a:pt x="3151894" y="321743"/>
                </a:lnTo>
                <a:lnTo>
                  <a:pt x="3171913" y="359397"/>
                </a:lnTo>
                <a:lnTo>
                  <a:pt x="3183100" y="368686"/>
                </a:lnTo>
                <a:lnTo>
                  <a:pt x="3183512" y="368407"/>
                </a:lnTo>
                <a:lnTo>
                  <a:pt x="3195398" y="361957"/>
                </a:lnTo>
                <a:lnTo>
                  <a:pt x="3196167" y="361633"/>
                </a:lnTo>
                <a:lnTo>
                  <a:pt x="3196459" y="361542"/>
                </a:lnTo>
                <a:lnTo>
                  <a:pt x="3190288" y="358193"/>
                </a:lnTo>
                <a:lnTo>
                  <a:pt x="3164446" y="319624"/>
                </a:lnTo>
                <a:lnTo>
                  <a:pt x="3163197" y="307240"/>
                </a:lnTo>
                <a:lnTo>
                  <a:pt x="3163197" y="61446"/>
                </a:lnTo>
                <a:lnTo>
                  <a:pt x="3161949" y="49062"/>
                </a:lnTo>
                <a:lnTo>
                  <a:pt x="3136107" y="10494"/>
                </a:lnTo>
                <a:lnTo>
                  <a:pt x="3114135" y="1248"/>
                </a:lnTo>
                <a:lnTo>
                  <a:pt x="3101751" y="0"/>
                </a:lnTo>
                <a:close/>
              </a:path>
              <a:path w="3225165" h="737869">
                <a:moveTo>
                  <a:pt x="3223370" y="356050"/>
                </a:moveTo>
                <a:lnTo>
                  <a:pt x="3210140" y="357384"/>
                </a:lnTo>
                <a:lnTo>
                  <a:pt x="3209306" y="357554"/>
                </a:lnTo>
                <a:lnTo>
                  <a:pt x="3196459" y="361542"/>
                </a:lnTo>
                <a:lnTo>
                  <a:pt x="3200726" y="363858"/>
                </a:lnTo>
                <a:lnTo>
                  <a:pt x="3212260" y="367438"/>
                </a:lnTo>
                <a:lnTo>
                  <a:pt x="3223370" y="368558"/>
                </a:lnTo>
                <a:lnTo>
                  <a:pt x="3223370" y="35605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725"/>
              </a:spcBef>
            </a:pPr>
            <a:r>
              <a:rPr spc="160" dirty="0"/>
              <a:t>COMMUNICATION </a:t>
            </a:r>
            <a:r>
              <a:rPr spc="165" dirty="0"/>
              <a:t>ACCESS </a:t>
            </a:r>
            <a:r>
              <a:rPr spc="135" dirty="0"/>
              <a:t>NOW  </a:t>
            </a:r>
            <a:r>
              <a:rPr spc="155" dirty="0"/>
              <a:t>(CAN) </a:t>
            </a:r>
            <a:r>
              <a:rPr dirty="0"/>
              <a:t>&amp; </a:t>
            </a:r>
            <a:r>
              <a:rPr spc="160" dirty="0"/>
              <a:t>EBONY</a:t>
            </a:r>
            <a:r>
              <a:rPr spc="120" dirty="0"/>
              <a:t> </a:t>
            </a:r>
            <a:r>
              <a:rPr spc="145" dirty="0"/>
              <a:t>CLUB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318003"/>
            <a:ext cx="4356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  <a:tab pos="2609215" algn="l"/>
              </a:tabLst>
            </a:pP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Video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clips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 Josh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 Mora	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&amp;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Demara</a:t>
            </a:r>
            <a:r>
              <a:rPr sz="2000" spc="-9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Jeanty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5223" y="1597152"/>
            <a:ext cx="4977383" cy="27249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9680" y="3712464"/>
            <a:ext cx="5318760" cy="25816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432816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DEMARA</a:t>
            </a:r>
            <a:r>
              <a:rPr spc="320" dirty="0"/>
              <a:t> </a:t>
            </a:r>
            <a:r>
              <a:rPr spc="185" dirty="0"/>
              <a:t>JEANTY</a:t>
            </a:r>
          </a:p>
        </p:txBody>
      </p:sp>
      <p:sp>
        <p:nvSpPr>
          <p:cNvPr id="3" name="object 3"/>
          <p:cNvSpPr/>
          <p:nvPr/>
        </p:nvSpPr>
        <p:spPr>
          <a:xfrm>
            <a:off x="6339840" y="381000"/>
            <a:ext cx="3520440" cy="6245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312928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JOSH</a:t>
            </a:r>
            <a:r>
              <a:rPr spc="340" dirty="0"/>
              <a:t> </a:t>
            </a:r>
            <a:r>
              <a:rPr spc="195" dirty="0"/>
              <a:t>MORA</a:t>
            </a:r>
          </a:p>
        </p:txBody>
      </p:sp>
      <p:sp>
        <p:nvSpPr>
          <p:cNvPr id="3" name="object 3"/>
          <p:cNvSpPr/>
          <p:nvPr/>
        </p:nvSpPr>
        <p:spPr>
          <a:xfrm>
            <a:off x="2033016" y="1399032"/>
            <a:ext cx="8189976" cy="545896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0" y="3872410"/>
            <a:ext cx="5219700" cy="2095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0417" y="1149096"/>
            <a:ext cx="9870440" cy="43351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1300" marR="5080" indent="-228600">
              <a:lnSpc>
                <a:spcPct val="102400"/>
              </a:lnSpc>
              <a:spcBef>
                <a:spcPts val="5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-40" dirty="0">
                <a:solidFill>
                  <a:srgbClr val="595959"/>
                </a:solidFill>
                <a:latin typeface="Gill Sans MT"/>
                <a:cs typeface="Gill Sans MT"/>
              </a:rPr>
              <a:t>DPAN </a:t>
            </a:r>
            <a:r>
              <a:rPr sz="1700" spc="-10" dirty="0">
                <a:solidFill>
                  <a:srgbClr val="595959"/>
                </a:solidFill>
                <a:latin typeface="Gill Sans MT"/>
                <a:cs typeface="Gill Sans MT"/>
              </a:rPr>
              <a:t>coverage</a:t>
            </a:r>
            <a:r>
              <a:rPr sz="1700" spc="-10" dirty="0">
                <a:solidFill>
                  <a:srgbClr val="46B2B5"/>
                </a:solidFill>
                <a:latin typeface="Gill Sans MT"/>
                <a:cs typeface="Gill Sans MT"/>
              </a:rPr>
              <a:t> </a:t>
            </a:r>
            <a:r>
              <a:rPr sz="1700" u="sng" spc="-10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https://handeyes.wordpress.com/2016/12/17/dpan-dtv-news-covers-convocation-controversy-  more/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-10" dirty="0">
                <a:solidFill>
                  <a:srgbClr val="595959"/>
                </a:solidFill>
                <a:latin typeface="Gill Sans MT"/>
                <a:cs typeface="Gill Sans MT"/>
              </a:rPr>
              <a:t>Ebony </a:t>
            </a:r>
            <a:r>
              <a:rPr sz="1700" dirty="0">
                <a:solidFill>
                  <a:srgbClr val="595959"/>
                </a:solidFill>
                <a:latin typeface="Gill Sans MT"/>
                <a:cs typeface="Gill Sans MT"/>
              </a:rPr>
              <a:t>club</a:t>
            </a:r>
            <a:r>
              <a:rPr sz="1700" spc="1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1700" spc="-5" dirty="0">
                <a:solidFill>
                  <a:srgbClr val="595959"/>
                </a:solidFill>
                <a:latin typeface="Gill Sans MT"/>
                <a:cs typeface="Gill Sans MT"/>
              </a:rPr>
              <a:t>letter</a:t>
            </a:r>
            <a:endParaRPr sz="17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https://docs.google.com/document/d/1s9QXmYYI5Zhv0YjabYjSYKwtmxkmSddaqAfocMmO_q4/edit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41300" marR="543560" indent="-228600">
              <a:lnSpc>
                <a:spcPts val="2020"/>
              </a:lnSpc>
              <a:spcBef>
                <a:spcPts val="135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10" dirty="0">
                <a:solidFill>
                  <a:srgbClr val="595959"/>
                </a:solidFill>
                <a:latin typeface="Gill Sans MT"/>
                <a:cs typeface="Gill Sans MT"/>
              </a:rPr>
              <a:t>CAN </a:t>
            </a:r>
            <a:r>
              <a:rPr sz="1700" spc="-5" dirty="0">
                <a:solidFill>
                  <a:srgbClr val="595959"/>
                </a:solidFill>
                <a:latin typeface="Gill Sans MT"/>
                <a:cs typeface="Gill Sans MT"/>
              </a:rPr>
              <a:t>letter </a:t>
            </a:r>
            <a:r>
              <a:rPr sz="17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 https://drive.google.com/file/d/0B4qgIGViQcZNSmE2Z0huSGMxemw1Vi0wM0x2Q2ZrSHdvRGVV/view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74320" indent="-261620">
              <a:lnSpc>
                <a:spcPct val="100000"/>
              </a:lnSpc>
              <a:spcBef>
                <a:spcPts val="1200"/>
              </a:spcBef>
              <a:buClr>
                <a:srgbClr val="2A1A00"/>
              </a:buClr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sz="1700" spc="-5" dirty="0">
                <a:solidFill>
                  <a:srgbClr val="595959"/>
                </a:solidFill>
                <a:latin typeface="Gill Sans MT"/>
                <a:cs typeface="Gill Sans MT"/>
              </a:rPr>
              <a:t>Tigerstripes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4107179">
              <a:lnSpc>
                <a:spcPct val="102200"/>
              </a:lnSpc>
            </a:pPr>
            <a:r>
              <a:rPr sz="18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https://us9.campaign- </a:t>
            </a:r>
            <a:r>
              <a:rPr sz="1800" spc="-5" dirty="0">
                <a:solidFill>
                  <a:srgbClr val="46B2B5"/>
                </a:solidFill>
                <a:latin typeface="Gill Sans MT"/>
                <a:cs typeface="Gill Sans MT"/>
              </a:rPr>
              <a:t> </a:t>
            </a:r>
            <a:r>
              <a:rPr sz="1800" u="sng" spc="-5" dirty="0">
                <a:solidFill>
                  <a:srgbClr val="46B2B5"/>
                </a:solidFill>
                <a:uFill>
                  <a:solidFill>
                    <a:srgbClr val="46B2B5"/>
                  </a:solidFill>
                </a:uFill>
                <a:latin typeface="Gill Sans MT"/>
                <a:cs typeface="Gill Sans MT"/>
              </a:rPr>
              <a:t>archive.com/?u=9bc8e90a19e5a450777179b4c&amp;id=2ebb5ff4eb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603" y="22352"/>
            <a:ext cx="600202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DPN </a:t>
            </a:r>
            <a:r>
              <a:rPr spc="145" dirty="0"/>
              <a:t>1988</a:t>
            </a:r>
            <a:r>
              <a:rPr spc="580" dirty="0"/>
              <a:t> </a:t>
            </a:r>
            <a:r>
              <a:rPr spc="190" dirty="0"/>
              <a:t>SOLIDARITY</a:t>
            </a:r>
          </a:p>
        </p:txBody>
      </p:sp>
      <p:sp>
        <p:nvSpPr>
          <p:cNvPr id="3" name="object 3"/>
          <p:cNvSpPr/>
          <p:nvPr/>
        </p:nvSpPr>
        <p:spPr>
          <a:xfrm>
            <a:off x="2197607" y="1191767"/>
            <a:ext cx="4120896" cy="18867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4496" y="2676144"/>
            <a:ext cx="5455920" cy="40538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504" y="3444240"/>
            <a:ext cx="3407664" cy="328574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40457" y="54356"/>
            <a:ext cx="414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ill Sans MT"/>
                <a:cs typeface="Gill Sans MT"/>
              </a:rPr>
              <a:t>Newspaper </a:t>
            </a:r>
            <a:r>
              <a:rPr sz="1800" dirty="0">
                <a:latin typeface="Gill Sans MT"/>
                <a:cs typeface="Gill Sans MT"/>
              </a:rPr>
              <a:t>clippings courtesy </a:t>
            </a:r>
            <a:r>
              <a:rPr sz="1800" spc="-5" dirty="0">
                <a:latin typeface="Gill Sans MT"/>
                <a:cs typeface="Gill Sans MT"/>
              </a:rPr>
              <a:t>of Scot</a:t>
            </a:r>
            <a:r>
              <a:rPr sz="1800" spc="-254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Atkins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43" y="1124711"/>
            <a:ext cx="2340864" cy="566623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6768" y="707136"/>
            <a:ext cx="4803648" cy="166725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301625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7831455" cy="298831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Hiring of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Diversity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and Inclusion officer </a:t>
            </a:r>
            <a:r>
              <a:rPr sz="2000" spc="-60" dirty="0">
                <a:solidFill>
                  <a:srgbClr val="595959"/>
                </a:solidFill>
                <a:latin typeface="Gill Sans MT"/>
                <a:cs typeface="Gill Sans MT"/>
              </a:rPr>
              <a:t>(We </a:t>
            </a:r>
            <a:r>
              <a:rPr sz="2000" spc="-20" dirty="0">
                <a:solidFill>
                  <a:srgbClr val="595959"/>
                </a:solidFill>
                <a:latin typeface="Gill Sans MT"/>
                <a:cs typeface="Gill Sans MT"/>
              </a:rPr>
              <a:t>love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and miss </a:t>
            </a:r>
            <a:r>
              <a:rPr sz="2000" spc="-20" dirty="0">
                <a:solidFill>
                  <a:srgbClr val="595959"/>
                </a:solidFill>
                <a:latin typeface="Gill Sans MT"/>
                <a:cs typeface="Gill Sans MT"/>
              </a:rPr>
              <a:t>you</a:t>
            </a:r>
            <a:r>
              <a:rPr sz="2000" spc="11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Stephanie)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Deaf culture,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Diversity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and Intersectionality</a:t>
            </a:r>
            <a:r>
              <a:rPr sz="2000" spc="-22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training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Push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for searches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to include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POC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and hiring of</a:t>
            </a:r>
            <a:r>
              <a:rPr sz="2000" spc="-4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POC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Can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request interpreters for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NTID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classes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Change in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administration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Increased </a:t>
            </a:r>
            <a:r>
              <a:rPr sz="2000" spc="-20" dirty="0">
                <a:solidFill>
                  <a:srgbClr val="595959"/>
                </a:solidFill>
                <a:latin typeface="Gill Sans MT"/>
                <a:cs typeface="Gill Sans MT"/>
              </a:rPr>
              <a:t>level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of SLPI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requirement for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faculty?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Bilingual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community?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165608"/>
            <a:ext cx="8704580" cy="151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70"/>
              </a:lnSpc>
              <a:spcBef>
                <a:spcPts val="100"/>
              </a:spcBef>
            </a:pPr>
            <a:r>
              <a:rPr spc="180" dirty="0"/>
              <a:t>OVERRIDING </a:t>
            </a:r>
            <a:r>
              <a:rPr spc="160" dirty="0"/>
              <a:t>THEME</a:t>
            </a:r>
            <a:r>
              <a:rPr spc="615" dirty="0"/>
              <a:t> </a:t>
            </a:r>
            <a:r>
              <a:rPr spc="200" dirty="0"/>
              <a:t>OF</a:t>
            </a:r>
          </a:p>
          <a:p>
            <a:pPr marL="12700">
              <a:lnSpc>
                <a:spcPts val="5870"/>
              </a:lnSpc>
            </a:pPr>
            <a:r>
              <a:rPr spc="170" dirty="0"/>
              <a:t>STUDENT </a:t>
            </a:r>
            <a:r>
              <a:rPr spc="185" dirty="0"/>
              <a:t>COMMUNITY</a:t>
            </a:r>
            <a:r>
              <a:rPr spc="595" dirty="0"/>
              <a:t> </a:t>
            </a:r>
            <a:r>
              <a:rPr spc="170" dirty="0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93620"/>
            <a:ext cx="1446530" cy="239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95959"/>
                </a:solidFill>
                <a:latin typeface="Gill Sans MT"/>
                <a:cs typeface="Gill Sans MT"/>
              </a:rPr>
              <a:t>LANGUAGES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595959"/>
                </a:solidFill>
                <a:latin typeface="Gill Sans MT"/>
                <a:cs typeface="Gill Sans MT"/>
              </a:rPr>
              <a:t>ACCESS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DIVERSITY</a:t>
            </a:r>
            <a:endParaRPr sz="1400">
              <a:latin typeface="Gill Sans MT"/>
              <a:cs typeface="Gill Sans MT"/>
            </a:endParaRPr>
          </a:p>
          <a:p>
            <a:pPr marL="12700" marR="5080">
              <a:lnSpc>
                <a:spcPct val="261400"/>
              </a:lnSpc>
              <a:spcBef>
                <a:spcPts val="95"/>
              </a:spcBef>
            </a:pP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RESPECT  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RE</a:t>
            </a: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P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RE</a:t>
            </a: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E</a:t>
            </a:r>
            <a:r>
              <a:rPr sz="1400" spc="-10" dirty="0">
                <a:solidFill>
                  <a:srgbClr val="595959"/>
                </a:solidFill>
                <a:latin typeface="Gill Sans MT"/>
                <a:cs typeface="Gill Sans MT"/>
              </a:rPr>
              <a:t>N</a:t>
            </a:r>
            <a:r>
              <a:rPr sz="1400" spc="-140" dirty="0">
                <a:solidFill>
                  <a:srgbClr val="595959"/>
                </a:solidFill>
                <a:latin typeface="Gill Sans MT"/>
                <a:cs typeface="Gill Sans MT"/>
              </a:rPr>
              <a:t>TA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TI</a:t>
            </a: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N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0417" y="5289803"/>
            <a:ext cx="408622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If </a:t>
            </a:r>
            <a:r>
              <a:rPr sz="1400" spc="-15" dirty="0">
                <a:solidFill>
                  <a:srgbClr val="595959"/>
                </a:solidFill>
                <a:latin typeface="Gill Sans MT"/>
                <a:cs typeface="Gill Sans MT"/>
              </a:rPr>
              <a:t>we </a:t>
            </a: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commit to 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LADRR </a:t>
            </a: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then the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next 50 </a:t>
            </a:r>
            <a:r>
              <a:rPr sz="1400" spc="-10" dirty="0">
                <a:solidFill>
                  <a:srgbClr val="595959"/>
                </a:solidFill>
                <a:latin typeface="Gill Sans MT"/>
                <a:cs typeface="Gill Sans MT"/>
              </a:rPr>
              <a:t>years 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of </a:t>
            </a:r>
            <a:r>
              <a:rPr sz="1400" spc="-5" dirty="0">
                <a:solidFill>
                  <a:srgbClr val="595959"/>
                </a:solidFill>
                <a:latin typeface="Gill Sans MT"/>
                <a:cs typeface="Gill Sans MT"/>
              </a:rPr>
              <a:t>the Grand Experiment </a:t>
            </a:r>
            <a:r>
              <a:rPr sz="1400" dirty="0">
                <a:solidFill>
                  <a:srgbClr val="595959"/>
                </a:solidFill>
                <a:latin typeface="Gill Sans MT"/>
                <a:cs typeface="Gill Sans MT"/>
              </a:rPr>
              <a:t>will be</a:t>
            </a:r>
            <a:r>
              <a:rPr sz="1400" spc="-1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Gill Sans MT"/>
                <a:cs typeface="Gill Sans MT"/>
              </a:rPr>
              <a:t>GRAND.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8921" y="2703200"/>
            <a:ext cx="5083356" cy="260024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22200" y="1983740"/>
            <a:ext cx="246189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15" dirty="0">
                <a:latin typeface="Gill Sans MT"/>
                <a:cs typeface="Gill Sans MT"/>
              </a:rPr>
              <a:t>“TOGETHER”</a:t>
            </a:r>
            <a:r>
              <a:rPr sz="1800" spc="-27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TRIPTYCH  BY SUSAN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DUPOR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6289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O</a:t>
            </a:r>
            <a:r>
              <a:rPr spc="195" dirty="0"/>
              <a:t>UTC</a:t>
            </a:r>
            <a:r>
              <a:rPr spc="200" dirty="0"/>
              <a:t>O</a:t>
            </a:r>
            <a:r>
              <a:rPr spc="190" dirty="0"/>
              <a:t>M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7424420" cy="120840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Gallaudet get its first Deaf President in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124 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years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(1988 I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King</a:t>
            </a:r>
            <a:r>
              <a:rPr sz="2000" spc="-2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Jordan)</a:t>
            </a:r>
            <a:endParaRPr sz="2000">
              <a:latin typeface="Gill Sans MT"/>
              <a:cs typeface="Gill Sans MT"/>
            </a:endParaRPr>
          </a:p>
          <a:p>
            <a:pPr marL="241300" marR="1837055" indent="-228600">
              <a:lnSpc>
                <a:spcPct val="112000"/>
              </a:lnSpc>
              <a:spcBef>
                <a:spcPts val="62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NTID </a:t>
            </a:r>
            <a:r>
              <a:rPr sz="2000" spc="-10" dirty="0">
                <a:solidFill>
                  <a:srgbClr val="595959"/>
                </a:solidFill>
                <a:latin typeface="Gill Sans MT"/>
                <a:cs typeface="Gill Sans MT"/>
              </a:rPr>
              <a:t>got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its first Deaf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VP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in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26 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years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(1996 </a:t>
            </a: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Davila) 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title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did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not change to president until</a:t>
            </a:r>
            <a:r>
              <a:rPr sz="2000" spc="-4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Hurwitz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9528175" cy="15132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725"/>
              </a:spcBef>
            </a:pPr>
            <a:r>
              <a:rPr spc="155" dirty="0"/>
              <a:t>CAMPAIGN </a:t>
            </a:r>
            <a:r>
              <a:rPr spc="130" dirty="0"/>
              <a:t>FOR </a:t>
            </a:r>
            <a:r>
              <a:rPr spc="165" dirty="0"/>
              <a:t>ACCESS </a:t>
            </a:r>
            <a:r>
              <a:rPr spc="135" dirty="0"/>
              <a:t>NOW </a:t>
            </a:r>
            <a:r>
              <a:rPr spc="195" dirty="0"/>
              <a:t>(CAN)  </a:t>
            </a:r>
            <a:r>
              <a:rPr spc="175" dirty="0"/>
              <a:t>1991-1992</a:t>
            </a:r>
          </a:p>
        </p:txBody>
      </p:sp>
      <p:sp>
        <p:nvSpPr>
          <p:cNvPr id="3" name="object 3"/>
          <p:cNvSpPr/>
          <p:nvPr/>
        </p:nvSpPr>
        <p:spPr>
          <a:xfrm>
            <a:off x="5102225" y="1293826"/>
            <a:ext cx="4498976" cy="4678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1239" y="6083300"/>
            <a:ext cx="556895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latin typeface="Gill Sans MT"/>
                <a:cs typeface="Gill Sans MT"/>
              </a:rPr>
              <a:t>https://ritpedia.rit.edu/NTID_Student_Congress#cite_note-  reporterissuephoto-5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86741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VIDEO </a:t>
            </a:r>
            <a:r>
              <a:rPr spc="145" dirty="0"/>
              <a:t>CLIP </a:t>
            </a:r>
            <a:r>
              <a:rPr spc="165" dirty="0"/>
              <a:t>ANTHONY</a:t>
            </a:r>
            <a:r>
              <a:rPr spc="885" dirty="0"/>
              <a:t> </a:t>
            </a:r>
            <a:r>
              <a:rPr spc="170" dirty="0"/>
              <a:t>DIGIOVANI</a:t>
            </a:r>
          </a:p>
        </p:txBody>
      </p:sp>
      <p:sp>
        <p:nvSpPr>
          <p:cNvPr id="3" name="object 3"/>
          <p:cNvSpPr/>
          <p:nvPr/>
        </p:nvSpPr>
        <p:spPr>
          <a:xfrm>
            <a:off x="4440935" y="1030224"/>
            <a:ext cx="3276600" cy="58155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26289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O</a:t>
            </a:r>
            <a:r>
              <a:rPr spc="195" dirty="0"/>
              <a:t>UTC</a:t>
            </a:r>
            <a:r>
              <a:rPr spc="200" dirty="0"/>
              <a:t>O</a:t>
            </a:r>
            <a:r>
              <a:rPr spc="190" dirty="0"/>
              <a:t>M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417" y="2202179"/>
            <a:ext cx="4082415" cy="129984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More </a:t>
            </a:r>
            <a:r>
              <a:rPr sz="2000" dirty="0">
                <a:solidFill>
                  <a:srgbClr val="595959"/>
                </a:solidFill>
                <a:latin typeface="Gill Sans MT"/>
                <a:cs typeface="Gill Sans MT"/>
              </a:rPr>
              <a:t>TTYs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on</a:t>
            </a:r>
            <a:r>
              <a:rPr sz="2000" spc="-265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campus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595959"/>
                </a:solidFill>
                <a:latin typeface="Gill Sans MT"/>
                <a:cs typeface="Gill Sans MT"/>
              </a:rPr>
              <a:t>More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signing campus safety</a:t>
            </a:r>
            <a:r>
              <a:rPr sz="2000" spc="-3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members</a:t>
            </a:r>
            <a:endParaRPr sz="200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2A1A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Higher expectations of faculty</a:t>
            </a:r>
            <a:r>
              <a:rPr sz="2000" spc="-30" dirty="0">
                <a:solidFill>
                  <a:srgbClr val="595959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ill Sans MT"/>
                <a:cs typeface="Gill Sans MT"/>
              </a:rPr>
              <a:t>signing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27152"/>
            <a:ext cx="977455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/>
              <a:t>HEATHER </a:t>
            </a:r>
            <a:r>
              <a:rPr spc="175" dirty="0"/>
              <a:t>WHITESTONE </a:t>
            </a:r>
            <a:r>
              <a:rPr spc="-45" dirty="0"/>
              <a:t>AT </a:t>
            </a:r>
            <a:r>
              <a:rPr spc="145" dirty="0"/>
              <a:t>NTID</a:t>
            </a:r>
            <a:r>
              <a:rPr spc="450" dirty="0"/>
              <a:t> </a:t>
            </a:r>
            <a:r>
              <a:rPr spc="145" dirty="0"/>
              <a:t>1995</a:t>
            </a:r>
          </a:p>
        </p:txBody>
      </p:sp>
      <p:sp>
        <p:nvSpPr>
          <p:cNvPr id="3" name="object 3"/>
          <p:cNvSpPr/>
          <p:nvPr/>
        </p:nvSpPr>
        <p:spPr>
          <a:xfrm>
            <a:off x="1251677" y="1874517"/>
            <a:ext cx="4695460" cy="45593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4829" y="1128450"/>
            <a:ext cx="4724400" cy="5729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510" y="382385"/>
            <a:ext cx="4886777" cy="636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0417" y="1989835"/>
            <a:ext cx="369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ill Sans MT"/>
                <a:cs typeface="Gill Sans MT"/>
              </a:rPr>
              <a:t>Deaf Rochester </a:t>
            </a:r>
            <a:r>
              <a:rPr sz="1800" spc="-15" dirty="0">
                <a:latin typeface="Gill Sans MT"/>
                <a:cs typeface="Gill Sans MT"/>
              </a:rPr>
              <a:t>March </a:t>
            </a:r>
            <a:r>
              <a:rPr sz="1800" dirty="0">
                <a:latin typeface="Gill Sans MT"/>
                <a:cs typeface="Gill Sans MT"/>
              </a:rPr>
              <a:t>1995</a:t>
            </a:r>
            <a:r>
              <a:rPr sz="1800" spc="-409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Vol </a:t>
            </a:r>
            <a:r>
              <a:rPr sz="1800" dirty="0">
                <a:latin typeface="Gill Sans MT"/>
                <a:cs typeface="Gill Sans MT"/>
              </a:rPr>
              <a:t>1 </a:t>
            </a:r>
            <a:r>
              <a:rPr sz="1800" spc="-25" dirty="0">
                <a:latin typeface="Gill Sans MT"/>
                <a:cs typeface="Gill Sans MT"/>
              </a:rPr>
              <a:t>No. </a:t>
            </a:r>
            <a:r>
              <a:rPr sz="1800" dirty="0"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572</Words>
  <Application>Microsoft Office PowerPoint</Application>
  <PresentationFormat>Widescreen</PresentationFormat>
  <Paragraphs>114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 MT</vt:lpstr>
      <vt:lpstr>Impact</vt:lpstr>
      <vt:lpstr>Times New Roman</vt:lpstr>
      <vt:lpstr>Office Theme</vt:lpstr>
      <vt:lpstr>PowerPoint Presentation</vt:lpstr>
      <vt:lpstr>NSC 1979</vt:lpstr>
      <vt:lpstr>DPN 1988 SOLIDARITY</vt:lpstr>
      <vt:lpstr>OUTCOME</vt:lpstr>
      <vt:lpstr>CAMPAIGN FOR ACCESS NOW (CAN)  1991-1992</vt:lpstr>
      <vt:lpstr>VIDEO CLIP ANTHONY DIGIOVANI</vt:lpstr>
      <vt:lpstr>OUTCOME</vt:lpstr>
      <vt:lpstr>HEATHER WHITESTONE AT NTID 1995</vt:lpstr>
      <vt:lpstr>PowerPoint Presentation</vt:lpstr>
      <vt:lpstr>UNITY FOR GALLAUDET  TENT CITY OCT 2006</vt:lpstr>
      <vt:lpstr>PowerPoint Presentation</vt:lpstr>
      <vt:lpstr>OUTCOME</vt:lpstr>
      <vt:lpstr>SILENT PROTEST FOR SIGNING IN  PUBLIC PLACES 2006</vt:lpstr>
      <vt:lpstr>VIDEO CLIP FROM LIZZIE SORKIN</vt:lpstr>
      <vt:lpstr>”OUTCOME</vt:lpstr>
      <vt:lpstr>ASL CLASSES  FOR COLA</vt:lpstr>
      <vt:lpstr>OUTCOME</vt:lpstr>
      <vt:lpstr>LISA LAMPENELLI 2007</vt:lpstr>
      <vt:lpstr>PowerPoint Presentation</vt:lpstr>
      <vt:lpstr>OUTCOME</vt:lpstr>
      <vt:lpstr>AG BELL DORM AND PLAQUE 2008</vt:lpstr>
      <vt:lpstr>AG BELL DORM AND PLAQUE 2008</vt:lpstr>
      <vt:lpstr>VIDEO CLIP RUTHIE JORDAN</vt:lpstr>
      <vt:lpstr>OUTCOME</vt:lpstr>
      <vt:lpstr>PowerPoint Presentation</vt:lpstr>
      <vt:lpstr>COMMUNICATION ACCESS NOW  (CAN) &amp; EBONY CLUB</vt:lpstr>
      <vt:lpstr>DEMARA JEANTY</vt:lpstr>
      <vt:lpstr>JOSH MORA</vt:lpstr>
      <vt:lpstr>PowerPoint Presentation</vt:lpstr>
      <vt:lpstr>OUTCOMES</vt:lpstr>
      <vt:lpstr>OVERRIDING THEME OF STUDENT COMMUNITY BUILDING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D Williams</dc:creator>
  <cp:lastModifiedBy>Hope D Williams</cp:lastModifiedBy>
  <cp:revision>1</cp:revision>
  <dcterms:created xsi:type="dcterms:W3CDTF">2019-04-25T18:09:26Z</dcterms:created>
  <dcterms:modified xsi:type="dcterms:W3CDTF">2019-05-13T16:39:26Z</dcterms:modified>
</cp:coreProperties>
</file>