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69" r:id="rId3"/>
    <p:sldId id="257" r:id="rId4"/>
    <p:sldId id="258" r:id="rId5"/>
    <p:sldId id="268" r:id="rId6"/>
    <p:sldId id="259" r:id="rId7"/>
    <p:sldId id="260" r:id="rId8"/>
    <p:sldId id="267" r:id="rId9"/>
    <p:sldId id="263" r:id="rId10"/>
    <p:sldId id="264" r:id="rId11"/>
    <p:sldId id="261" r:id="rId12"/>
    <p:sldId id="262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77"/>
  </p:normalViewPr>
  <p:slideViewPr>
    <p:cSldViewPr snapToGrid="0" snapToObjects="1">
      <p:cViewPr varScale="1">
        <p:scale>
          <a:sx n="98" d="100"/>
          <a:sy n="98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5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7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9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3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1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7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7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5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140F-28C7-744B-B058-DB7DE4D0C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54259"/>
            <a:ext cx="9804782" cy="2677648"/>
          </a:xfrm>
        </p:spPr>
        <p:txBody>
          <a:bodyPr/>
          <a:lstStyle/>
          <a:p>
            <a:r>
              <a:rPr lang="en-US" sz="6000" b="1" dirty="0"/>
              <a:t>Study Abroad at NTID/RIT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94D3F-A309-A44D-91B2-01CE1F201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Erin Esposito</a:t>
            </a:r>
          </a:p>
          <a:p>
            <a:r>
              <a:rPr lang="en-US" sz="3600" b="1" dirty="0"/>
              <a:t>Dept. of Liberal studies</a:t>
            </a:r>
          </a:p>
        </p:txBody>
      </p:sp>
    </p:spTree>
    <p:extLst>
      <p:ext uri="{BB962C8B-B14F-4D97-AF65-F5344CB8AC3E}">
        <p14:creationId xmlns:p14="http://schemas.microsoft.com/office/powerpoint/2010/main" val="291770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9D5C-73D0-624D-8F8C-9D3D937F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4EDCD-B078-4E49-8C2B-5FF70CA2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70" y="2444619"/>
            <a:ext cx="11346024" cy="41614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From personal commitment to cultural immersion, there are important topics to consider when developing a program such as:</a:t>
            </a:r>
          </a:p>
          <a:p>
            <a:r>
              <a:rPr lang="en-US" sz="2800" dirty="0"/>
              <a:t>Support</a:t>
            </a:r>
          </a:p>
          <a:p>
            <a:r>
              <a:rPr lang="en-US" sz="2800" dirty="0"/>
              <a:t>Program Structure</a:t>
            </a:r>
          </a:p>
          <a:p>
            <a:r>
              <a:rPr lang="en-US" sz="2800" dirty="0"/>
              <a:t>Location</a:t>
            </a:r>
          </a:p>
          <a:p>
            <a:r>
              <a:rPr lang="en-US" sz="2800" dirty="0"/>
              <a:t>Logistics</a:t>
            </a:r>
          </a:p>
          <a:p>
            <a:r>
              <a:rPr lang="en-US" sz="2800" dirty="0"/>
              <a:t>Safety</a:t>
            </a:r>
          </a:p>
          <a:p>
            <a:r>
              <a:rPr lang="en-US" sz="2800" dirty="0"/>
              <a:t>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2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10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3340-EA54-144A-A1F3-C8445128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Application Deadlines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E318-707C-D54D-A066-6E427AB7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2407298"/>
            <a:ext cx="11308703" cy="4049486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Fall Semester, Fall/Winter break (travel enhancement), Summer/Fall (travel enhancement): </a:t>
            </a:r>
            <a:r>
              <a:rPr lang="en-US" sz="3600" b="1" dirty="0"/>
              <a:t>April 15</a:t>
            </a:r>
          </a:p>
          <a:p>
            <a:endParaRPr lang="en-US" sz="3600" dirty="0"/>
          </a:p>
          <a:p>
            <a:r>
              <a:rPr lang="en-US" sz="3600" dirty="0"/>
              <a:t>Spring Semester, Winter break/Spring (travel enhancement), Spring/Summer (travel enhancement): </a:t>
            </a:r>
            <a:r>
              <a:rPr lang="en-US" sz="3600" b="1" dirty="0"/>
              <a:t>October 15</a:t>
            </a:r>
          </a:p>
          <a:p>
            <a:endParaRPr lang="en-US" sz="3600" dirty="0"/>
          </a:p>
          <a:p>
            <a:r>
              <a:rPr lang="en-US" sz="3600" dirty="0"/>
              <a:t>Summer: </a:t>
            </a:r>
            <a:r>
              <a:rPr lang="en-US" sz="3600" b="1" dirty="0"/>
              <a:t>March 1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7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5F94-475F-B54B-919C-7B62DB97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Educational Component: NDLS 280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EC75-28AF-7B46-9DBA-825CDC62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4" y="2603499"/>
            <a:ext cx="11607282" cy="3871945"/>
          </a:xfrm>
        </p:spPr>
        <p:txBody>
          <a:bodyPr>
            <a:normAutofit/>
          </a:bodyPr>
          <a:lstStyle/>
          <a:p>
            <a:r>
              <a:rPr lang="en-US" sz="2800" dirty="0"/>
              <a:t>Original model 6 credits (preparation (3) and integration (3))</a:t>
            </a:r>
          </a:p>
          <a:p>
            <a:r>
              <a:rPr lang="en-US" sz="2800" dirty="0"/>
              <a:t>Faculty member must teach a 3 credit hour course</a:t>
            </a:r>
          </a:p>
          <a:p>
            <a:r>
              <a:rPr lang="en-US" sz="2800" dirty="0"/>
              <a:t>Global Perspectives Course</a:t>
            </a:r>
          </a:p>
          <a:p>
            <a:r>
              <a:rPr lang="en-US" sz="2800" dirty="0"/>
              <a:t>Linguistic and Cultural Competencies to maximize learning on trip</a:t>
            </a:r>
          </a:p>
          <a:p>
            <a:r>
              <a:rPr lang="en-US" sz="2800" dirty="0"/>
              <a:t>Students must give a presentation to the NTID/RIT community after the trip in order to receive full credit for the course</a:t>
            </a:r>
          </a:p>
        </p:txBody>
      </p:sp>
    </p:spTree>
    <p:extLst>
      <p:ext uri="{BB962C8B-B14F-4D97-AF65-F5344CB8AC3E}">
        <p14:creationId xmlns:p14="http://schemas.microsoft.com/office/powerpoint/2010/main" val="401072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A4F80-A0E0-9A4A-A08A-9E7455FD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4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AD14-7775-F64A-9983-99EA2FA6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532" y="1185332"/>
            <a:ext cx="8825658" cy="2677648"/>
          </a:xfrm>
        </p:spPr>
        <p:txBody>
          <a:bodyPr/>
          <a:lstStyle/>
          <a:p>
            <a:r>
              <a:rPr lang="en-US" b="1" dirty="0"/>
              <a:t>RIT’s Vision: Study Abroad</a:t>
            </a:r>
          </a:p>
        </p:txBody>
      </p:sp>
    </p:spTree>
    <p:extLst>
      <p:ext uri="{BB962C8B-B14F-4D97-AF65-F5344CB8AC3E}">
        <p14:creationId xmlns:p14="http://schemas.microsoft.com/office/powerpoint/2010/main" val="402814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D89F-0F34-6C40-A8FB-95AD4A53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Study Abroad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1BFBD-3BA3-3549-B2FE-7D7A2436A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325189"/>
            <a:ext cx="11456125" cy="444137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G</a:t>
            </a:r>
            <a:r>
              <a:rPr lang="en-US" sz="2200" b="1" dirty="0"/>
              <a:t>lobal Campus Programs</a:t>
            </a:r>
          </a:p>
          <a:p>
            <a:pPr lvl="1"/>
            <a:r>
              <a:rPr lang="en-US" dirty="0"/>
              <a:t>students to directly enroll in one of RIT’s international campuses located in Croatia, Dubai, Kosovo, and China</a:t>
            </a:r>
          </a:p>
          <a:p>
            <a:r>
              <a:rPr lang="en-US" sz="2200" b="1" dirty="0"/>
              <a:t>Faculty-Led Programs</a:t>
            </a:r>
          </a:p>
          <a:p>
            <a:pPr lvl="1"/>
            <a:r>
              <a:rPr lang="en-US" dirty="0"/>
              <a:t>are designed and developed by RIT faculty members, who lead a group of students on a short-term program abroad. Programs vary in length (between one to five weeks) and may take place over intersession, spring break or summer</a:t>
            </a:r>
          </a:p>
          <a:p>
            <a:r>
              <a:rPr lang="en-US" sz="2200" b="1" dirty="0"/>
              <a:t>Exchanges</a:t>
            </a:r>
          </a:p>
          <a:p>
            <a:pPr lvl="1"/>
            <a:r>
              <a:rPr lang="en-US" dirty="0"/>
              <a:t>are culturally immersive programs that allow a student to directly enroll in a local university and are usually major specific</a:t>
            </a:r>
          </a:p>
          <a:p>
            <a:r>
              <a:rPr lang="en-US" sz="2200" b="1" dirty="0"/>
              <a:t>Affiliate Programs</a:t>
            </a:r>
          </a:p>
          <a:p>
            <a:pPr lvl="1"/>
            <a:r>
              <a:rPr lang="en-US" dirty="0"/>
              <a:t>are facilitated by partner universities and organizations to enhance the variety of locations and course offerings available to students</a:t>
            </a:r>
          </a:p>
          <a:p>
            <a:r>
              <a:rPr lang="en-US" sz="2200" b="1" dirty="0"/>
              <a:t>International Research</a:t>
            </a:r>
          </a:p>
          <a:p>
            <a:pPr lvl="1"/>
            <a:r>
              <a:rPr lang="en-US" dirty="0"/>
              <a:t>opportunities allow students to conduct research abroad at one of RIT's approved overseas partners with the guidance of an RIT faculty member.</a:t>
            </a:r>
          </a:p>
        </p:txBody>
      </p:sp>
    </p:spTree>
    <p:extLst>
      <p:ext uri="{BB962C8B-B14F-4D97-AF65-F5344CB8AC3E}">
        <p14:creationId xmlns:p14="http://schemas.microsoft.com/office/powerpoint/2010/main" val="157447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2AD0-A510-A84B-AD0A-36745BFC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NTID Faculty-Led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203CE-542A-A84F-A478-BF07D355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2293257"/>
            <a:ext cx="5842000" cy="444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4EFBD-369F-4449-863D-E4546353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223" y="642257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1BC204-5C30-E442-9AFA-50650358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NTID Faculty-Led Programs (2014-2018)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82490-1ABD-4749-B3CA-767A40AC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3567"/>
            <a:ext cx="10627743" cy="4101736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2014: Chile</a:t>
            </a:r>
          </a:p>
          <a:p>
            <a:r>
              <a:rPr lang="en-US" sz="2200" b="1" dirty="0"/>
              <a:t>2015: Chile &amp; Costa Rica</a:t>
            </a:r>
          </a:p>
          <a:p>
            <a:r>
              <a:rPr lang="en-US" sz="2200" b="1" dirty="0"/>
              <a:t>2016: Costa Rica</a:t>
            </a:r>
          </a:p>
          <a:p>
            <a:r>
              <a:rPr lang="en-US" sz="2200" b="1" dirty="0"/>
              <a:t>2017: Japan &amp; Italy</a:t>
            </a:r>
          </a:p>
          <a:p>
            <a:r>
              <a:rPr lang="en-US" sz="2200" b="1" dirty="0"/>
              <a:t>2018: Japan</a:t>
            </a:r>
          </a:p>
          <a:p>
            <a:r>
              <a:rPr lang="en-US" sz="2200" b="1" dirty="0"/>
              <a:t>2019: Russia</a:t>
            </a:r>
          </a:p>
          <a:p>
            <a:endParaRPr lang="en-US" b="1" dirty="0"/>
          </a:p>
          <a:p>
            <a:r>
              <a:rPr lang="en-US" b="1" dirty="0"/>
              <a:t>Tentative Countries (still in process of proposals)</a:t>
            </a:r>
          </a:p>
          <a:p>
            <a:pPr lvl="1"/>
            <a:r>
              <a:rPr lang="en-US" b="1" dirty="0"/>
              <a:t>France</a:t>
            </a:r>
          </a:p>
          <a:p>
            <a:pPr lvl="1"/>
            <a:r>
              <a:rPr lang="en-US" b="1" dirty="0"/>
              <a:t>Cambodia</a:t>
            </a:r>
          </a:p>
          <a:p>
            <a:pPr lvl="1"/>
            <a:r>
              <a:rPr lang="en-US" b="1" dirty="0"/>
              <a:t>Sweden</a:t>
            </a:r>
          </a:p>
          <a:p>
            <a:pPr lvl="1"/>
            <a:r>
              <a:rPr lang="en-US" b="1" dirty="0"/>
              <a:t>Italy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2AD0-A510-A84B-AD0A-36745BFC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NTID Faculty-Led Programs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E80E4-85C9-2948-B896-5855234A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434"/>
            <a:ext cx="6252754" cy="4689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59326B-1D04-8F44-BD83-2F0250E14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56" y="2168434"/>
            <a:ext cx="7082766" cy="46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58A1-DD29-2845-A5E1-63F7A8DC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713343" cy="706964"/>
          </a:xfrm>
        </p:spPr>
        <p:txBody>
          <a:bodyPr/>
          <a:lstStyle/>
          <a:p>
            <a:r>
              <a:rPr lang="en-US" b="1" dirty="0"/>
              <a:t>How to Apply for a Faculty-Led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37B645-1008-DF46-BC1B-2C37E902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05860"/>
          </a:xfrm>
        </p:spPr>
        <p:txBody>
          <a:bodyPr>
            <a:noAutofit/>
          </a:bodyPr>
          <a:lstStyle/>
          <a:p>
            <a:r>
              <a:rPr lang="en-US" sz="3200" dirty="0"/>
              <a:t>Timeline</a:t>
            </a:r>
          </a:p>
          <a:p>
            <a:r>
              <a:rPr lang="en-US" sz="3200" dirty="0"/>
              <a:t>Paperwork</a:t>
            </a:r>
          </a:p>
          <a:p>
            <a:pPr lvl="1"/>
            <a:r>
              <a:rPr lang="en-US" sz="2400" dirty="0"/>
              <a:t>Phase I</a:t>
            </a:r>
          </a:p>
          <a:p>
            <a:pPr lvl="1"/>
            <a:r>
              <a:rPr lang="en-US" sz="2400" dirty="0"/>
              <a:t>Phase II</a:t>
            </a:r>
          </a:p>
          <a:p>
            <a:r>
              <a:rPr lang="en-US" sz="3200" dirty="0"/>
              <a:t>Selection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410718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CAFD-A494-5047-B7E7-0DC74B2E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F154A-4DDE-7E45-9B6C-CC07BD224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19369"/>
          </a:xfrm>
        </p:spPr>
        <p:txBody>
          <a:bodyPr>
            <a:normAutofit/>
          </a:bodyPr>
          <a:lstStyle/>
          <a:p>
            <a:r>
              <a:rPr lang="en-US" dirty="0"/>
              <a:t>Faculty-Led Proposal Phase I</a:t>
            </a:r>
          </a:p>
          <a:p>
            <a:pPr lvl="1"/>
            <a:r>
              <a:rPr lang="en-US" dirty="0"/>
              <a:t>Outline the academic rationale for your program. Present it to your Department Chair and Dean for review and approval. Submit final document and approval to the Education Abroad office.</a:t>
            </a:r>
          </a:p>
          <a:p>
            <a:r>
              <a:rPr lang="en-US" dirty="0"/>
              <a:t>Faculty-Led Proposal Phase II</a:t>
            </a:r>
          </a:p>
          <a:p>
            <a:pPr lvl="1"/>
            <a:r>
              <a:rPr lang="en-US" dirty="0"/>
              <a:t>Outline program and travel logistics. Submit the final document to the Education Abroad office for approval by Risk Management and RIT Global.</a:t>
            </a:r>
          </a:p>
          <a:p>
            <a:r>
              <a:rPr lang="en-US" dirty="0"/>
              <a:t>Budget Planning</a:t>
            </a:r>
          </a:p>
          <a:p>
            <a:pPr lvl="1"/>
            <a:r>
              <a:rPr lang="en-US" dirty="0"/>
              <a:t>Estimate program costs. Once you’ve done some research, you’ll bring this to a meeting with Education Abroad to build the total program budget as well as the student budget.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4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5951-C1A9-3444-B9F7-103FB646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Site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4EA3-5300-E04B-A4DE-17AF82104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603499"/>
            <a:ext cx="11327363" cy="3815961"/>
          </a:xfrm>
        </p:spPr>
        <p:txBody>
          <a:bodyPr>
            <a:noAutofit/>
          </a:bodyPr>
          <a:lstStyle/>
          <a:p>
            <a:r>
              <a:rPr lang="en-US" sz="2800" dirty="0"/>
              <a:t>Strongly encourage faculty-directors to conduct an in-person site visit</a:t>
            </a:r>
          </a:p>
          <a:p>
            <a:pPr lvl="1"/>
            <a:r>
              <a:rPr lang="en-US" sz="2600" dirty="0"/>
              <a:t>better understand how to integrate the culture into the curriculum, to evaluate the site for safety concerns, to make connections and do some logistic and budget planning. </a:t>
            </a:r>
          </a:p>
          <a:p>
            <a:endParaRPr lang="en-US" sz="2800" dirty="0"/>
          </a:p>
          <a:p>
            <a:r>
              <a:rPr lang="en-US" sz="2800" dirty="0"/>
              <a:t>The International Education and Global Programs office offers site visit grants. </a:t>
            </a:r>
          </a:p>
        </p:txBody>
      </p:sp>
    </p:spTree>
    <p:extLst>
      <p:ext uri="{BB962C8B-B14F-4D97-AF65-F5344CB8AC3E}">
        <p14:creationId xmlns:p14="http://schemas.microsoft.com/office/powerpoint/2010/main" val="1656461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{F567FA14-EFFE-1C43-8B5E-491F7AD7BEBE}tf10001076</Template>
  <TotalTime>288</TotalTime>
  <Words>482</Words>
  <Application>Microsoft Macintosh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Study Abroad at NTID/RIT</vt:lpstr>
      <vt:lpstr>RIT’s Vision: Study Abroad</vt:lpstr>
      <vt:lpstr>Types of Study Abroad Programs</vt:lpstr>
      <vt:lpstr>NTID Faculty-Led Programs</vt:lpstr>
      <vt:lpstr>NTID Faculty-Led Programs (2014-2018)</vt:lpstr>
      <vt:lpstr>NTID Faculty-Led Programs</vt:lpstr>
      <vt:lpstr>How to Apply for a Faculty-Led Program</vt:lpstr>
      <vt:lpstr>PowerPoint Presentation</vt:lpstr>
      <vt:lpstr>Site Visits</vt:lpstr>
      <vt:lpstr>Things To Consider</vt:lpstr>
      <vt:lpstr>PowerPoint Presentation</vt:lpstr>
      <vt:lpstr>Student Application Deadlines </vt:lpstr>
      <vt:lpstr>Educational Component: NDLS 280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 at NTID/RIT</dc:title>
  <dc:creator>ee@deafignite.org</dc:creator>
  <cp:lastModifiedBy>ee@deafignite.org</cp:lastModifiedBy>
  <cp:revision>8</cp:revision>
  <dcterms:created xsi:type="dcterms:W3CDTF">2018-02-13T14:07:28Z</dcterms:created>
  <dcterms:modified xsi:type="dcterms:W3CDTF">2018-02-13T18:55:30Z</dcterms:modified>
</cp:coreProperties>
</file>