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3" r:id="rId3"/>
    <p:sldId id="274" r:id="rId4"/>
    <p:sldId id="275" r:id="rId5"/>
    <p:sldId id="277" r:id="rId6"/>
    <p:sldId id="276" r:id="rId7"/>
    <p:sldId id="278" r:id="rId8"/>
    <p:sldId id="279" r:id="rId9"/>
    <p:sldId id="280" r:id="rId10"/>
    <p:sldId id="281" r:id="rId11"/>
    <p:sldId id="270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009" autoAdjust="0"/>
  </p:normalViewPr>
  <p:slideViewPr>
    <p:cSldViewPr>
      <p:cViewPr varScale="1">
        <p:scale>
          <a:sx n="100" d="100"/>
          <a:sy n="100" d="100"/>
        </p:scale>
        <p:origin x="464" y="1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9/12/18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9/12/18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9/12/18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9/12/18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9/12/18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9/12/18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9/12/18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9/12/18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9/12/18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9/12/18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9/12/18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9/12/18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9/12/18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 smtClean="0"/>
              <a:pPr/>
              <a:t>9/12/18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themindsetlist.com/2018/08/beloit-college-mindset-list-class-2022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SVP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Amy </a:t>
            </a:r>
            <a:r>
              <a:rPr lang="en-US" dirty="0" err="1"/>
              <a:t>Stornello</a:t>
            </a:r>
            <a:endParaRPr lang="en-US" dirty="0"/>
          </a:p>
          <a:p>
            <a:r>
              <a:rPr lang="en-US" dirty="0"/>
              <a:t>Director of SVP, TIX Deputy Coordinator,</a:t>
            </a:r>
          </a:p>
          <a:p>
            <a:r>
              <a:rPr lang="en-US" dirty="0"/>
              <a:t>Interim Chair for CES, Freshman Seminar</a:t>
            </a:r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264D1-7095-DF4B-9602-F81167503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A5BED-90ED-E444-9AB6-1E08EE624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8390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4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SVP by the numbers…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SVP</a:t>
            </a:r>
          </a:p>
          <a:p>
            <a:r>
              <a:rPr lang="en-US" dirty="0"/>
              <a:t>170 students</a:t>
            </a:r>
          </a:p>
          <a:p>
            <a:pPr lvl="1"/>
            <a:r>
              <a:rPr lang="en-US" dirty="0"/>
              <a:t>2 dropped out</a:t>
            </a:r>
          </a:p>
          <a:p>
            <a:pPr lvl="1"/>
            <a:r>
              <a:rPr lang="en-US" dirty="0"/>
              <a:t>10 international students</a:t>
            </a:r>
          </a:p>
          <a:p>
            <a:pPr lvl="1"/>
            <a:r>
              <a:rPr lang="en-US" dirty="0"/>
              <a:t>Alaska, Virgin Islands, Hawaii</a:t>
            </a:r>
          </a:p>
          <a:p>
            <a:pPr lvl="1"/>
            <a:r>
              <a:rPr lang="en-US" dirty="0"/>
              <a:t>Brazil, China, Ethiopia, Nigeria, Indonesia, Congo, Canada, El Salvador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4CCE-FADA-DD46-BD36-AB3AD37CF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Impression of the group…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FAC81-1052-584B-BD03-8998F4BE7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Quiet</a:t>
            </a:r>
          </a:p>
          <a:p>
            <a:r>
              <a:rPr lang="en-US" dirty="0"/>
              <a:t>Well-behaved</a:t>
            </a:r>
          </a:p>
          <a:p>
            <a:r>
              <a:rPr lang="en-US" dirty="0"/>
              <a:t>“When is the other shoe going to drop…”</a:t>
            </a:r>
          </a:p>
          <a:p>
            <a:r>
              <a:rPr lang="en-US" dirty="0"/>
              <a:t>Adjustment, waking up, </a:t>
            </a:r>
          </a:p>
          <a:p>
            <a:r>
              <a:rPr lang="en-US" dirty="0"/>
              <a:t>DIVERSE!</a:t>
            </a:r>
          </a:p>
        </p:txBody>
      </p:sp>
    </p:spTree>
    <p:extLst>
      <p:ext uri="{BB962C8B-B14F-4D97-AF65-F5344CB8AC3E}">
        <p14:creationId xmlns:p14="http://schemas.microsoft.com/office/powerpoint/2010/main" val="16342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30191-2B98-F743-A195-AF2C9E323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really happened in SVP…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05770-01C7-074C-AC46-EDC07AF2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5000"/>
            <a:ext cx="5181599" cy="4267200"/>
          </a:xfrm>
        </p:spPr>
        <p:txBody>
          <a:bodyPr/>
          <a:lstStyle/>
          <a:p>
            <a:r>
              <a:rPr lang="en-US" dirty="0"/>
              <a:t>Campus Clarity</a:t>
            </a:r>
          </a:p>
          <a:p>
            <a:r>
              <a:rPr lang="en-US" dirty="0"/>
              <a:t>Student Conduct</a:t>
            </a:r>
          </a:p>
          <a:p>
            <a:r>
              <a:rPr lang="en-US" dirty="0"/>
              <a:t>SAISD Jam</a:t>
            </a:r>
          </a:p>
          <a:p>
            <a:r>
              <a:rPr lang="en-US" dirty="0"/>
              <a:t>ROC THAT!</a:t>
            </a:r>
          </a:p>
          <a:p>
            <a:r>
              <a:rPr lang="en-US" dirty="0"/>
              <a:t>OC Movie Night</a:t>
            </a:r>
          </a:p>
          <a:p>
            <a:r>
              <a:rPr lang="en-US" dirty="0"/>
              <a:t>Sunshine 2.o </a:t>
            </a:r>
          </a:p>
          <a:p>
            <a:pPr lvl="1"/>
            <a:r>
              <a:rPr lang="en-US" dirty="0"/>
              <a:t>Communication w/ DAS</a:t>
            </a:r>
          </a:p>
          <a:p>
            <a:pPr lvl="1"/>
            <a:r>
              <a:rPr lang="en-US" dirty="0"/>
              <a:t>Diversity/Identity w/ Stephanie Albert</a:t>
            </a:r>
          </a:p>
          <a:p>
            <a:pPr lvl="1"/>
            <a:r>
              <a:rPr lang="en-US" dirty="0"/>
              <a:t>Dating/Relationships w/ Ignite!</a:t>
            </a:r>
          </a:p>
          <a:p>
            <a:pPr lvl="1"/>
            <a:endParaRPr lang="en-US" dirty="0"/>
          </a:p>
          <a:p>
            <a:pPr marL="40830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6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A5BA8-B4C4-0445-9E95-0DAB19393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94B08-D82E-CC4C-8257-99ED85995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5000"/>
            <a:ext cx="9144000" cy="4953000"/>
          </a:xfrm>
        </p:spPr>
        <p:txBody>
          <a:bodyPr/>
          <a:lstStyle/>
          <a:p>
            <a:r>
              <a:rPr lang="en-US" b="1" u="sng" dirty="0"/>
              <a:t>SVP 2018:</a:t>
            </a:r>
          </a:p>
          <a:p>
            <a:pPr lvl="1"/>
            <a:r>
              <a:rPr lang="en-US" dirty="0"/>
              <a:t>49% ASL</a:t>
            </a:r>
          </a:p>
          <a:p>
            <a:pPr lvl="1"/>
            <a:r>
              <a:rPr lang="en-US" dirty="0"/>
              <a:t>27% Oral</a:t>
            </a:r>
          </a:p>
          <a:p>
            <a:pPr lvl="1"/>
            <a:r>
              <a:rPr lang="en-US" dirty="0"/>
              <a:t>19% Sim-Com</a:t>
            </a:r>
          </a:p>
          <a:p>
            <a:pPr lvl="1"/>
            <a:endParaRPr lang="en-US" dirty="0"/>
          </a:p>
          <a:p>
            <a:r>
              <a:rPr lang="en-US" b="1" u="sng" dirty="0"/>
              <a:t>Cross-Registered AND SVP together:</a:t>
            </a:r>
          </a:p>
          <a:p>
            <a:pPr lvl="1"/>
            <a:r>
              <a:rPr lang="en-US" dirty="0"/>
              <a:t>39% ASL</a:t>
            </a:r>
          </a:p>
          <a:p>
            <a:pPr lvl="1"/>
            <a:r>
              <a:rPr lang="en-US" dirty="0"/>
              <a:t>42% Oral</a:t>
            </a:r>
          </a:p>
          <a:p>
            <a:pPr lvl="1"/>
            <a:r>
              <a:rPr lang="en-US" dirty="0"/>
              <a:t>17% Sim-Com</a:t>
            </a:r>
          </a:p>
          <a:p>
            <a:pPr lvl="1"/>
            <a:r>
              <a:rPr lang="en-US" dirty="0"/>
              <a:t>32% wear HA’s all the time</a:t>
            </a:r>
          </a:p>
          <a:p>
            <a:pPr lvl="1"/>
            <a:r>
              <a:rPr lang="en-US" dirty="0"/>
              <a:t>23% wear CI’s all the time</a:t>
            </a:r>
          </a:p>
          <a:p>
            <a:pPr marL="408305" lvl="1" indent="0">
              <a:buNone/>
            </a:pPr>
            <a:endParaRPr lang="en-US" dirty="0"/>
          </a:p>
          <a:p>
            <a:pPr marL="408305" lvl="1" indent="0">
              <a:buNone/>
            </a:pPr>
            <a:r>
              <a:rPr lang="en-US" dirty="0"/>
              <a:t>***Majority of Cross-Reg. students are ORAL this year!  </a:t>
            </a:r>
            <a:r>
              <a:rPr lang="en-US" b="1" i="1" dirty="0"/>
              <a:t>70%!</a:t>
            </a:r>
          </a:p>
        </p:txBody>
      </p:sp>
    </p:spTree>
    <p:extLst>
      <p:ext uri="{BB962C8B-B14F-4D97-AF65-F5344CB8AC3E}">
        <p14:creationId xmlns:p14="http://schemas.microsoft.com/office/powerpoint/2010/main" val="241571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29E6-E821-8049-88BD-6F8715754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Beloit Mindset Group </a:t>
            </a:r>
            <a:r>
              <a:rPr lang="en-US"/>
              <a:t>for incoming 2018 class…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A2A18-6A65-D348-80B9-EFF2CAACF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Born in 2000!  No “label” yet!  </a:t>
            </a:r>
            <a:r>
              <a:rPr lang="en-US" dirty="0" err="1"/>
              <a:t>iGen</a:t>
            </a:r>
            <a:r>
              <a:rPr lang="en-US" dirty="0"/>
              <a:t>?  </a:t>
            </a:r>
            <a:r>
              <a:rPr lang="en-US" dirty="0" err="1"/>
              <a:t>GenZ</a:t>
            </a:r>
            <a:r>
              <a:rPr lang="en-US" dirty="0"/>
              <a:t>?  But they’re not </a:t>
            </a:r>
            <a:r>
              <a:rPr lang="en-US" dirty="0" err="1"/>
              <a:t>Millenials</a:t>
            </a:r>
            <a:endParaRPr lang="en-US" dirty="0"/>
          </a:p>
          <a:p>
            <a:r>
              <a:rPr lang="en-US" dirty="0"/>
              <a:t>Wikipedia has always been around</a:t>
            </a:r>
          </a:p>
          <a:p>
            <a:r>
              <a:rPr lang="en-US" dirty="0"/>
              <a:t>Have always been afraid of school shootings</a:t>
            </a:r>
          </a:p>
          <a:p>
            <a:r>
              <a:rPr lang="en-US" dirty="0"/>
              <a:t>Forms always have had more than two gender categories</a:t>
            </a:r>
          </a:p>
          <a:p>
            <a:r>
              <a:rPr lang="en-US" dirty="0"/>
              <a:t>Grown up with stories about where grandparents were on 11/22/63 and parents were on 9/11/01</a:t>
            </a:r>
          </a:p>
          <a:p>
            <a:r>
              <a:rPr lang="en-US" dirty="0"/>
              <a:t>Huh?  What’s “Enron”?</a:t>
            </a:r>
          </a:p>
          <a:p>
            <a:r>
              <a:rPr lang="en-US" dirty="0"/>
              <a:t>The Prius has always been on the road…</a:t>
            </a:r>
          </a:p>
        </p:txBody>
      </p:sp>
    </p:spTree>
    <p:extLst>
      <p:ext uri="{BB962C8B-B14F-4D97-AF65-F5344CB8AC3E}">
        <p14:creationId xmlns:p14="http://schemas.microsoft.com/office/powerpoint/2010/main" val="6688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3D42C-EB3C-B140-AF7B-B3CA627D9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D4DDD-8A9E-394A-A67B-8A6161EEE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has always been a “Survivor!”</a:t>
            </a:r>
          </a:p>
          <a:p>
            <a:r>
              <a:rPr lang="en-US" dirty="0"/>
              <a:t>A visit to the bank has been a rare event</a:t>
            </a:r>
          </a:p>
          <a:p>
            <a:r>
              <a:rPr lang="en-US" dirty="0"/>
              <a:t>Exotic animals have always been providing emotional support to passengers on planes</a:t>
            </a:r>
          </a:p>
          <a:p>
            <a:r>
              <a:rPr lang="en-US" dirty="0"/>
              <a:t>Lightbulbs have always been shatterproof</a:t>
            </a:r>
          </a:p>
          <a:p>
            <a:r>
              <a:rPr lang="en-US" dirty="0"/>
              <a:t>Oprah has always been a magazine</a:t>
            </a:r>
          </a:p>
          <a:p>
            <a:r>
              <a:rPr lang="en-US" dirty="0"/>
              <a:t>Chernobyl has never produced power in their lifetimes</a:t>
            </a:r>
          </a:p>
          <a:p>
            <a:r>
              <a:rPr lang="en-US" dirty="0"/>
              <a:t>Donny and Marie WHO?</a:t>
            </a:r>
          </a:p>
        </p:txBody>
      </p:sp>
    </p:spTree>
    <p:extLst>
      <p:ext uri="{BB962C8B-B14F-4D97-AF65-F5344CB8AC3E}">
        <p14:creationId xmlns:p14="http://schemas.microsoft.com/office/powerpoint/2010/main" val="143604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4304-48C6-4E44-ADD7-48577C7B0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59283-7D64-1B42-8207-B5CDA5F6B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has always been more than a billion people in India</a:t>
            </a:r>
          </a:p>
          <a:p>
            <a:r>
              <a:rPr lang="en-US" dirty="0"/>
              <a:t>Films have always been distributed on the internet</a:t>
            </a:r>
          </a:p>
          <a:p>
            <a:r>
              <a:rPr lang="en-US" dirty="0"/>
              <a:t>Environmental disasters have always exceeded the Exxon Valdez oil spill (BP Deepwater Horizon, coal sludge spill in Ky, etc.)</a:t>
            </a:r>
          </a:p>
          <a:p>
            <a:r>
              <a:rPr lang="en-US" dirty="0"/>
              <a:t>The detachable computer mouse is almost extinct</a:t>
            </a:r>
          </a:p>
          <a:p>
            <a:r>
              <a:rPr lang="en-US" dirty="0"/>
              <a:t>Presidential candidates winning the popular vote and then losing the election are not unusual</a:t>
            </a:r>
          </a:p>
          <a:p>
            <a:r>
              <a:rPr lang="en-US" dirty="0"/>
              <a:t>They’ve never dealt with dimpled, hanging, pregnant “chads”</a:t>
            </a:r>
          </a:p>
        </p:txBody>
      </p:sp>
    </p:spTree>
    <p:extLst>
      <p:ext uri="{BB962C8B-B14F-4D97-AF65-F5344CB8AC3E}">
        <p14:creationId xmlns:p14="http://schemas.microsoft.com/office/powerpoint/2010/main" val="263976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DFFA6-5840-644F-9A96-92EBB4C40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C8451-77C9-7E40-8C1C-05C134EF9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“You’ve got mail” would sound as ancient to them as “number, please” would have sounded to their parents</a:t>
            </a:r>
          </a:p>
          <a:p>
            <a:r>
              <a:rPr lang="en-US" dirty="0"/>
              <a:t>RU-486, commonly called the “abortion pill” has always been available in the US</a:t>
            </a:r>
          </a:p>
          <a:p>
            <a:r>
              <a:rPr lang="en-US" dirty="0"/>
              <a:t>“I LOVE YOU”  has always been a computer virus</a:t>
            </a:r>
          </a:p>
          <a:p>
            <a:r>
              <a:rPr lang="en-US" dirty="0"/>
              <a:t>Thumbprints have always provided log in security – and are harder to lose – than a password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More: </a:t>
            </a:r>
            <a:r>
              <a:rPr lang="en-US" dirty="0">
                <a:hlinkClick r:id="rId2"/>
              </a:rPr>
              <a:t>http://themindsetlist.com/2018/08/beloit-college-mindset-list-class-2022/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786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rth tone presentation (widescreen).potx" id="{0B5E8F0C-1569-45B5-8ADA-CBBDCE8A31F7}" vid="{BAFE7D81-C21B-4995-AEF0-26102EF6BDA1}"/>
    </a:ext>
  </a:extLst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Earthtones 16x9</Template>
  <TotalTime>419</TotalTime>
  <Words>466</Words>
  <Application>Microsoft Macintosh PowerPoint</Application>
  <PresentationFormat>Custom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Corbel</vt:lpstr>
      <vt:lpstr>Earthtones 16x9</vt:lpstr>
      <vt:lpstr>SVP 2018</vt:lpstr>
      <vt:lpstr>SVP by the numbers…</vt:lpstr>
      <vt:lpstr>Overall Impression of the group…</vt:lpstr>
      <vt:lpstr>What really happened in SVP…</vt:lpstr>
      <vt:lpstr>Communication?</vt:lpstr>
      <vt:lpstr>Beloit Mindset Group for incoming 2018 class…</vt:lpstr>
      <vt:lpstr>PowerPoint Presentation</vt:lpstr>
      <vt:lpstr>PowerPoint Presentation</vt:lpstr>
      <vt:lpstr>PowerPoint Presentation</vt:lpstr>
      <vt:lpstr>Thank you!  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SVP 2018</dc:title>
  <dc:creator>Microsoft Office User</dc:creator>
  <cp:lastModifiedBy>Microsoft Office User</cp:lastModifiedBy>
  <cp:revision>7</cp:revision>
  <dcterms:created xsi:type="dcterms:W3CDTF">2018-09-10T16:10:15Z</dcterms:created>
  <dcterms:modified xsi:type="dcterms:W3CDTF">2018-09-12T20:18:15Z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