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0" r:id="rId20"/>
    <p:sldId id="312" r:id="rId21"/>
    <p:sldId id="321" r:id="rId22"/>
    <p:sldId id="313" r:id="rId23"/>
    <p:sldId id="315" r:id="rId24"/>
    <p:sldId id="316" r:id="rId25"/>
    <p:sldId id="317" r:id="rId26"/>
    <p:sldId id="318" r:id="rId27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5847" autoAdjust="0"/>
  </p:normalViewPr>
  <p:slideViewPr>
    <p:cSldViewPr>
      <p:cViewPr>
        <p:scale>
          <a:sx n="78" d="100"/>
          <a:sy n="78" d="100"/>
        </p:scale>
        <p:origin x="2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0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Most Frequently Cited Violations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OSHA Federal Standards</a:t>
            </a:r>
          </a:p>
          <a:p>
            <a:pPr lvl="0"/>
            <a:r>
              <a:rPr lang="en-US" dirty="0"/>
              <a:t>October 1, 2019 –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163636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SHA Logo" descr="OSHA Logo&#10;&#10;Image of the OSHA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of a welder standing on a ladder." title="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89" y="0"/>
            <a:ext cx="60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/>
          <p:cNvSpPr>
            <a:spLocks noGrp="1"/>
          </p:cNvSpPr>
          <p:nvPr>
            <p:ph type="ctrTitle"/>
          </p:nvPr>
        </p:nvSpPr>
        <p:spPr>
          <a:xfrm>
            <a:off x="6178550" y="914400"/>
            <a:ext cx="5607050" cy="126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Frequently Cited Serious Violations</a:t>
            </a:r>
          </a:p>
        </p:txBody>
      </p:sp>
      <p:sp>
        <p:nvSpPr>
          <p:cNvPr id="6" name="Subtitle"/>
          <p:cNvSpPr txBox="1"/>
          <p:nvPr/>
        </p:nvSpPr>
        <p:spPr>
          <a:xfrm>
            <a:off x="6781800" y="264467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Construction Industry FY2023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1, 2022 – September 30, 2023</a:t>
            </a:r>
          </a:p>
        </p:txBody>
      </p:sp>
    </p:spTree>
    <p:extLst>
      <p:ext uri="{BB962C8B-B14F-4D97-AF65-F5344CB8AC3E}">
        <p14:creationId xmlns:p14="http://schemas.microsoft.com/office/powerpoint/2010/main" val="280870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 &amp; Cutting</a:t>
            </a:r>
            <a:br>
              <a:rPr lang="en-US" dirty="0"/>
            </a:br>
            <a:r>
              <a:rPr lang="en-US" dirty="0"/>
              <a:t>[1926.350 -.354]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Welding &amp; Cutting">
            <a:extLst>
              <a:ext uri="{FF2B5EF4-FFF2-40B4-BE49-F238E27FC236}">
                <a16:creationId xmlns:a16="http://schemas.microsoft.com/office/drawing/2014/main" id="{B1EF232E-9249-83C7-94B9-DD024366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96" y="2314295"/>
            <a:ext cx="7438103" cy="3553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J</a:t>
            </a:r>
          </a:p>
        </p:txBody>
      </p:sp>
    </p:spTree>
    <p:extLst>
      <p:ext uri="{BB962C8B-B14F-4D97-AF65-F5344CB8AC3E}">
        <p14:creationId xmlns:p14="http://schemas.microsoft.com/office/powerpoint/2010/main" val="18882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D15DB4-4B7B-11AE-848B-E4FF2AFB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7086600" cy="381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br>
              <a:rPr lang="en-US" dirty="0"/>
            </a:br>
            <a:r>
              <a:rPr lang="en-US" dirty="0"/>
              <a:t>[1926.400 – .449]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K</a:t>
            </a:r>
          </a:p>
        </p:txBody>
      </p:sp>
    </p:spTree>
    <p:extLst>
      <p:ext uri="{BB962C8B-B14F-4D97-AF65-F5344CB8AC3E}">
        <p14:creationId xmlns:p14="http://schemas.microsoft.com/office/powerpoint/2010/main" val="297019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Scaffolds </a:t>
            </a:r>
            <a:br>
              <a:rPr lang="en-US"/>
            </a:br>
            <a:r>
              <a:rPr lang="en-US"/>
              <a:t>[1926.450 – .454]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scaffolds">
            <a:extLst>
              <a:ext uri="{FF2B5EF4-FFF2-40B4-BE49-F238E27FC236}">
                <a16:creationId xmlns:a16="http://schemas.microsoft.com/office/drawing/2014/main" id="{00C8D646-CD0B-4E91-85CE-5B587291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08123"/>
            <a:ext cx="7010400" cy="355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L</a:t>
            </a:r>
          </a:p>
        </p:txBody>
      </p:sp>
    </p:spTree>
    <p:extLst>
      <p:ext uri="{BB962C8B-B14F-4D97-AF65-F5344CB8AC3E}">
        <p14:creationId xmlns:p14="http://schemas.microsoft.com/office/powerpoint/2010/main" val="123340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Protection </a:t>
            </a:r>
            <a:br>
              <a:rPr lang="en-US"/>
            </a:br>
            <a:r>
              <a:rPr lang="en-US"/>
              <a:t>[1926.500 – .503]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9" name="Picture 8" descr="Subpart M most frequently cited">
            <a:extLst>
              <a:ext uri="{FF2B5EF4-FFF2-40B4-BE49-F238E27FC236}">
                <a16:creationId xmlns:a16="http://schemas.microsoft.com/office/drawing/2014/main" id="{12DD8216-3BEB-BB04-4638-62075761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5" y="2286629"/>
            <a:ext cx="7172035" cy="3656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M</a:t>
            </a:r>
          </a:p>
        </p:txBody>
      </p:sp>
    </p:spTree>
    <p:extLst>
      <p:ext uri="{BB962C8B-B14F-4D97-AF65-F5344CB8AC3E}">
        <p14:creationId xmlns:p14="http://schemas.microsoft.com/office/powerpoint/2010/main" val="342697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Helicopters, Hoists, Elevators, &amp; Conveyors [1926.550 – .556]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6" name="Picture 5" descr="Subpart N most frequently cited">
            <a:extLst>
              <a:ext uri="{FF2B5EF4-FFF2-40B4-BE49-F238E27FC236}">
                <a16:creationId xmlns:a16="http://schemas.microsoft.com/office/drawing/2014/main" id="{1FB0CAB3-B542-D746-D647-901F9FCF6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5"/>
          <a:stretch/>
        </p:blipFill>
        <p:spPr>
          <a:xfrm>
            <a:off x="1828800" y="2971800"/>
            <a:ext cx="7595419" cy="229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N</a:t>
            </a:r>
          </a:p>
        </p:txBody>
      </p:sp>
    </p:spTree>
    <p:extLst>
      <p:ext uri="{BB962C8B-B14F-4D97-AF65-F5344CB8AC3E}">
        <p14:creationId xmlns:p14="http://schemas.microsoft.com/office/powerpoint/2010/main" val="12358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otor Vehicles, Mechanized Equipment, &amp; Marine Operations 1926.600 - 606" title="Motor vehicles, mechanized equipment and marine operations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Vehicles, Mechanized Equipment, &amp; Marine Operations</a:t>
            </a:r>
            <a:br>
              <a:rPr lang="en-US" dirty="0"/>
            </a:br>
            <a:r>
              <a:rPr lang="en-US" dirty="0"/>
              <a:t>[1926.600 – .606]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ubpart O most frequently cited">
            <a:extLst>
              <a:ext uri="{FF2B5EF4-FFF2-40B4-BE49-F238E27FC236}">
                <a16:creationId xmlns:a16="http://schemas.microsoft.com/office/drawing/2014/main" id="{96BE79B5-36B9-9775-7117-5C2662F7A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22" y="2235637"/>
            <a:ext cx="7978877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O</a:t>
            </a:r>
          </a:p>
        </p:txBody>
      </p:sp>
    </p:spTree>
    <p:extLst>
      <p:ext uri="{BB962C8B-B14F-4D97-AF65-F5344CB8AC3E}">
        <p14:creationId xmlns:p14="http://schemas.microsoft.com/office/powerpoint/2010/main" val="32553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Excavations</a:t>
            </a:r>
            <a:br>
              <a:rPr lang="en-US"/>
            </a:br>
            <a:r>
              <a:rPr lang="en-US"/>
              <a:t>[1926.650 – .652]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P most frequently cited">
            <a:extLst>
              <a:ext uri="{FF2B5EF4-FFF2-40B4-BE49-F238E27FC236}">
                <a16:creationId xmlns:a16="http://schemas.microsoft.com/office/drawing/2014/main" id="{09D37668-5AB5-33DA-6EB3-F58F0159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9"/>
            <a:ext cx="7428271" cy="372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P</a:t>
            </a:r>
          </a:p>
        </p:txBody>
      </p:sp>
    </p:spTree>
    <p:extLst>
      <p:ext uri="{BB962C8B-B14F-4D97-AF65-F5344CB8AC3E}">
        <p14:creationId xmlns:p14="http://schemas.microsoft.com/office/powerpoint/2010/main" val="28865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&amp; Masonry Construction</a:t>
            </a:r>
            <a:br>
              <a:rPr lang="en-US" dirty="0"/>
            </a:br>
            <a:r>
              <a:rPr lang="en-US" dirty="0"/>
              <a:t>[1926.700 – .706]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Q most frequently cited">
            <a:extLst>
              <a:ext uri="{FF2B5EF4-FFF2-40B4-BE49-F238E27FC236}">
                <a16:creationId xmlns:a16="http://schemas.microsoft.com/office/drawing/2014/main" id="{23C7C8EF-2D70-4542-58FB-4C52B034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35637"/>
            <a:ext cx="7924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Q</a:t>
            </a:r>
          </a:p>
        </p:txBody>
      </p:sp>
    </p:spTree>
    <p:extLst>
      <p:ext uri="{BB962C8B-B14F-4D97-AF65-F5344CB8AC3E}">
        <p14:creationId xmlns:p14="http://schemas.microsoft.com/office/powerpoint/2010/main" val="34466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Steel Erection</a:t>
            </a:r>
            <a:br>
              <a:rPr lang="en-US"/>
            </a:br>
            <a:r>
              <a:rPr lang="en-US"/>
              <a:t>[1926.750  – .761]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R most frequently cited">
            <a:extLst>
              <a:ext uri="{FF2B5EF4-FFF2-40B4-BE49-F238E27FC236}">
                <a16:creationId xmlns:a16="http://schemas.microsoft.com/office/drawing/2014/main" id="{A0FC919B-94AF-926E-802D-912CB6F7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44841"/>
            <a:ext cx="9144000" cy="3622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R</a:t>
            </a:r>
          </a:p>
        </p:txBody>
      </p:sp>
    </p:spTree>
    <p:extLst>
      <p:ext uri="{BB962C8B-B14F-4D97-AF65-F5344CB8AC3E}">
        <p14:creationId xmlns:p14="http://schemas.microsoft.com/office/powerpoint/2010/main" val="115134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Underground Construction, Caissons, Cofferdams, &amp; Compressed Air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Construction, Caissons, Cofferdams, &amp; Compressed Air </a:t>
            </a:r>
            <a:br>
              <a:rPr lang="en-US" dirty="0"/>
            </a:br>
            <a:r>
              <a:rPr lang="en-US" dirty="0"/>
              <a:t>[1926.800 – .804]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Underground Construction, Caissons, Cofferdams, &amp; Compressed Air ">
            <a:extLst>
              <a:ext uri="{FF2B5EF4-FFF2-40B4-BE49-F238E27FC236}">
                <a16:creationId xmlns:a16="http://schemas.microsoft.com/office/drawing/2014/main" id="{96B718B8-5D21-178F-2600-03CEBD1E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163" y="2222719"/>
            <a:ext cx="7600837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S</a:t>
            </a:r>
          </a:p>
        </p:txBody>
      </p:sp>
    </p:spTree>
    <p:extLst>
      <p:ext uri="{BB962C8B-B14F-4D97-AF65-F5344CB8AC3E}">
        <p14:creationId xmlns:p14="http://schemas.microsoft.com/office/powerpoint/2010/main" val="349763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Cited Serious Violations in Construction FY 2023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4" name="Picture 3" descr="Most Frequency cited violations for FY23">
            <a:extLst>
              <a:ext uri="{FF2B5EF4-FFF2-40B4-BE49-F238E27FC236}">
                <a16:creationId xmlns:a16="http://schemas.microsoft.com/office/drawing/2014/main" id="{587C04E5-1BE3-AC32-A092-1647AFE8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2718"/>
            <a:ext cx="7543800" cy="4025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1926 Overall MFC</a:t>
            </a:r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Demolition</a:t>
            </a:r>
            <a:br>
              <a:rPr lang="en-US"/>
            </a:br>
            <a:r>
              <a:rPr lang="en-US"/>
              <a:t>[1926.850 – .860]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ubpart T most frequently cited">
            <a:extLst>
              <a:ext uri="{FF2B5EF4-FFF2-40B4-BE49-F238E27FC236}">
                <a16:creationId xmlns:a16="http://schemas.microsoft.com/office/drawing/2014/main" id="{4EC777C4-649D-D669-6B2D-F181F2AF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35636"/>
            <a:ext cx="7629235" cy="363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T</a:t>
            </a:r>
          </a:p>
        </p:txBody>
      </p:sp>
    </p:spTree>
    <p:extLst>
      <p:ext uri="{BB962C8B-B14F-4D97-AF65-F5344CB8AC3E}">
        <p14:creationId xmlns:p14="http://schemas.microsoft.com/office/powerpoint/2010/main" val="97822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Blasting &amp; Use of Explos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Blasting &amp; Use of Explosives</a:t>
            </a:r>
            <a:br>
              <a:rPr lang="en-US" dirty="0"/>
            </a:br>
            <a:r>
              <a:rPr lang="en-US" dirty="0"/>
              <a:t>[1926.900 – .914]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Blasting &amp; Use of Explosives">
            <a:extLst>
              <a:ext uri="{FF2B5EF4-FFF2-40B4-BE49-F238E27FC236}">
                <a16:creationId xmlns:a16="http://schemas.microsoft.com/office/drawing/2014/main" id="{96FAA62F-978B-DE8A-11F0-3A2C088E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9" y="2222719"/>
            <a:ext cx="6400801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U</a:t>
            </a:r>
          </a:p>
        </p:txBody>
      </p:sp>
    </p:spTree>
    <p:extLst>
      <p:ext uri="{BB962C8B-B14F-4D97-AF65-F5344CB8AC3E}">
        <p14:creationId xmlns:p14="http://schemas.microsoft.com/office/powerpoint/2010/main" val="309056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Electrical Power Transmission &amp; Distribu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Transmission &amp; Distribution</a:t>
            </a:r>
            <a:br>
              <a:rPr lang="en-US" dirty="0"/>
            </a:br>
            <a:r>
              <a:rPr lang="en-US" dirty="0"/>
              <a:t>[1926.950 – .968]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V most frequently cited">
            <a:extLst>
              <a:ext uri="{FF2B5EF4-FFF2-40B4-BE49-F238E27FC236}">
                <a16:creationId xmlns:a16="http://schemas.microsoft.com/office/drawing/2014/main" id="{4D0CBB70-6FD9-C69E-2970-32BB13AB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06" y="2146519"/>
            <a:ext cx="8069229" cy="3720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V</a:t>
            </a:r>
          </a:p>
        </p:txBody>
      </p:sp>
    </p:spTree>
    <p:extLst>
      <p:ext uri="{BB962C8B-B14F-4D97-AF65-F5344CB8AC3E}">
        <p14:creationId xmlns:p14="http://schemas.microsoft.com/office/powerpoint/2010/main" val="131916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tairways &amp; Ladder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Stairways &amp; Ladders</a:t>
            </a:r>
            <a:br>
              <a:rPr lang="en-US" dirty="0"/>
            </a:br>
            <a:r>
              <a:rPr lang="en-US" dirty="0"/>
              <a:t>[1926.1050 – .1060]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X most frequently cited">
            <a:extLst>
              <a:ext uri="{FF2B5EF4-FFF2-40B4-BE49-F238E27FC236}">
                <a16:creationId xmlns:a16="http://schemas.microsoft.com/office/drawing/2014/main" id="{F7510F04-EE73-C2D4-58C8-447E645B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6" y="2256502"/>
            <a:ext cx="7310284" cy="3687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X</a:t>
            </a:r>
          </a:p>
        </p:txBody>
      </p:sp>
    </p:spTree>
    <p:extLst>
      <p:ext uri="{BB962C8B-B14F-4D97-AF65-F5344CB8AC3E}">
        <p14:creationId xmlns:p14="http://schemas.microsoft.com/office/powerpoint/2010/main" val="278796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CE550-B138-6178-2BD9-3F551784D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35637"/>
            <a:ext cx="8686800" cy="3631763"/>
          </a:xfrm>
          <a:prstGeom prst="rect">
            <a:avLst/>
          </a:prstGeom>
        </p:spPr>
      </p:pic>
      <p:sp>
        <p:nvSpPr>
          <p:cNvPr id="4" name="Title 3" descr="FY22 MFC chart for Toxic &amp; Hazardous Substan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&amp; Hazardous Substances</a:t>
            </a:r>
            <a:br>
              <a:rPr lang="en-US" dirty="0"/>
            </a:br>
            <a:r>
              <a:rPr lang="en-US" dirty="0"/>
              <a:t>[1926.1100 – .1152]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Z</a:t>
            </a:r>
          </a:p>
        </p:txBody>
      </p:sp>
    </p:spTree>
    <p:extLst>
      <p:ext uri="{BB962C8B-B14F-4D97-AF65-F5344CB8AC3E}">
        <p14:creationId xmlns:p14="http://schemas.microsoft.com/office/powerpoint/2010/main" val="361438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onfined Space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Confined Space in Construction </a:t>
            </a:r>
            <a:br>
              <a:rPr lang="en-US" dirty="0"/>
            </a:br>
            <a:r>
              <a:rPr lang="en-US" dirty="0"/>
              <a:t>[1926.1200 – .1212]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AA most frequently cited">
            <a:extLst>
              <a:ext uri="{FF2B5EF4-FFF2-40B4-BE49-F238E27FC236}">
                <a16:creationId xmlns:a16="http://schemas.microsoft.com/office/drawing/2014/main" id="{DBC76CE5-1BF6-81B2-AEDE-E7CFA4D3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76167"/>
            <a:ext cx="8086435" cy="3667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AA</a:t>
            </a:r>
          </a:p>
        </p:txBody>
      </p:sp>
    </p:spTree>
    <p:extLst>
      <p:ext uri="{BB962C8B-B14F-4D97-AF65-F5344CB8AC3E}">
        <p14:creationId xmlns:p14="http://schemas.microsoft.com/office/powerpoint/2010/main" val="273317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ranes and Derricks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Cranes and Derricks in Construction </a:t>
            </a:r>
            <a:br>
              <a:rPr lang="en-US" dirty="0"/>
            </a:br>
            <a:r>
              <a:rPr lang="en-US" dirty="0"/>
              <a:t>[1926.1400 – .1442]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CC most frequently cited">
            <a:extLst>
              <a:ext uri="{FF2B5EF4-FFF2-40B4-BE49-F238E27FC236}">
                <a16:creationId xmlns:a16="http://schemas.microsoft.com/office/drawing/2014/main" id="{0C9060EF-B955-45A9-BF84-D0A974CA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7583129" cy="3695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CC</a:t>
            </a:r>
          </a:p>
        </p:txBody>
      </p:sp>
    </p:spTree>
    <p:extLst>
      <p:ext uri="{BB962C8B-B14F-4D97-AF65-F5344CB8AC3E}">
        <p14:creationId xmlns:p14="http://schemas.microsoft.com/office/powerpoint/2010/main" val="40316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&amp; Health Provisions</a:t>
            </a:r>
            <a:br>
              <a:rPr lang="en-US" dirty="0"/>
            </a:br>
            <a:r>
              <a:rPr lang="en-US" dirty="0"/>
              <a:t>[1926.20 – .35]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C violations">
            <a:extLst>
              <a:ext uri="{FF2B5EF4-FFF2-40B4-BE49-F238E27FC236}">
                <a16:creationId xmlns:a16="http://schemas.microsoft.com/office/drawing/2014/main" id="{DE4CC2A3-3F34-59F5-F6D0-9835CBFF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98918"/>
            <a:ext cx="7629235" cy="364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</a:t>
            </a:r>
          </a:p>
        </p:txBody>
      </p:sp>
    </p:spTree>
    <p:extLst>
      <p:ext uri="{BB962C8B-B14F-4D97-AF65-F5344CB8AC3E}">
        <p14:creationId xmlns:p14="http://schemas.microsoft.com/office/powerpoint/2010/main" val="4205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&amp; Environmental Controls [1926.50 – .66]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ubpart D most frequently cited">
            <a:extLst>
              <a:ext uri="{FF2B5EF4-FFF2-40B4-BE49-F238E27FC236}">
                <a16:creationId xmlns:a16="http://schemas.microsoft.com/office/drawing/2014/main" id="{653C5F9F-246D-D594-2E2E-EB004696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7924800" cy="3625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D</a:t>
            </a:r>
          </a:p>
        </p:txBody>
      </p:sp>
    </p:spTree>
    <p:extLst>
      <p:ext uri="{BB962C8B-B14F-4D97-AF65-F5344CB8AC3E}">
        <p14:creationId xmlns:p14="http://schemas.microsoft.com/office/powerpoint/2010/main" val="15298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the most frequently cited standards for Personal Protective &amp;  Life Saving Equipment 1926.95 - .107" title="Personal Protective &amp;  Life Saving Equipment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&amp;  Life Saving Equipment [1926.95 – .107]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ubpart E most frequently cited">
            <a:extLst>
              <a:ext uri="{FF2B5EF4-FFF2-40B4-BE49-F238E27FC236}">
                <a16:creationId xmlns:a16="http://schemas.microsoft.com/office/drawing/2014/main" id="{2D30F5EB-1AAD-F9A5-6D18-AD5F54A4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03" y="2298918"/>
            <a:ext cx="7497097" cy="3644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E</a:t>
            </a:r>
          </a:p>
        </p:txBody>
      </p:sp>
    </p:spTree>
    <p:extLst>
      <p:ext uri="{BB962C8B-B14F-4D97-AF65-F5344CB8AC3E}">
        <p14:creationId xmlns:p14="http://schemas.microsoft.com/office/powerpoint/2010/main" val="14948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Protection &amp; Prevention</a:t>
            </a:r>
            <a:br>
              <a:rPr lang="en-US" dirty="0"/>
            </a:br>
            <a:r>
              <a:rPr lang="en-US" dirty="0"/>
              <a:t>[1926.150 – .159]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ubpart F most frequently cited">
            <a:extLst>
              <a:ext uri="{FF2B5EF4-FFF2-40B4-BE49-F238E27FC236}">
                <a16:creationId xmlns:a16="http://schemas.microsoft.com/office/drawing/2014/main" id="{DCC20B7F-A672-4B47-54BE-40D615252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298918"/>
            <a:ext cx="7467599" cy="3644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F</a:t>
            </a:r>
          </a:p>
        </p:txBody>
      </p:sp>
    </p:spTree>
    <p:extLst>
      <p:ext uri="{BB962C8B-B14F-4D97-AF65-F5344CB8AC3E}">
        <p14:creationId xmlns:p14="http://schemas.microsoft.com/office/powerpoint/2010/main" val="16416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igns, Signals &amp; Barricades &#10;&#10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Signs, Signals &amp; Barricades </a:t>
            </a:r>
            <a:br>
              <a:rPr lang="en-US" dirty="0"/>
            </a:br>
            <a:r>
              <a:rPr lang="en-US" dirty="0"/>
              <a:t>[1926.200 – .203]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G most frequently cited">
            <a:extLst>
              <a:ext uri="{FF2B5EF4-FFF2-40B4-BE49-F238E27FC236}">
                <a16:creationId xmlns:a16="http://schemas.microsoft.com/office/drawing/2014/main" id="{34581A45-D405-FE2B-ACDB-55C10034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74338"/>
            <a:ext cx="7696200" cy="3745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G</a:t>
            </a:r>
          </a:p>
        </p:txBody>
      </p:sp>
    </p:spTree>
    <p:extLst>
      <p:ext uri="{BB962C8B-B14F-4D97-AF65-F5344CB8AC3E}">
        <p14:creationId xmlns:p14="http://schemas.microsoft.com/office/powerpoint/2010/main" val="349857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aterials handling, storage, use and disposal 1926.250 - .252" title="Material handling, storage, use and disposal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Handling,  Storage, Use &amp; Disposal </a:t>
            </a:r>
            <a:br>
              <a:rPr lang="en-US" dirty="0"/>
            </a:br>
            <a:r>
              <a:rPr lang="en-US" dirty="0"/>
              <a:t>[1926.250 – .252]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H most frequently cited">
            <a:extLst>
              <a:ext uri="{FF2B5EF4-FFF2-40B4-BE49-F238E27FC236}">
                <a16:creationId xmlns:a16="http://schemas.microsoft.com/office/drawing/2014/main" id="{BBD365AE-AB2E-FF6D-195B-C08842D94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00595"/>
            <a:ext cx="8763000" cy="374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H</a:t>
            </a:r>
          </a:p>
        </p:txBody>
      </p:sp>
    </p:spTree>
    <p:extLst>
      <p:ext uri="{BB962C8B-B14F-4D97-AF65-F5344CB8AC3E}">
        <p14:creationId xmlns:p14="http://schemas.microsoft.com/office/powerpoint/2010/main" val="40348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- Hand &amp; Power</a:t>
            </a:r>
            <a:br>
              <a:rPr lang="en-US" dirty="0"/>
            </a:br>
            <a:r>
              <a:rPr lang="en-US" dirty="0"/>
              <a:t>[1926.300 – .307]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ubpart I most frequently cited">
            <a:extLst>
              <a:ext uri="{FF2B5EF4-FFF2-40B4-BE49-F238E27FC236}">
                <a16:creationId xmlns:a16="http://schemas.microsoft.com/office/drawing/2014/main" id="{5709625E-6A1F-AB16-06B0-96B1AB2C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2" y="2243708"/>
            <a:ext cx="8893277" cy="362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I</a:t>
            </a:r>
          </a:p>
        </p:txBody>
      </p:sp>
    </p:spTree>
    <p:extLst>
      <p:ext uri="{BB962C8B-B14F-4D97-AF65-F5344CB8AC3E}">
        <p14:creationId xmlns:p14="http://schemas.microsoft.com/office/powerpoint/2010/main" val="2509342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86</Paragraphs>
  <Slides>26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Default Design</vt:lpstr>
      <vt:lpstr>Most Frequently Cited Serious Violations</vt:lpstr>
      <vt:lpstr>Most Frequently Cited Serious Violations in Construction FY 2023</vt:lpstr>
      <vt:lpstr>General Safety &amp; Health Provisions [1926.20 – .35]</vt:lpstr>
      <vt:lpstr>Occupational Health &amp; Environmental Controls [1926.50 – .66]</vt:lpstr>
      <vt:lpstr>Personal Protective &amp;  Life Saving Equipment [1926.95 – .107]</vt:lpstr>
      <vt:lpstr>Fire Protection &amp; Prevention [1926.150 – .159]</vt:lpstr>
      <vt:lpstr>Signs, Signals &amp; Barricades  [1926.200 – .203]</vt:lpstr>
      <vt:lpstr>Materials Handling,  Storage, Use &amp; Disposal  [1926.250 – .252]</vt:lpstr>
      <vt:lpstr>Tools - Hand &amp; Power [1926.300 – .307]</vt:lpstr>
      <vt:lpstr>Welding &amp; Cutting [1926.350 -.354]</vt:lpstr>
      <vt:lpstr>Electrical  [1926.400 – .449]</vt:lpstr>
      <vt:lpstr>Scaffolds  [1926.450 – .454]</vt:lpstr>
      <vt:lpstr>Fall Protection  [1926.500 – .503]</vt:lpstr>
      <vt:lpstr>Helicopters, Hoists, Elevators, &amp; Conveyors [1926.550 – .556]</vt:lpstr>
      <vt:lpstr>Motor Vehicles, Mechanized Equipment, &amp; Marine Operations [1926.600 – .606]</vt:lpstr>
      <vt:lpstr>Excavations [1926.650 – .652]</vt:lpstr>
      <vt:lpstr>Concrete &amp; Masonry Construction [1926.700 – .706]</vt:lpstr>
      <vt:lpstr>Steel Erection [1926.750  – .761]</vt:lpstr>
      <vt:lpstr>Underground Construction, Caissons, Cofferdams, &amp; Compressed Air  [1926.800 – .804]</vt:lpstr>
      <vt:lpstr>Demolition [1926.850 – .860]</vt:lpstr>
      <vt:lpstr>Blasting &amp; Use of Explosives [1926.900 – .914]</vt:lpstr>
      <vt:lpstr>Electrical Power Transmission &amp; Distribution [1926.950 – .968]</vt:lpstr>
      <vt:lpstr>Stairways &amp; Ladders [1926.1050 – .1060]</vt:lpstr>
      <vt:lpstr>Toxic &amp; Hazardous Substances [1926.1100 – .1152]</vt:lpstr>
      <vt:lpstr>Confined Space in Construction  [1926.1200 – .1212]</vt:lpstr>
      <vt:lpstr>Cranes and Derricks in Construction  [1926.1400 – .1442]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2021-12-08T13:51:00Z</dcterms:created>
  <dcterms:modified xsi:type="dcterms:W3CDTF">2023-11-15T21:03:26Z</dcterms:modified>
</cp:coreProperties>
</file>