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41"/>
  </p:notesMasterIdLst>
  <p:sldIdLst>
    <p:sldId id="256" r:id="rId2"/>
    <p:sldId id="277" r:id="rId3"/>
    <p:sldId id="286" r:id="rId4"/>
    <p:sldId id="343" r:id="rId5"/>
    <p:sldId id="342" r:id="rId6"/>
    <p:sldId id="320" r:id="rId7"/>
    <p:sldId id="344" r:id="rId8"/>
    <p:sldId id="345" r:id="rId9"/>
    <p:sldId id="289" r:id="rId10"/>
    <p:sldId id="305" r:id="rId11"/>
    <p:sldId id="306" r:id="rId12"/>
    <p:sldId id="328" r:id="rId13"/>
    <p:sldId id="329" r:id="rId14"/>
    <p:sldId id="330" r:id="rId15"/>
    <p:sldId id="331" r:id="rId16"/>
    <p:sldId id="308" r:id="rId17"/>
    <p:sldId id="257" r:id="rId18"/>
    <p:sldId id="276" r:id="rId19"/>
    <p:sldId id="290" r:id="rId20"/>
    <p:sldId id="316" r:id="rId21"/>
    <p:sldId id="268" r:id="rId22"/>
    <p:sldId id="292" r:id="rId23"/>
    <p:sldId id="293" r:id="rId24"/>
    <p:sldId id="321" r:id="rId25"/>
    <p:sldId id="273" r:id="rId26"/>
    <p:sldId id="272" r:id="rId27"/>
    <p:sldId id="294" r:id="rId28"/>
    <p:sldId id="296" r:id="rId29"/>
    <p:sldId id="297" r:id="rId30"/>
    <p:sldId id="318" r:id="rId31"/>
    <p:sldId id="299" r:id="rId32"/>
    <p:sldId id="300" r:id="rId33"/>
    <p:sldId id="319" r:id="rId34"/>
    <p:sldId id="317" r:id="rId35"/>
    <p:sldId id="346" r:id="rId36"/>
    <p:sldId id="347" r:id="rId37"/>
    <p:sldId id="348" r:id="rId38"/>
    <p:sldId id="349" r:id="rId39"/>
    <p:sldId id="35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Evans, Lisa (NIH/OD) [E]" initials="EL([" lastIdx="8" clrIdx="1"/>
  <p:cmAuthor id="4" name="Lund, Kay (NIH/OD) [E]" initials="LK([" lastIdx="2" clrIdx="0">
    <p:extLst>
      <p:ext uri="{19B8F6BF-5375-455C-9EA6-DF929625EA0E}">
        <p15:presenceInfo xmlns:p15="http://schemas.microsoft.com/office/powerpoint/2012/main" userId="S::lundpk@nih.gov::17a57c40-50f8-4a7d-a260-49dfcd042c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46" autoAdjust="0"/>
    <p:restoredTop sz="96405" autoAdjust="0"/>
  </p:normalViewPr>
  <p:slideViewPr>
    <p:cSldViewPr snapToGrid="0">
      <p:cViewPr varScale="1">
        <p:scale>
          <a:sx n="126" d="100"/>
          <a:sy n="126" d="100"/>
        </p:scale>
        <p:origin x="280" y="200"/>
      </p:cViewPr>
      <p:guideLst/>
    </p:cSldViewPr>
  </p:slideViewPr>
  <p:notesTextViewPr>
    <p:cViewPr>
      <p:scale>
        <a:sx n="1" d="1"/>
        <a:sy n="1" d="1"/>
      </p:scale>
      <p:origin x="0" y="0"/>
    </p:cViewPr>
  </p:notesTextViewPr>
  <p:sorterViewPr>
    <p:cViewPr>
      <p:scale>
        <a:sx n="108" d="100"/>
        <a:sy n="108" d="100"/>
      </p:scale>
      <p:origin x="0" y="-42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'career award rate(all)'!$D$1</c:f>
              <c:strCache>
                <c:ptCount val="1"/>
                <c:pt idx="0">
                  <c:v>Success Rate</c:v>
                </c:pt>
              </c:strCache>
            </c:strRef>
          </c:tx>
          <c:spPr>
            <a:no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23495227920572231"/>
                      <c:h val="0.15127324055267599"/>
                    </c:manualLayout>
                  </c15:layout>
                </c:ext>
                <c:ext xmlns:c16="http://schemas.microsoft.com/office/drawing/2014/chart" uri="{C3380CC4-5D6E-409C-BE32-E72D297353CC}">
                  <c16:uniqueId val="{00000000-19C4-4128-80D0-9E96EAFD1676}"/>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25400" cap="flat" cmpd="sng" algn="ctr">
                <a:solidFill>
                  <a:srgbClr val="FFC000"/>
                </a:solidFill>
                <a:round/>
                <a:headEnd type="diamond"/>
              </a:ln>
              <a:effectLst/>
            </c:spPr>
          </c:errBars>
          <c:cat>
            <c:strRef>
              <c:f>'career award rate(all)'!$A$2:$A$8</c:f>
              <c:strCache>
                <c:ptCount val="7"/>
                <c:pt idx="0">
                  <c:v>High School</c:v>
                </c:pt>
                <c:pt idx="1">
                  <c:v>College</c:v>
                </c:pt>
                <c:pt idx="2">
                  <c:v>Postbacc</c:v>
                </c:pt>
                <c:pt idx="3">
                  <c:v>Post MS</c:v>
                </c:pt>
                <c:pt idx="4">
                  <c:v>Predoc</c:v>
                </c:pt>
                <c:pt idx="5">
                  <c:v>Postdoc</c:v>
                </c:pt>
                <c:pt idx="6">
                  <c:v>Investigator</c:v>
                </c:pt>
              </c:strCache>
            </c:strRef>
          </c:cat>
          <c:val>
            <c:numRef>
              <c:f>'career award rate(all)'!$D$2:$D$8</c:f>
              <c:numCache>
                <c:formatCode>0%</c:formatCode>
                <c:ptCount val="7"/>
                <c:pt idx="0">
                  <c:v>1</c:v>
                </c:pt>
                <c:pt idx="1">
                  <c:v>0.37719298245614036</c:v>
                </c:pt>
                <c:pt idx="2">
                  <c:v>0.68627450980392157</c:v>
                </c:pt>
                <c:pt idx="3">
                  <c:v>0.65217391304347827</c:v>
                </c:pt>
                <c:pt idx="4">
                  <c:v>0.72319201995012472</c:v>
                </c:pt>
                <c:pt idx="5">
                  <c:v>0.67193675889328064</c:v>
                </c:pt>
                <c:pt idx="6">
                  <c:v>0.65384615384615385</c:v>
                </c:pt>
              </c:numCache>
            </c:numRef>
          </c:val>
          <c:extLst>
            <c:ext xmlns:c16="http://schemas.microsoft.com/office/drawing/2014/chart" uri="{C3380CC4-5D6E-409C-BE32-E72D297353CC}">
              <c16:uniqueId val="{00000000-FFB4-4E69-8A0A-FE6D19D08405}"/>
            </c:ext>
          </c:extLst>
        </c:ser>
        <c:dLbls>
          <c:dLblPos val="outEnd"/>
          <c:showLegendKey val="0"/>
          <c:showVal val="1"/>
          <c:showCatName val="0"/>
          <c:showSerName val="0"/>
          <c:showPercent val="0"/>
          <c:showBubbleSize val="0"/>
        </c:dLbls>
        <c:gapWidth val="182"/>
        <c:axId val="374385136"/>
        <c:axId val="374380432"/>
      </c:barChart>
      <c:catAx>
        <c:axId val="374385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74380432"/>
        <c:crosses val="autoZero"/>
        <c:auto val="1"/>
        <c:lblAlgn val="ctr"/>
        <c:lblOffset val="100"/>
        <c:noMultiLvlLbl val="0"/>
      </c:catAx>
      <c:valAx>
        <c:axId val="374380432"/>
        <c:scaling>
          <c:orientation val="minMax"/>
        </c:scaling>
        <c:delete val="1"/>
        <c:axPos val="b"/>
        <c:numFmt formatCode="0%" sourceLinked="1"/>
        <c:majorTickMark val="none"/>
        <c:minorTickMark val="none"/>
        <c:tickLblPos val="nextTo"/>
        <c:crossAx val="374385136"/>
        <c:crosses val="autoZero"/>
        <c:crossBetween val="between"/>
      </c:valAx>
      <c:spPr>
        <a:noFill/>
        <a:ln>
          <a:noFill/>
        </a:ln>
        <a:effectLst/>
      </c:spPr>
    </c:plotArea>
    <c:legend>
      <c:legendPos val="t"/>
      <c:layout>
        <c:manualLayout>
          <c:xMode val="edge"/>
          <c:yMode val="edge"/>
          <c:x val="0.16860369745515952"/>
          <c:y val="3.462176461584919E-2"/>
          <c:w val="0.65124357666668287"/>
          <c:h val="7.812554680664918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1"/>
          <c:tx>
            <c:strRef>
              <c:f>'career award rate(all)'!$C$1</c:f>
              <c:strCache>
                <c:ptCount val="1"/>
                <c:pt idx="0">
                  <c:v>Number of New Applications</c:v>
                </c:pt>
              </c:strCache>
            </c:strRef>
          </c:tx>
          <c:spPr>
            <a:solidFill>
              <a:srgbClr val="94C8ED"/>
            </a:solidFill>
            <a:ln>
              <a:noFill/>
            </a:ln>
            <a:effectLst/>
          </c:spPr>
          <c:invertIfNegative val="0"/>
          <c:dPt>
            <c:idx val="3"/>
            <c:invertIfNegative val="0"/>
            <c:bubble3D val="0"/>
            <c:spPr>
              <a:solidFill>
                <a:srgbClr val="94C8ED"/>
              </a:solidFill>
              <a:ln>
                <a:noFill/>
              </a:ln>
              <a:effectLst/>
            </c:spPr>
            <c:extLst>
              <c:ext xmlns:c16="http://schemas.microsoft.com/office/drawing/2014/chart" uri="{C3380CC4-5D6E-409C-BE32-E72D297353CC}">
                <c16:uniqueId val="{00000001-1E40-45E1-9FFD-625DD88280EB}"/>
              </c:ext>
            </c:extLst>
          </c:dPt>
          <c:dLbls>
            <c:dLbl>
              <c:idx val="0"/>
              <c:delete val="1"/>
              <c:extLst>
                <c:ext xmlns:c15="http://schemas.microsoft.com/office/drawing/2012/chart" uri="{CE6537A1-D6FC-4f65-9D91-7224C49458BB}"/>
                <c:ext xmlns:c16="http://schemas.microsoft.com/office/drawing/2014/chart" uri="{C3380CC4-5D6E-409C-BE32-E72D297353CC}">
                  <c16:uniqueId val="{00000002-1E40-45E1-9FFD-625DD88280EB}"/>
                </c:ext>
              </c:extLst>
            </c:dLbl>
            <c:dLbl>
              <c:idx val="2"/>
              <c:layout>
                <c:manualLayout>
                  <c:x val="-8.4405125829859498E-2"/>
                  <c:y val="2.9186424957105147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9.2248263084761459E-2"/>
                      <c:h val="5.8635527738824245E-2"/>
                    </c:manualLayout>
                  </c15:layout>
                </c:ext>
                <c:ext xmlns:c16="http://schemas.microsoft.com/office/drawing/2014/chart" uri="{C3380CC4-5D6E-409C-BE32-E72D297353CC}">
                  <c16:uniqueId val="{00000005-7D81-4A23-8B70-062A4E287C6F}"/>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40-45E1-9FFD-625DD88280EB}"/>
                </c:ext>
              </c:extLst>
            </c:dLbl>
            <c:dLbl>
              <c:idx val="6"/>
              <c:dLblPos val="inEnd"/>
              <c:showLegendKey val="0"/>
              <c:showVal val="1"/>
              <c:showCatName val="0"/>
              <c:showSerName val="0"/>
              <c:showPercent val="0"/>
              <c:showBubbleSize val="0"/>
              <c:extLst>
                <c:ext xmlns:c15="http://schemas.microsoft.com/office/drawing/2012/chart" uri="{CE6537A1-D6FC-4f65-9D91-7224C49458BB}">
                  <c15:layout>
                    <c:manualLayout>
                      <c:w val="7.1333230405022902E-2"/>
                      <c:h val="5.8635527738824245E-2"/>
                    </c:manualLayout>
                  </c15:layout>
                </c:ext>
                <c:ext xmlns:c16="http://schemas.microsoft.com/office/drawing/2014/chart" uri="{C3380CC4-5D6E-409C-BE32-E72D297353CC}">
                  <c16:uniqueId val="{00000006-7D81-4A23-8B70-062A4E287C6F}"/>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'career award rate(all)'!$A$2:$A$8</c:f>
              <c:strCache>
                <c:ptCount val="7"/>
                <c:pt idx="0">
                  <c:v>High School</c:v>
                </c:pt>
                <c:pt idx="1">
                  <c:v>College</c:v>
                </c:pt>
                <c:pt idx="2">
                  <c:v>Postbacc</c:v>
                </c:pt>
                <c:pt idx="3">
                  <c:v>Post MS</c:v>
                </c:pt>
                <c:pt idx="4">
                  <c:v>Predoc</c:v>
                </c:pt>
                <c:pt idx="5">
                  <c:v>Postdoc</c:v>
                </c:pt>
                <c:pt idx="6">
                  <c:v>Investigator</c:v>
                </c:pt>
              </c:strCache>
            </c:strRef>
          </c:cat>
          <c:val>
            <c:numRef>
              <c:f>'career award rate(all)'!$C$2:$C$8</c:f>
              <c:numCache>
                <c:formatCode>General</c:formatCode>
                <c:ptCount val="7"/>
                <c:pt idx="0">
                  <c:v>1</c:v>
                </c:pt>
                <c:pt idx="1">
                  <c:v>228</c:v>
                </c:pt>
                <c:pt idx="2">
                  <c:v>102</c:v>
                </c:pt>
                <c:pt idx="3">
                  <c:v>23</c:v>
                </c:pt>
                <c:pt idx="4">
                  <c:v>401</c:v>
                </c:pt>
                <c:pt idx="5">
                  <c:v>253</c:v>
                </c:pt>
                <c:pt idx="6">
                  <c:v>104</c:v>
                </c:pt>
              </c:numCache>
            </c:numRef>
          </c:val>
          <c:extLst>
            <c:ext xmlns:c16="http://schemas.microsoft.com/office/drawing/2014/chart" uri="{C3380CC4-5D6E-409C-BE32-E72D297353CC}">
              <c16:uniqueId val="{00000003-1E40-45E1-9FFD-625DD88280EB}"/>
            </c:ext>
          </c:extLst>
        </c:ser>
        <c:dLbls>
          <c:dLblPos val="inEnd"/>
          <c:showLegendKey val="0"/>
          <c:showVal val="1"/>
          <c:showCatName val="0"/>
          <c:showSerName val="0"/>
          <c:showPercent val="0"/>
          <c:showBubbleSize val="0"/>
        </c:dLbls>
        <c:gapWidth val="100"/>
        <c:axId val="374378080"/>
        <c:axId val="374379648"/>
      </c:barChart>
      <c:barChart>
        <c:barDir val="bar"/>
        <c:grouping val="clustered"/>
        <c:varyColors val="0"/>
        <c:ser>
          <c:idx val="0"/>
          <c:order val="0"/>
          <c:tx>
            <c:strRef>
              <c:f>'career award rate(all)'!$B$1</c:f>
              <c:strCache>
                <c:ptCount val="1"/>
                <c:pt idx="0">
                  <c:v>Number of New Awards</c:v>
                </c:pt>
              </c:strCache>
            </c:strRef>
          </c:tx>
          <c:spPr>
            <a:solidFill>
              <a:srgbClr val="0070C0"/>
            </a:solidFill>
            <a:ln>
              <a:noFill/>
            </a:ln>
            <a:effectLst/>
          </c:spPr>
          <c:invertIfNegative val="0"/>
          <c:dPt>
            <c:idx val="3"/>
            <c:invertIfNegative val="0"/>
            <c:bubble3D val="0"/>
            <c:spPr>
              <a:solidFill>
                <a:schemeClr val="accent1"/>
              </a:solidFill>
              <a:ln>
                <a:noFill/>
              </a:ln>
              <a:effectLst/>
            </c:spPr>
            <c:extLst>
              <c:ext xmlns:c16="http://schemas.microsoft.com/office/drawing/2014/chart" uri="{C3380CC4-5D6E-409C-BE32-E72D297353CC}">
                <c16:uniqueId val="{00000005-1E40-45E1-9FFD-625DD88280EB}"/>
              </c:ext>
            </c:extLst>
          </c:dPt>
          <c:dLbls>
            <c:dLbl>
              <c:idx val="0"/>
              <c:delete val="1"/>
              <c:extLst>
                <c:ext xmlns:c15="http://schemas.microsoft.com/office/drawing/2012/chart" uri="{CE6537A1-D6FC-4f65-9D91-7224C49458BB}"/>
                <c:ext xmlns:c16="http://schemas.microsoft.com/office/drawing/2014/chart" uri="{C3380CC4-5D6E-409C-BE32-E72D297353CC}">
                  <c16:uniqueId val="{00000006-1E40-45E1-9FFD-625DD88280EB}"/>
                </c:ext>
              </c:extLst>
            </c:dLbl>
            <c:dLbl>
              <c:idx val="2"/>
              <c:dLblPos val="inEnd"/>
              <c:showLegendKey val="0"/>
              <c:showVal val="1"/>
              <c:showCatName val="0"/>
              <c:showSerName val="0"/>
              <c:showPercent val="0"/>
              <c:showBubbleSize val="0"/>
              <c:extLst>
                <c:ext xmlns:c15="http://schemas.microsoft.com/office/drawing/2012/chart" uri="{CE6537A1-D6FC-4f65-9D91-7224C49458BB}">
                  <c15:layout>
                    <c:manualLayout>
                      <c:w val="7.6313725490196077E-2"/>
                      <c:h val="5.8635527738824245E-2"/>
                    </c:manualLayout>
                  </c15:layout>
                </c:ext>
                <c:ext xmlns:c16="http://schemas.microsoft.com/office/drawing/2014/chart" uri="{C3380CC4-5D6E-409C-BE32-E72D297353CC}">
                  <c16:uniqueId val="{00000004-7D81-4A23-8B70-062A4E287C6F}"/>
                </c:ext>
              </c:extLst>
            </c:dLbl>
            <c:dLbl>
              <c:idx val="3"/>
              <c:layout>
                <c:manualLayout>
                  <c:x val="-5.2331223302969479E-2"/>
                  <c:y val="-4.3779637435657718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3960784313725488E-2"/>
                      <c:h val="6.0766136760692917E-2"/>
                    </c:manualLayout>
                  </c15:layout>
                </c:ext>
                <c:ext xmlns:c16="http://schemas.microsoft.com/office/drawing/2014/chart" uri="{C3380CC4-5D6E-409C-BE32-E72D297353CC}">
                  <c16:uniqueId val="{00000005-1E40-45E1-9FFD-625DD88280EB}"/>
                </c:ext>
              </c:extLst>
            </c:dLbl>
            <c:dLbl>
              <c:idx val="6"/>
              <c:dLblPos val="inEnd"/>
              <c:showLegendKey val="0"/>
              <c:showVal val="1"/>
              <c:showCatName val="0"/>
              <c:showSerName val="0"/>
              <c:showPercent val="0"/>
              <c:showBubbleSize val="0"/>
              <c:extLst>
                <c:ext xmlns:c15="http://schemas.microsoft.com/office/drawing/2012/chart" uri="{CE6537A1-D6FC-4f65-9D91-7224C49458BB}">
                  <c15:layout>
                    <c:manualLayout>
                      <c:w val="8.9385620915032674E-2"/>
                      <c:h val="5.8635527738824245E-2"/>
                    </c:manualLayout>
                  </c15:layout>
                </c:ext>
                <c:ext xmlns:c16="http://schemas.microsoft.com/office/drawing/2014/chart" uri="{C3380CC4-5D6E-409C-BE32-E72D297353CC}">
                  <c16:uniqueId val="{00000007-7D81-4A23-8B70-062A4E287C6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'career award rate(all)'!$A$2:$A$8</c:f>
              <c:strCache>
                <c:ptCount val="7"/>
                <c:pt idx="0">
                  <c:v>High School</c:v>
                </c:pt>
                <c:pt idx="1">
                  <c:v>College</c:v>
                </c:pt>
                <c:pt idx="2">
                  <c:v>Postbacc</c:v>
                </c:pt>
                <c:pt idx="3">
                  <c:v>Post MS</c:v>
                </c:pt>
                <c:pt idx="4">
                  <c:v>Predoc</c:v>
                </c:pt>
                <c:pt idx="5">
                  <c:v>Postdoc</c:v>
                </c:pt>
                <c:pt idx="6">
                  <c:v>Investigator</c:v>
                </c:pt>
              </c:strCache>
            </c:strRef>
          </c:cat>
          <c:val>
            <c:numRef>
              <c:f>'career award rate(all)'!$B$2:$B$8</c:f>
              <c:numCache>
                <c:formatCode>General</c:formatCode>
                <c:ptCount val="7"/>
                <c:pt idx="0">
                  <c:v>1</c:v>
                </c:pt>
                <c:pt idx="1">
                  <c:v>86</c:v>
                </c:pt>
                <c:pt idx="2">
                  <c:v>70</c:v>
                </c:pt>
                <c:pt idx="3">
                  <c:v>15</c:v>
                </c:pt>
                <c:pt idx="4">
                  <c:v>290</c:v>
                </c:pt>
                <c:pt idx="5">
                  <c:v>170</c:v>
                </c:pt>
                <c:pt idx="6">
                  <c:v>68</c:v>
                </c:pt>
              </c:numCache>
            </c:numRef>
          </c:val>
          <c:extLst>
            <c:ext xmlns:c16="http://schemas.microsoft.com/office/drawing/2014/chart" uri="{C3380CC4-5D6E-409C-BE32-E72D297353CC}">
              <c16:uniqueId val="{00000007-1E40-45E1-9FFD-625DD88280EB}"/>
            </c:ext>
          </c:extLst>
        </c:ser>
        <c:dLbls>
          <c:dLblPos val="inEnd"/>
          <c:showLegendKey val="0"/>
          <c:showVal val="1"/>
          <c:showCatName val="0"/>
          <c:showSerName val="0"/>
          <c:showPercent val="0"/>
          <c:showBubbleSize val="0"/>
        </c:dLbls>
        <c:gapWidth val="200"/>
        <c:axId val="159212392"/>
        <c:axId val="159211216"/>
      </c:barChart>
      <c:catAx>
        <c:axId val="374378080"/>
        <c:scaling>
          <c:orientation val="minMax"/>
        </c:scaling>
        <c:delete val="1"/>
        <c:axPos val="l"/>
        <c:numFmt formatCode="General" sourceLinked="1"/>
        <c:majorTickMark val="none"/>
        <c:minorTickMark val="none"/>
        <c:tickLblPos val="nextTo"/>
        <c:crossAx val="374379648"/>
        <c:crosses val="autoZero"/>
        <c:auto val="1"/>
        <c:lblAlgn val="ctr"/>
        <c:lblOffset val="100"/>
        <c:noMultiLvlLbl val="0"/>
      </c:catAx>
      <c:valAx>
        <c:axId val="374379648"/>
        <c:scaling>
          <c:orientation val="minMax"/>
          <c:min val="0"/>
        </c:scaling>
        <c:delete val="1"/>
        <c:axPos val="b"/>
        <c:numFmt formatCode="General" sourceLinked="1"/>
        <c:majorTickMark val="out"/>
        <c:minorTickMark val="none"/>
        <c:tickLblPos val="nextTo"/>
        <c:crossAx val="374378080"/>
        <c:crosses val="autoZero"/>
        <c:crossBetween val="between"/>
      </c:valAx>
      <c:valAx>
        <c:axId val="159211216"/>
        <c:scaling>
          <c:orientation val="minMax"/>
          <c:max val="350"/>
          <c:min val="0"/>
        </c:scaling>
        <c:delete val="1"/>
        <c:axPos val="t"/>
        <c:numFmt formatCode="General" sourceLinked="1"/>
        <c:majorTickMark val="out"/>
        <c:minorTickMark val="none"/>
        <c:tickLblPos val="nextTo"/>
        <c:crossAx val="159212392"/>
        <c:crosses val="max"/>
        <c:crossBetween val="between"/>
      </c:valAx>
      <c:catAx>
        <c:axId val="159212392"/>
        <c:scaling>
          <c:orientation val="minMax"/>
        </c:scaling>
        <c:delete val="1"/>
        <c:axPos val="l"/>
        <c:numFmt formatCode="General" sourceLinked="1"/>
        <c:majorTickMark val="out"/>
        <c:minorTickMark val="none"/>
        <c:tickLblPos val="nextTo"/>
        <c:crossAx val="159211216"/>
        <c:crosses val="autoZero"/>
        <c:auto val="1"/>
        <c:lblAlgn val="ctr"/>
        <c:lblOffset val="100"/>
        <c:noMultiLvlLbl val="0"/>
      </c:catAx>
      <c:spPr>
        <a:noFill/>
        <a:ln>
          <a:noFill/>
        </a:ln>
        <a:effectLst/>
      </c:spPr>
    </c:plotArea>
    <c:legend>
      <c:legendPos val="t"/>
      <c:layout>
        <c:manualLayout>
          <c:xMode val="edge"/>
          <c:yMode val="edge"/>
          <c:x val="1.6024496937882771E-2"/>
          <c:y val="2.85833920509048E-2"/>
          <c:w val="0.84466182903607634"/>
          <c:h val="8.933180227471565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BDA18-6D0D-4A5B-A140-DC4870628A75}" type="datetimeFigureOut">
              <a:rPr lang="en-US" smtClean="0"/>
              <a:t>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90ABC-D40D-4F1F-8D10-9DD4F39E2E50}" type="slidenum">
              <a:rPr lang="en-US" smtClean="0"/>
              <a:t>‹#›</a:t>
            </a:fld>
            <a:endParaRPr lang="en-US"/>
          </a:p>
        </p:txBody>
      </p:sp>
    </p:spTree>
    <p:extLst>
      <p:ext uri="{BB962C8B-B14F-4D97-AF65-F5344CB8AC3E}">
        <p14:creationId xmlns:p14="http://schemas.microsoft.com/office/powerpoint/2010/main" val="309269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Good afternoon. Thank you for joining us. Few</a:t>
            </a:r>
            <a:r>
              <a:rPr lang="en-US" sz="1200" kern="1200" baseline="0" dirty="0">
                <a:solidFill>
                  <a:schemeClr val="tx1"/>
                </a:solidFill>
                <a:effectLst/>
                <a:latin typeface="+mn-lt"/>
                <a:ea typeface="+mn-ea"/>
                <a:cs typeface="+mn-cs"/>
              </a:rPr>
              <a:t> months ago, N</a:t>
            </a:r>
            <a:r>
              <a:rPr lang="en-US" sz="1200" kern="1200" dirty="0">
                <a:solidFill>
                  <a:schemeClr val="tx1"/>
                </a:solidFill>
                <a:effectLst/>
                <a:latin typeface="+mn-lt"/>
                <a:ea typeface="+mn-ea"/>
                <a:cs typeface="+mn-cs"/>
              </a:rPr>
              <a:t>IH held the first-ever virtual seminar on program funding and grant administration. In this presentation, our goal is to highlight some topics discussed in the virtual seminar, and point you to additional resources if you are interested in learning more about NIH </a:t>
            </a:r>
            <a:r>
              <a:rPr lang="en-US" sz="1200" dirty="0"/>
              <a:t>grants process, policies, and programs</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EF90ABC-D40D-4F1F-8D10-9DD4F39E2E50}" type="slidenum">
              <a:rPr lang="en-US" smtClean="0"/>
              <a:t>1</a:t>
            </a:fld>
            <a:endParaRPr lang="en-US"/>
          </a:p>
        </p:txBody>
      </p:sp>
    </p:spTree>
    <p:extLst>
      <p:ext uri="{BB962C8B-B14F-4D97-AF65-F5344CB8AC3E}">
        <p14:creationId xmlns:p14="http://schemas.microsoft.com/office/powerpoint/2010/main" val="164127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tell finding a fit is not an easy task. Fortunately, NIH Matchmaker could help you streamline the process.  </a:t>
            </a:r>
          </a:p>
          <a:p>
            <a:pPr marL="0" indent="0">
              <a:buFontTx/>
              <a:buNone/>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8D646B9-BC8D-453B-88F6-C0B7EF856AF0}" type="slidenum">
              <a:rPr lang="en-US" altLang="en-US" smtClean="0">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3506763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To use matchmaker, go to </a:t>
            </a:r>
            <a:r>
              <a:rPr lang="en-US" sz="1200" kern="1200" dirty="0" err="1">
                <a:solidFill>
                  <a:schemeClr val="tx1"/>
                </a:solidFill>
                <a:effectLst/>
                <a:latin typeface="+mn-lt"/>
                <a:ea typeface="+mn-ea"/>
                <a:cs typeface="+mn-cs"/>
              </a:rPr>
              <a:t>nih</a:t>
            </a:r>
            <a:r>
              <a:rPr lang="en-US" sz="1200" kern="1200" dirty="0">
                <a:solidFill>
                  <a:schemeClr val="tx1"/>
                </a:solidFill>
                <a:effectLst/>
                <a:latin typeface="+mn-lt"/>
                <a:ea typeface="+mn-ea"/>
                <a:cs typeface="+mn-cs"/>
              </a:rPr>
              <a:t> reporter website and click on matchmaker. </a:t>
            </a:r>
          </a:p>
          <a:p>
            <a:pPr marL="171450" indent="-171450">
              <a:buFontTx/>
              <a:buChar char="•"/>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8D646B9-BC8D-453B-88F6-C0B7EF856AF0}" type="slidenum">
              <a:rPr lang="en-US" altLang="en-US" smtClean="0">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Tree>
    <p:extLst>
      <p:ext uri="{BB962C8B-B14F-4D97-AF65-F5344CB8AC3E}">
        <p14:creationId xmlns:p14="http://schemas.microsoft.com/office/powerpoint/2010/main" val="3377274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Give Matchmaker up to 15,000 characters of text which you can pull from your abstract, specific aims, or other source that describes your proposed research …</a:t>
            </a:r>
          </a:p>
          <a:p>
            <a:endParaRPr lang="en-US" dirty="0"/>
          </a:p>
        </p:txBody>
      </p:sp>
      <p:sp>
        <p:nvSpPr>
          <p:cNvPr id="4" name="Slide Number Placeholder 3"/>
          <p:cNvSpPr>
            <a:spLocks noGrp="1"/>
          </p:cNvSpPr>
          <p:nvPr>
            <p:ph type="sldNum" sz="quarter" idx="5"/>
          </p:nvPr>
        </p:nvSpPr>
        <p:spPr/>
        <p:txBody>
          <a:bodyPr/>
          <a:lstStyle/>
          <a:p>
            <a:fld id="{4DD6E92D-31C5-435C-912D-BD3840BD71A4}" type="slidenum">
              <a:rPr lang="en-US" smtClean="0"/>
              <a:t>12</a:t>
            </a:fld>
            <a:endParaRPr lang="en-US"/>
          </a:p>
        </p:txBody>
      </p:sp>
    </p:spTree>
    <p:extLst>
      <p:ext uri="{BB962C8B-B14F-4D97-AF65-F5344CB8AC3E}">
        <p14:creationId xmlns:p14="http://schemas.microsoft.com/office/powerpoint/2010/main" val="1922530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and Matchmaker returns the awarded projects that most closely match that text. And, the results include graphs along the top for the ICs, activity codes and study sections associated with those projects.</a:t>
            </a:r>
          </a:p>
          <a:p>
            <a:endParaRPr lang="en-US" dirty="0"/>
          </a:p>
        </p:txBody>
      </p:sp>
      <p:sp>
        <p:nvSpPr>
          <p:cNvPr id="4" name="Slide Number Placeholder 3"/>
          <p:cNvSpPr>
            <a:spLocks noGrp="1"/>
          </p:cNvSpPr>
          <p:nvPr>
            <p:ph type="sldNum" sz="quarter" idx="5"/>
          </p:nvPr>
        </p:nvSpPr>
        <p:spPr/>
        <p:txBody>
          <a:bodyPr/>
          <a:lstStyle/>
          <a:p>
            <a:fld id="{4DD6E92D-31C5-435C-912D-BD3840BD71A4}" type="slidenum">
              <a:rPr lang="en-US" smtClean="0"/>
              <a:t>13</a:t>
            </a:fld>
            <a:endParaRPr lang="en-US"/>
          </a:p>
        </p:txBody>
      </p:sp>
    </p:spTree>
    <p:extLst>
      <p:ext uri="{BB962C8B-B14F-4D97-AF65-F5344CB8AC3E}">
        <p14:creationId xmlns:p14="http://schemas.microsoft.com/office/powerpoint/2010/main" val="4126770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top, you can even move from the Projects tab to the Program Officials tab …</a:t>
            </a:r>
          </a:p>
          <a:p>
            <a:endParaRPr lang="en-US" dirty="0"/>
          </a:p>
        </p:txBody>
      </p:sp>
      <p:sp>
        <p:nvSpPr>
          <p:cNvPr id="4" name="Slide Number Placeholder 3"/>
          <p:cNvSpPr>
            <a:spLocks noGrp="1"/>
          </p:cNvSpPr>
          <p:nvPr>
            <p:ph type="sldNum" sz="quarter" idx="5"/>
          </p:nvPr>
        </p:nvSpPr>
        <p:spPr/>
        <p:txBody>
          <a:bodyPr/>
          <a:lstStyle/>
          <a:p>
            <a:fld id="{4DD6E92D-31C5-435C-912D-BD3840BD71A4}" type="slidenum">
              <a:rPr lang="en-US" smtClean="0"/>
              <a:t>14</a:t>
            </a:fld>
            <a:endParaRPr lang="en-US"/>
          </a:p>
        </p:txBody>
      </p:sp>
    </p:spTree>
    <p:extLst>
      <p:ext uri="{BB962C8B-B14F-4D97-AF65-F5344CB8AC3E}">
        <p14:creationId xmlns:p14="http://schemas.microsoft.com/office/powerpoint/2010/main" val="3735324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get a list of NIH program officers whose portfolios include the identified projects. Using the Matchmaker, with just a few clicks, you identified both a potential funding institute and staff contacts. From there, you can go to the website of a specific IC to further explore its funding priority and contact specific program officers to further discuss your research idea to see whether it falls within an IC’s funding priority, and seek for advice regarding FOA and study section recommendation.   </a:t>
            </a:r>
          </a:p>
          <a:p>
            <a:endParaRPr lang="en-US" dirty="0"/>
          </a:p>
        </p:txBody>
      </p:sp>
      <p:sp>
        <p:nvSpPr>
          <p:cNvPr id="4" name="Slide Number Placeholder 3"/>
          <p:cNvSpPr>
            <a:spLocks noGrp="1"/>
          </p:cNvSpPr>
          <p:nvPr>
            <p:ph type="sldNum" sz="quarter" idx="5"/>
          </p:nvPr>
        </p:nvSpPr>
        <p:spPr/>
        <p:txBody>
          <a:bodyPr/>
          <a:lstStyle/>
          <a:p>
            <a:fld id="{4DD6E92D-31C5-435C-912D-BD3840BD71A4}" type="slidenum">
              <a:rPr lang="en-US" smtClean="0"/>
              <a:t>15</a:t>
            </a:fld>
            <a:endParaRPr lang="en-US"/>
          </a:p>
        </p:txBody>
      </p:sp>
    </p:spTree>
    <p:extLst>
      <p:ext uri="{BB962C8B-B14F-4D97-AF65-F5344CB8AC3E}">
        <p14:creationId xmlns:p14="http://schemas.microsoft.com/office/powerpoint/2010/main" val="727431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dirty="0">
                <a:solidFill>
                  <a:srgbClr val="002060"/>
                </a:solidFill>
              </a:rPr>
              <a:t> </a:t>
            </a:r>
            <a:r>
              <a:rPr lang="en-US" sz="1200" kern="1200" dirty="0">
                <a:solidFill>
                  <a:schemeClr val="tx1"/>
                </a:solidFill>
                <a:effectLst/>
                <a:latin typeface="+mn-lt"/>
                <a:ea typeface="+mn-ea"/>
                <a:cs typeface="+mn-cs"/>
              </a:rPr>
              <a:t>Apart from unsolicited research which can be submitted through parent announcements, NIIH also posts other types of funding program announcement, including PAR, PAS, and Request for applications (RFA). Unlike the parent announcements, PAR and PAS highlight areas of focus, and PAS have set-aside funds for the program, whereas PAR has special submission requirements such special submission dates or review criteria.  </a:t>
            </a:r>
          </a:p>
          <a:p>
            <a:r>
              <a:rPr lang="en-US" sz="1200" kern="1200" dirty="0">
                <a:solidFill>
                  <a:schemeClr val="tx1"/>
                </a:solidFill>
                <a:effectLst/>
                <a:latin typeface="+mn-lt"/>
                <a:ea typeface="+mn-ea"/>
                <a:cs typeface="+mn-cs"/>
              </a:rPr>
              <a:t>RFA has a narrowly defined scope and the participating ICs set aside funds in their budgets to award applications submitted to RFA. RFAs often have a single receipt date and may not be posted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F019842-E838-4178-A1C2-C9DFC986DA54}" type="slidenum">
              <a:rPr lang="en-US" altLang="en-US" smtClean="0">
                <a:latin typeface="Arial" panose="020B0604020202020204" pitchFamily="34" charset="0"/>
              </a:rPr>
              <a:pPr eaLnBrk="1" hangingPunct="1">
                <a:spcBef>
                  <a:spcPct val="0"/>
                </a:spcBef>
              </a:pPr>
              <a:t>16</a:t>
            </a:fld>
            <a:endParaRPr lang="en-US" altLang="en-US">
              <a:latin typeface="Arial" panose="020B0604020202020204" pitchFamily="34" charset="0"/>
            </a:endParaRPr>
          </a:p>
        </p:txBody>
      </p:sp>
    </p:spTree>
    <p:extLst>
      <p:ext uri="{BB962C8B-B14F-4D97-AF65-F5344CB8AC3E}">
        <p14:creationId xmlns:p14="http://schemas.microsoft.com/office/powerpoint/2010/main" val="4173196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Apart from program announcements, Notice of Special interest or NOSI is increasingly used to make funding opportunity announcement. NOSIs provide the unique information for an initiative in a succinct document which is easier for applicants and they point to existing funding opportunity announcements for application submission. So when you look for NIH funding opportunities, make sure you also play attention to NOSI.</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221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NIH funding opportunities cover a wide range of grant programs, including </a:t>
            </a:r>
          </a:p>
          <a:p>
            <a:r>
              <a:rPr lang="en-US" sz="1200" kern="1200" dirty="0">
                <a:solidFill>
                  <a:schemeClr val="tx1"/>
                </a:solidFill>
                <a:effectLst/>
                <a:latin typeface="+mn-lt"/>
                <a:ea typeface="+mn-ea"/>
                <a:cs typeface="+mn-cs"/>
              </a:rPr>
              <a:t>Research award such as R01, R21, </a:t>
            </a:r>
          </a:p>
          <a:p>
            <a:r>
              <a:rPr lang="en-US" sz="1200" kern="1200" dirty="0">
                <a:solidFill>
                  <a:schemeClr val="tx1"/>
                </a:solidFill>
                <a:effectLst/>
                <a:latin typeface="+mn-lt"/>
                <a:ea typeface="+mn-ea"/>
                <a:cs typeface="+mn-cs"/>
              </a:rPr>
              <a:t>Career development award such as K01, K25</a:t>
            </a:r>
          </a:p>
          <a:p>
            <a:r>
              <a:rPr lang="en-US" sz="1200" kern="1200" dirty="0">
                <a:solidFill>
                  <a:schemeClr val="tx1"/>
                </a:solidFill>
                <a:effectLst/>
                <a:latin typeface="+mn-lt"/>
                <a:ea typeface="+mn-ea"/>
                <a:cs typeface="+mn-cs"/>
              </a:rPr>
              <a:t>Training award such as T32, T35</a:t>
            </a:r>
          </a:p>
          <a:p>
            <a:r>
              <a:rPr lang="en-US" sz="1200" kern="1200" dirty="0">
                <a:solidFill>
                  <a:schemeClr val="tx1"/>
                </a:solidFill>
                <a:effectLst/>
                <a:latin typeface="+mn-lt"/>
                <a:ea typeface="+mn-ea"/>
                <a:cs typeface="+mn-cs"/>
              </a:rPr>
              <a:t>Fellowship such as F31, F32</a:t>
            </a:r>
          </a:p>
          <a:p>
            <a:r>
              <a:rPr lang="en-US" sz="1200" kern="1200" dirty="0">
                <a:solidFill>
                  <a:schemeClr val="tx1"/>
                </a:solidFill>
                <a:effectLst/>
                <a:latin typeface="+mn-lt"/>
                <a:ea typeface="+mn-ea"/>
                <a:cs typeface="+mn-cs"/>
              </a:rPr>
              <a:t>Program Project and Center grants such as P01</a:t>
            </a:r>
          </a:p>
          <a:p>
            <a:r>
              <a:rPr lang="en-US" sz="1200" kern="1200" dirty="0">
                <a:solidFill>
                  <a:schemeClr val="tx1"/>
                </a:solidFill>
                <a:effectLst/>
                <a:latin typeface="+mn-lt"/>
                <a:ea typeface="+mn-ea"/>
                <a:cs typeface="+mn-cs"/>
              </a:rPr>
              <a:t>Cooperative agreement such as U01, and </a:t>
            </a:r>
            <a:r>
              <a:rPr lang="en-US" sz="1200" kern="1200" dirty="0" err="1">
                <a:solidFill>
                  <a:schemeClr val="tx1"/>
                </a:solidFill>
                <a:effectLst/>
                <a:latin typeface="+mn-lt"/>
                <a:ea typeface="+mn-ea"/>
                <a:cs typeface="+mn-cs"/>
              </a:rPr>
              <a:t>etc</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881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give you a perspective about the distribution of NIH operating budget to each grant program, 59 percent went to research project grants, two percent to research training grants and two percent to career development, and seven percent to research centers. Even though career development only accounts for 2% of NIH’s operating budget, its successful rate is indeed higher than research project award. In addition, K-award recipients have much higher rate of getting future R01 grant. So K-award could be a great stepping stone to pursue NIH funding.  </a:t>
            </a:r>
          </a:p>
          <a:p>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pPr/>
              <a:t>19</a:t>
            </a:fld>
            <a:endParaRPr lang="en-US"/>
          </a:p>
        </p:txBody>
      </p:sp>
    </p:spTree>
    <p:extLst>
      <p:ext uri="{BB962C8B-B14F-4D97-AF65-F5344CB8AC3E}">
        <p14:creationId xmlns:p14="http://schemas.microsoft.com/office/powerpoint/2010/main" val="336121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my plan for today’s presentation. First, I will introduce the NIH Virtual Seminar Resources as well as the PHT180 Grant Writing Resources that we put together recently. Next I will talk about some specific topics including NIH Matchmaker, Career Development Awards, and NIH’s Next Generation Researchers Initiative. After these, Dr. Hans </a:t>
            </a:r>
            <a:r>
              <a:rPr lang="en-US" sz="1200" kern="1200" dirty="0" err="1">
                <a:solidFill>
                  <a:schemeClr val="tx1"/>
                </a:solidFill>
                <a:effectLst/>
                <a:latin typeface="+mn-lt"/>
                <a:ea typeface="+mn-ea"/>
                <a:cs typeface="+mn-cs"/>
              </a:rPr>
              <a:t>Schmitthenner</a:t>
            </a:r>
            <a:r>
              <a:rPr lang="en-US" sz="1200" kern="1200" dirty="0">
                <a:solidFill>
                  <a:schemeClr val="tx1"/>
                </a:solidFill>
                <a:effectLst/>
                <a:latin typeface="+mn-lt"/>
                <a:ea typeface="+mn-ea"/>
                <a:cs typeface="+mn-cs"/>
              </a:rPr>
              <a:t> will share his first-hand experience on diversity supplement applications with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F90ABC-D40D-4F1F-8D10-9DD4F39E2E50}" type="slidenum">
              <a:rPr lang="en-US" smtClean="0"/>
              <a:t>2</a:t>
            </a:fld>
            <a:endParaRPr lang="en-US"/>
          </a:p>
        </p:txBody>
      </p:sp>
    </p:spTree>
    <p:extLst>
      <p:ext uri="{BB962C8B-B14F-4D97-AF65-F5344CB8AC3E}">
        <p14:creationId xmlns:p14="http://schemas.microsoft.com/office/powerpoint/2010/main" val="3398426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find NIH funding opportunities using NIH find funding tool using keywords and various filters. </a:t>
            </a:r>
            <a:r>
              <a:rPr lang="en-US" sz="1200" kern="1200" dirty="0" err="1">
                <a:solidFill>
                  <a:schemeClr val="tx1"/>
                </a:solidFill>
                <a:effectLst/>
                <a:latin typeface="+mn-lt"/>
                <a:ea typeface="+mn-ea"/>
                <a:cs typeface="+mn-cs"/>
              </a:rPr>
              <a:t>Grantforward.com</a:t>
            </a:r>
            <a:r>
              <a:rPr lang="en-US" sz="1200" kern="1200" dirty="0">
                <a:solidFill>
                  <a:schemeClr val="tx1"/>
                </a:solidFill>
                <a:effectLst/>
                <a:latin typeface="+mn-lt"/>
                <a:ea typeface="+mn-ea"/>
                <a:cs typeface="+mn-cs"/>
              </a:rPr>
              <a:t> can also be a great source of information as well.</a:t>
            </a:r>
          </a:p>
          <a:p>
            <a:endParaRPr lang="en-US" dirty="0"/>
          </a:p>
        </p:txBody>
      </p:sp>
      <p:sp>
        <p:nvSpPr>
          <p:cNvPr id="4" name="Slide Number Placeholder 3"/>
          <p:cNvSpPr>
            <a:spLocks noGrp="1"/>
          </p:cNvSpPr>
          <p:nvPr>
            <p:ph type="sldNum" sz="quarter" idx="10"/>
          </p:nvPr>
        </p:nvSpPr>
        <p:spPr/>
        <p:txBody>
          <a:bodyPr/>
          <a:lstStyle/>
          <a:p>
            <a:fld id="{3EF90ABC-D40D-4F1F-8D10-9DD4F39E2E50}" type="slidenum">
              <a:rPr lang="en-US" smtClean="0"/>
              <a:t>20</a:t>
            </a:fld>
            <a:endParaRPr lang="en-US"/>
          </a:p>
        </p:txBody>
      </p:sp>
    </p:spTree>
    <p:extLst>
      <p:ext uri="{BB962C8B-B14F-4D97-AF65-F5344CB8AC3E}">
        <p14:creationId xmlns:p14="http://schemas.microsoft.com/office/powerpoint/2010/main" val="1616437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shows some major funding options across the career path from training grants, fellowships, K awards and through many of the research and program project awards. NIH also has other programs such as loan repayment program and diversity supplements to support post-doc, and early stage investigators. </a:t>
            </a:r>
          </a:p>
          <a:p>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pPr/>
              <a:t>21</a:t>
            </a:fld>
            <a:endParaRPr lang="en-US"/>
          </a:p>
        </p:txBody>
      </p:sp>
    </p:spTree>
    <p:extLst>
      <p:ext uri="{BB962C8B-B14F-4D97-AF65-F5344CB8AC3E}">
        <p14:creationId xmlns:p14="http://schemas.microsoft.com/office/powerpoint/2010/main" val="1516050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believe many of us may not be familiar with the career development K awards. In the nutshell, the basic purpose of career development awards is to provide scholars with protected time to conduct research and career development activities leading to independence in any of the areas that NIH supports. There are multiple types of K awards. They can be broken down into the mentored awards for early stage investigators who need mentored research training, the non-mentored awards for those investigators who are already independent, and the institutional awards that are supporting multiple K-level scholars.</a:t>
            </a:r>
          </a:p>
          <a:p>
            <a:pPr eaLnBrk="1" hangingPunct="1"/>
            <a:endParaRPr lang="en-US" dirty="0"/>
          </a:p>
        </p:txBody>
      </p:sp>
      <p:sp>
        <p:nvSpPr>
          <p:cNvPr id="4" name="Slide Number Placeholder 3"/>
          <p:cNvSpPr>
            <a:spLocks noGrp="1"/>
          </p:cNvSpPr>
          <p:nvPr>
            <p:ph type="sldNum" sz="quarter" idx="10"/>
          </p:nvPr>
        </p:nvSpPr>
        <p:spPr/>
        <p:txBody>
          <a:bodyPr/>
          <a:lstStyle/>
          <a:p>
            <a:fld id="{CB013721-A7B7-40E6-AB32-5783DBF3279B}" type="slidenum">
              <a:rPr lang="en-US" smtClean="0"/>
              <a:t>22</a:t>
            </a:fld>
            <a:endParaRPr lang="en-US"/>
          </a:p>
        </p:txBody>
      </p:sp>
    </p:spTree>
    <p:extLst>
      <p:ext uri="{BB962C8B-B14F-4D97-AF65-F5344CB8AC3E}">
        <p14:creationId xmlns:p14="http://schemas.microsoft.com/office/powerpoint/2010/main" val="1943406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defTabSz="985072" eaLnBrk="0" fontAlgn="base" hangingPunct="0">
              <a:spcBef>
                <a:spcPct val="0"/>
              </a:spcBef>
              <a:spcAft>
                <a:spcPct val="0"/>
              </a:spcAft>
              <a:defRPr/>
            </a:pPr>
            <a:fld id="{961558D8-CF27-4C22-A851-2B1E73F76455}" type="slidenum">
              <a:rPr lang="en-US">
                <a:solidFill>
                  <a:srgbClr val="000000"/>
                </a:solidFill>
                <a:latin typeface="Arial" pitchFamily="34" charset="0"/>
              </a:rPr>
              <a:pPr defTabSz="985072" eaLnBrk="0" fontAlgn="base" hangingPunct="0">
                <a:spcBef>
                  <a:spcPct val="0"/>
                </a:spcBef>
                <a:spcAft>
                  <a:spcPct val="0"/>
                </a:spcAft>
                <a:defRPr/>
              </a:pPr>
              <a:t>23</a:t>
            </a:fld>
            <a:endParaRPr lang="en-US">
              <a:solidFill>
                <a:srgbClr val="000000"/>
              </a:solidFill>
              <a:latin typeface="Arial" pitchFamily="34" charset="0"/>
            </a:endParaRPr>
          </a:p>
        </p:txBody>
      </p:sp>
      <p:sp>
        <p:nvSpPr>
          <p:cNvPr id="114691" name="Rectangle 2"/>
          <p:cNvSpPr>
            <a:spLocks noGrp="1" noRot="1" noChangeAspect="1" noChangeArrowheads="1" noTextEdit="1"/>
          </p:cNvSpPr>
          <p:nvPr>
            <p:ph type="sldImg"/>
          </p:nvPr>
        </p:nvSpPr>
        <p:spPr>
          <a:xfrm>
            <a:off x="481013" y="730250"/>
            <a:ext cx="6491287" cy="3651250"/>
          </a:xfrm>
          <a:ln/>
        </p:spPr>
      </p:sp>
      <p:sp>
        <p:nvSpPr>
          <p:cNvPr id="114692" name="Rectangle 3"/>
          <p:cNvSpPr>
            <a:spLocks noGrp="1" noChangeArrowheads="1"/>
          </p:cNvSpPr>
          <p:nvPr>
            <p:ph type="body" idx="1"/>
          </p:nvPr>
        </p:nvSpPr>
        <p:spPr>
          <a:xfrm>
            <a:off x="992293" y="4627245"/>
            <a:ext cx="5466080" cy="4390549"/>
          </a:xfrm>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majority of the audience are faculty members, I am going to skip those awards for graduate students and post-doc. K01 K08, K23, and K25 are really for early stage faculty without independent funding, K02 and K24 are for those who already have independent funding, and K18 is for established investigator. Generally speaking, K award recipients require to devote 75% of their effort on the K-award for 3 to 5 years.</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99887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talk a bit more about K25 because it could be particularly relevant to RIT faculty. For instance, Dave </a:t>
            </a:r>
            <a:r>
              <a:rPr lang="en-US" sz="1200" kern="1200" dirty="0" err="1">
                <a:solidFill>
                  <a:schemeClr val="tx1"/>
                </a:solidFill>
                <a:effectLst/>
                <a:latin typeface="+mn-lt"/>
                <a:ea typeface="+mn-ea"/>
                <a:cs typeface="+mn-cs"/>
              </a:rPr>
              <a:t>Borkholder</a:t>
            </a:r>
            <a:r>
              <a:rPr lang="en-US" sz="1200" kern="1200" dirty="0">
                <a:solidFill>
                  <a:schemeClr val="tx1"/>
                </a:solidFill>
                <a:effectLst/>
                <a:latin typeface="+mn-lt"/>
                <a:ea typeface="+mn-ea"/>
                <a:cs typeface="+mn-cs"/>
              </a:rPr>
              <a:t> got a R25 before. K25 aims to encourage research-oriented quantitative scientists such as mathematicians, statisticians, computer scientists, imaging scientists, physicist, chemists &amp; engineers with little or no experience in biomedicine to conduct basic or clinical research. It provides a unique opportunity for these candidates to embark on special study, including course work, seminars, meetings, and mentored research.</a:t>
            </a:r>
          </a:p>
          <a:p>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pPr/>
              <a:t>24</a:t>
            </a:fld>
            <a:endParaRPr lang="en-US"/>
          </a:p>
        </p:txBody>
      </p:sp>
    </p:spTree>
    <p:extLst>
      <p:ext uri="{BB962C8B-B14F-4D97-AF65-F5344CB8AC3E}">
        <p14:creationId xmlns:p14="http://schemas.microsoft.com/office/powerpoint/2010/main" val="884344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Lastly, I want to talk a little bit about the next generation researchers initiative. It called on NIH to take a variety of steps to increase opportunities for the early stage investigators (ESI) to obtain funding. </a:t>
            </a:r>
          </a:p>
          <a:p>
            <a:r>
              <a:rPr lang="en-US" sz="1200" kern="1200" dirty="0">
                <a:solidFill>
                  <a:schemeClr val="tx1"/>
                </a:solidFill>
                <a:effectLst/>
                <a:latin typeface="+mn-lt"/>
                <a:ea typeface="+mn-ea"/>
                <a:cs typeface="+mn-cs"/>
              </a:rPr>
              <a:t>NIH has declared as a priority that Early-Stage Investigators should be funded. So NIH aims to fund at least 1,100 Early-Stage Investigators every year, and to put that in perspective, NIH get about 4,000 to 4,500 applications from Early-Stage Investigators each year. So this roughly means that NIH want to fund at least 25 percent of the Early-Stage Investigators who come in and request funds.</a:t>
            </a:r>
          </a:p>
          <a:p>
            <a:endParaRPr lang="en-US" dirty="0"/>
          </a:p>
        </p:txBody>
      </p:sp>
      <p:sp>
        <p:nvSpPr>
          <p:cNvPr id="4" name="Slide Number Placeholder 3"/>
          <p:cNvSpPr>
            <a:spLocks noGrp="1"/>
          </p:cNvSpPr>
          <p:nvPr>
            <p:ph type="sldNum" sz="quarter" idx="10"/>
          </p:nvPr>
        </p:nvSpPr>
        <p:spPr/>
        <p:txBody>
          <a:bodyPr/>
          <a:lstStyle/>
          <a:p>
            <a:fld id="{3EF90ABC-D40D-4F1F-8D10-9DD4F39E2E50}" type="slidenum">
              <a:rPr lang="en-US" smtClean="0"/>
              <a:t>25</a:t>
            </a:fld>
            <a:endParaRPr lang="en-US"/>
          </a:p>
        </p:txBody>
      </p:sp>
    </p:spTree>
    <p:extLst>
      <p:ext uri="{BB962C8B-B14F-4D97-AF65-F5344CB8AC3E}">
        <p14:creationId xmlns:p14="http://schemas.microsoft.com/office/powerpoint/2010/main" val="2415696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NIH defines ESI as a PI who has completed their terminal research degree or end of post-graduate clinical training within the past 10 years, whichever date is later, and who has not previously competed successfully as PI for a substantial NIH independent research award such as R01.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EF90ABC-D40D-4F1F-8D10-9DD4F39E2E50}" type="slidenum">
              <a:rPr lang="en-US" smtClean="0"/>
              <a:t>26</a:t>
            </a:fld>
            <a:endParaRPr lang="en-US"/>
          </a:p>
        </p:txBody>
      </p:sp>
    </p:spTree>
    <p:extLst>
      <p:ext uri="{BB962C8B-B14F-4D97-AF65-F5344CB8AC3E}">
        <p14:creationId xmlns:p14="http://schemas.microsoft.com/office/powerpoint/2010/main" val="4258255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476250" y="730250"/>
            <a:ext cx="6500813" cy="3656013"/>
          </a:xfrm>
          <a:ln/>
        </p:spPr>
      </p:sp>
      <p:sp>
        <p:nvSpPr>
          <p:cNvPr id="131075"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major benefit of ESI is that NIH funds R01 of ESI at more favorable pay lines. The </a:t>
            </a:r>
            <a:r>
              <a:rPr lang="en-US" sz="1200" kern="1200" dirty="0" err="1">
                <a:solidFill>
                  <a:schemeClr val="tx1"/>
                </a:solidFill>
                <a:effectLst/>
                <a:latin typeface="+mn-lt"/>
                <a:ea typeface="+mn-ea"/>
                <a:cs typeface="+mn-cs"/>
              </a:rPr>
              <a:t>payline</a:t>
            </a:r>
            <a:r>
              <a:rPr lang="en-US" sz="1200" kern="1200" dirty="0">
                <a:solidFill>
                  <a:schemeClr val="tx1"/>
                </a:solidFill>
                <a:effectLst/>
                <a:latin typeface="+mn-lt"/>
                <a:ea typeface="+mn-ea"/>
                <a:cs typeface="+mn-cs"/>
              </a:rPr>
              <a:t> and relative advantage differ by NIH institute, roughly 3-10% more generous than the regular </a:t>
            </a:r>
            <a:r>
              <a:rPr lang="en-US" sz="1200" kern="1200" dirty="0" err="1">
                <a:solidFill>
                  <a:schemeClr val="tx1"/>
                </a:solidFill>
                <a:effectLst/>
                <a:latin typeface="+mn-lt"/>
                <a:ea typeface="+mn-ea"/>
                <a:cs typeface="+mn-cs"/>
              </a:rPr>
              <a:t>payline</a:t>
            </a:r>
            <a:r>
              <a:rPr lang="en-US" sz="1200" kern="1200" dirty="0">
                <a:solidFill>
                  <a:schemeClr val="tx1"/>
                </a:solidFill>
                <a:effectLst/>
                <a:latin typeface="+mn-lt"/>
                <a:ea typeface="+mn-ea"/>
                <a:cs typeface="+mn-cs"/>
              </a:rPr>
              <a:t>. So the advise from NIH is that if you have preliminary data, apply for R01 now.</a:t>
            </a:r>
          </a:p>
          <a:p>
            <a:endParaRPr lang="en-US" sz="1400" b="1" dirty="0">
              <a:latin typeface="Arial" pitchFamily="34" charset="0"/>
            </a:endParaRPr>
          </a:p>
        </p:txBody>
      </p:sp>
    </p:spTree>
    <p:extLst>
      <p:ext uri="{BB962C8B-B14F-4D97-AF65-F5344CB8AC3E}">
        <p14:creationId xmlns:p14="http://schemas.microsoft.com/office/powerpoint/2010/main" val="870046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strategy for NIH to increase opportunities for ESI to obtain funding is to create new programs for which only ESIs are eligible. Most recently, NIH launches a new funding mechanism called Katz ESI R01 award program.   </a:t>
            </a:r>
          </a:p>
          <a:p>
            <a:endParaRPr lang="en-US" dirty="0"/>
          </a:p>
        </p:txBody>
      </p:sp>
      <p:sp>
        <p:nvSpPr>
          <p:cNvPr id="4" name="Slide Number Placeholder 3"/>
          <p:cNvSpPr>
            <a:spLocks noGrp="1"/>
          </p:cNvSpPr>
          <p:nvPr>
            <p:ph type="sldNum" sz="quarter" idx="10"/>
          </p:nvPr>
        </p:nvSpPr>
        <p:spPr/>
        <p:txBody>
          <a:bodyPr/>
          <a:lstStyle/>
          <a:p>
            <a:fld id="{3EF90ABC-D40D-4F1F-8D10-9DD4F39E2E50}" type="slidenum">
              <a:rPr lang="en-US" smtClean="0"/>
              <a:t>28</a:t>
            </a:fld>
            <a:endParaRPr lang="en-US"/>
          </a:p>
        </p:txBody>
      </p:sp>
    </p:spTree>
    <p:extLst>
      <p:ext uri="{BB962C8B-B14F-4D97-AF65-F5344CB8AC3E}">
        <p14:creationId xmlns:p14="http://schemas.microsoft.com/office/powerpoint/2010/main" val="2660637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Key features of Katz ESI award includes 1) only ESI researchers are qualified to apply; 2) it provides R01 equivalent research project award for ESI researchers, but the catch is the PI must propose a new research direction in the application and no preliminary data is allowed.</a:t>
            </a:r>
          </a:p>
          <a:p>
            <a:endParaRPr lang="en-US" dirty="0"/>
          </a:p>
        </p:txBody>
      </p:sp>
      <p:sp>
        <p:nvSpPr>
          <p:cNvPr id="4" name="Slide Number Placeholder 3"/>
          <p:cNvSpPr>
            <a:spLocks noGrp="1"/>
          </p:cNvSpPr>
          <p:nvPr>
            <p:ph type="sldNum" sz="quarter" idx="5"/>
          </p:nvPr>
        </p:nvSpPr>
        <p:spPr/>
        <p:txBody>
          <a:bodyPr/>
          <a:lstStyle/>
          <a:p>
            <a:fld id="{126CDE5D-22D8-4CA3-958F-EC5A27C04C1C}" type="slidenum">
              <a:rPr lang="en-US" smtClean="0"/>
              <a:t>29</a:t>
            </a:fld>
            <a:endParaRPr lang="en-US"/>
          </a:p>
        </p:txBody>
      </p:sp>
    </p:spTree>
    <p:extLst>
      <p:ext uri="{BB962C8B-B14F-4D97-AF65-F5344CB8AC3E}">
        <p14:creationId xmlns:p14="http://schemas.microsoft.com/office/powerpoint/2010/main" val="320220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am not sure anyone here join some of the sessions of the NIH virtual seminar? The good news is, even if you missed it, you can still access the event resources either through the website listed here or </a:t>
            </a:r>
          </a:p>
          <a:p>
            <a:endParaRPr lang="en-US" dirty="0"/>
          </a:p>
        </p:txBody>
      </p:sp>
      <p:sp>
        <p:nvSpPr>
          <p:cNvPr id="4" name="Slide Number Placeholder 3"/>
          <p:cNvSpPr>
            <a:spLocks noGrp="1"/>
          </p:cNvSpPr>
          <p:nvPr>
            <p:ph type="sldNum" sz="quarter" idx="10"/>
          </p:nvPr>
        </p:nvSpPr>
        <p:spPr/>
        <p:txBody>
          <a:bodyPr/>
          <a:lstStyle/>
          <a:p>
            <a:fld id="{3EF90ABC-D40D-4F1F-8D10-9DD4F39E2E50}" type="slidenum">
              <a:rPr lang="en-US" smtClean="0"/>
              <a:t>3</a:t>
            </a:fld>
            <a:endParaRPr lang="en-US"/>
          </a:p>
        </p:txBody>
      </p:sp>
    </p:spTree>
    <p:extLst>
      <p:ext uri="{BB962C8B-B14F-4D97-AF65-F5344CB8AC3E}">
        <p14:creationId xmlns:p14="http://schemas.microsoft.com/office/powerpoint/2010/main" val="2031374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Preliminary data are defined as data not yet published.  Existence of preliminary data is an indication that the proposed project has advanced beyond the scope defined by this program and makes the application unsuitable for this funding opportunity. In addition, publication in the proposed new research direction is an indication that the proposed work may not be in a new research direction for the ESI.</a:t>
            </a:r>
          </a:p>
          <a:p>
            <a:endParaRPr lang="en-US" dirty="0"/>
          </a:p>
        </p:txBody>
      </p:sp>
      <p:sp>
        <p:nvSpPr>
          <p:cNvPr id="4" name="Slide Number Placeholder 3"/>
          <p:cNvSpPr>
            <a:spLocks noGrp="1"/>
          </p:cNvSpPr>
          <p:nvPr>
            <p:ph type="sldNum" sz="quarter" idx="10"/>
          </p:nvPr>
        </p:nvSpPr>
        <p:spPr/>
        <p:txBody>
          <a:bodyPr/>
          <a:lstStyle/>
          <a:p>
            <a:fld id="{3EF90ABC-D40D-4F1F-8D10-9DD4F39E2E50}" type="slidenum">
              <a:rPr lang="en-US" smtClean="0"/>
              <a:t>30</a:t>
            </a:fld>
            <a:endParaRPr lang="en-US"/>
          </a:p>
        </p:txBody>
      </p:sp>
    </p:spTree>
    <p:extLst>
      <p:ext uri="{BB962C8B-B14F-4D97-AF65-F5344CB8AC3E}">
        <p14:creationId xmlns:p14="http://schemas.microsoft.com/office/powerpoint/2010/main" val="1283659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what is a new research direction? According to the FOA, proposed research projects can rely on the PI’s prior work and expertise as its foundation, but must not be an incremental advancement, expansion, or extension of a previous research effort. Importantly, the proposed direction must represent a change in research direction for the PI. This change in research direction could involve, for example, a new approach, methodology, technique, discipline, therapeutic target, and/or new paradigm, different from the ESI’s previous research efforts. Because a change in research direction is heavily dependent upon the area of investigation, potential applicants are strongly encouraged to contact a program director to discuss their proposed project before submission.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6CDE5D-22D8-4CA3-958F-EC5A27C04C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772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Currently, there are two FOA for the Katz R01: Clinical Trial Not Allowed and </a:t>
            </a:r>
            <a:r>
              <a:rPr lang="x-none" sz="1200" kern="1200">
                <a:solidFill>
                  <a:schemeClr val="tx1"/>
                </a:solidFill>
                <a:effectLst/>
                <a:latin typeface="+mn-lt"/>
                <a:ea typeface="+mn-ea"/>
                <a:cs typeface="+mn-cs"/>
              </a:rPr>
              <a:t>Basic Experimental Studies with Humans</a:t>
            </a:r>
            <a:r>
              <a:rPr lang="en-US" sz="1200" kern="1200" dirty="0">
                <a:solidFill>
                  <a:schemeClr val="tx1"/>
                </a:solidFill>
                <a:effectLst/>
                <a:latin typeface="+mn-lt"/>
                <a:ea typeface="+mn-ea"/>
                <a:cs typeface="+mn-cs"/>
              </a:rPr>
              <a:t> Required.</a:t>
            </a:r>
          </a:p>
          <a:p>
            <a:endParaRPr lang="en-US" dirty="0"/>
          </a:p>
        </p:txBody>
      </p:sp>
      <p:sp>
        <p:nvSpPr>
          <p:cNvPr id="4" name="Slide Number Placeholder 3"/>
          <p:cNvSpPr>
            <a:spLocks noGrp="1"/>
          </p:cNvSpPr>
          <p:nvPr>
            <p:ph type="sldNum" sz="quarter" idx="10"/>
          </p:nvPr>
        </p:nvSpPr>
        <p:spPr/>
        <p:txBody>
          <a:bodyPr/>
          <a:lstStyle/>
          <a:p>
            <a:fld id="{3EF90ABC-D40D-4F1F-8D10-9DD4F39E2E50}" type="slidenum">
              <a:rPr lang="en-US" smtClean="0"/>
              <a:t>32</a:t>
            </a:fld>
            <a:endParaRPr lang="en-US"/>
          </a:p>
        </p:txBody>
      </p:sp>
    </p:spTree>
    <p:extLst>
      <p:ext uri="{BB962C8B-B14F-4D97-AF65-F5344CB8AC3E}">
        <p14:creationId xmlns:p14="http://schemas.microsoft.com/office/powerpoint/2010/main" val="946836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Okay, I will stop here. If you have any questions, please feel free to contact me.  </a:t>
            </a:r>
          </a:p>
          <a:p>
            <a:endParaRPr lang="en-US" dirty="0"/>
          </a:p>
        </p:txBody>
      </p:sp>
      <p:sp>
        <p:nvSpPr>
          <p:cNvPr id="4" name="Slide Number Placeholder 3"/>
          <p:cNvSpPr>
            <a:spLocks noGrp="1"/>
          </p:cNvSpPr>
          <p:nvPr>
            <p:ph type="sldNum" sz="quarter" idx="10"/>
          </p:nvPr>
        </p:nvSpPr>
        <p:spPr/>
        <p:txBody>
          <a:bodyPr/>
          <a:lstStyle/>
          <a:p>
            <a:fld id="{3EF90ABC-D40D-4F1F-8D10-9DD4F39E2E50}" type="slidenum">
              <a:rPr lang="en-US" smtClean="0"/>
              <a:t>33</a:t>
            </a:fld>
            <a:endParaRPr lang="en-US"/>
          </a:p>
        </p:txBody>
      </p:sp>
    </p:spTree>
    <p:extLst>
      <p:ext uri="{BB962C8B-B14F-4D97-AF65-F5344CB8AC3E}">
        <p14:creationId xmlns:p14="http://schemas.microsoft.com/office/powerpoint/2010/main" val="2300309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Now, I will let Hans to share his hands-on experience in diversity supplement. Hans please.</a:t>
            </a:r>
          </a:p>
        </p:txBody>
      </p:sp>
      <p:sp>
        <p:nvSpPr>
          <p:cNvPr id="4" name="Slide Number Placeholder 3"/>
          <p:cNvSpPr>
            <a:spLocks noGrp="1"/>
          </p:cNvSpPr>
          <p:nvPr>
            <p:ph type="sldNum" sz="quarter" idx="10"/>
          </p:nvPr>
        </p:nvSpPr>
        <p:spPr/>
        <p:txBody>
          <a:bodyPr/>
          <a:lstStyle/>
          <a:p>
            <a:fld id="{3EF90ABC-D40D-4F1F-8D10-9DD4F39E2E50}" type="slidenum">
              <a:rPr lang="en-US" smtClean="0"/>
              <a:t>34</a:t>
            </a:fld>
            <a:endParaRPr lang="en-US"/>
          </a:p>
        </p:txBody>
      </p:sp>
    </p:spTree>
    <p:extLst>
      <p:ext uri="{BB962C8B-B14F-4D97-AF65-F5344CB8AC3E}">
        <p14:creationId xmlns:p14="http://schemas.microsoft.com/office/powerpoint/2010/main" val="3525213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NIH is particularly interest in enhancing the participation of groups that are underrepresented in the biomedical research workforce, and you can see from this slide what those groups are, and just in general, individuals from nationally underrepresented racial and ethnic groups, persons with disabilities, individuals from disadvantaged backgrounds and women. </a:t>
            </a:r>
          </a:p>
          <a:p>
            <a:endParaRPr lang="en-US" dirty="0"/>
          </a:p>
        </p:txBody>
      </p:sp>
      <p:sp>
        <p:nvSpPr>
          <p:cNvPr id="4" name="Slide Number Placeholder 3"/>
          <p:cNvSpPr>
            <a:spLocks noGrp="1"/>
          </p:cNvSpPr>
          <p:nvPr>
            <p:ph type="sldNum" sz="quarter" idx="10"/>
          </p:nvPr>
        </p:nvSpPr>
        <p:spPr/>
        <p:txBody>
          <a:bodyPr/>
          <a:lstStyle/>
          <a:p>
            <a:fld id="{3EF90ABC-D40D-4F1F-8D10-9DD4F39E2E50}" type="slidenum">
              <a:rPr lang="en-US" smtClean="0"/>
              <a:t>35</a:t>
            </a:fld>
            <a:endParaRPr lang="en-US"/>
          </a:p>
        </p:txBody>
      </p:sp>
    </p:spTree>
    <p:extLst>
      <p:ext uri="{BB962C8B-B14F-4D97-AF65-F5344CB8AC3E}">
        <p14:creationId xmlns:p14="http://schemas.microsoft.com/office/powerpoint/2010/main" val="3659433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initiative to promote diversity is through diversity supplements. It is an administrative supplement to an existing research grant to diversify the biomedical research workforce, Support candidates from diverse &amp; underrepresented groups who “wish to develop research capabilities... participate in… career development experiences”. It supports many career stages from high school to junior faculty. Importantly, diversity supplements are administratively reviewed by the Institute or Center (IC) funding the original grant, and hence it requires the applicant to work closely with the program officer to be successful.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65E3C3C-FB46-45B0-A23B-89793D59854C}"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601468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To apply for Diversity Supplements, proposed research experience plan for the candidate must contribute to the (broad) goals of the funded project</a:t>
            </a:r>
          </a:p>
          <a:p>
            <a:r>
              <a:rPr lang="en-US" sz="1200" kern="1200" dirty="0">
                <a:solidFill>
                  <a:schemeClr val="tx1"/>
                </a:solidFill>
                <a:effectLst/>
                <a:latin typeface="+mn-lt"/>
                <a:ea typeface="+mn-ea"/>
                <a:cs typeface="+mn-cs"/>
              </a:rPr>
              <a:t>Research Abstract of funded project, research experience, plans for interaction with others in the grant/research area, mentor commitment</a:t>
            </a:r>
          </a:p>
          <a:p>
            <a:r>
              <a:rPr lang="en-US" sz="1200" kern="1200" dirty="0">
                <a:solidFill>
                  <a:schemeClr val="tx1"/>
                </a:solidFill>
                <a:effectLst/>
                <a:latin typeface="+mn-lt"/>
                <a:ea typeface="+mn-ea"/>
                <a:cs typeface="+mn-cs"/>
              </a:rPr>
              <a:t>Plans for future career development </a:t>
            </a:r>
          </a:p>
          <a:p>
            <a:r>
              <a:rPr lang="en-US" sz="1200" kern="1200" dirty="0">
                <a:solidFill>
                  <a:schemeClr val="tx1"/>
                </a:solidFill>
                <a:effectLst/>
                <a:latin typeface="+mn-lt"/>
                <a:ea typeface="+mn-ea"/>
                <a:cs typeface="+mn-cs"/>
              </a:rPr>
              <a:t>Candidate bio-sketch</a:t>
            </a:r>
          </a:p>
          <a:p>
            <a:r>
              <a:rPr lang="en-US" sz="1200" kern="1200" dirty="0">
                <a:solidFill>
                  <a:schemeClr val="tx1"/>
                </a:solidFill>
                <a:effectLst/>
                <a:latin typeface="+mn-lt"/>
                <a:ea typeface="+mn-ea"/>
                <a:cs typeface="+mn-cs"/>
              </a:rPr>
              <a:t>Highlight evidence of research interest or achievement, any current funding, personal statement</a:t>
            </a:r>
          </a:p>
          <a:p>
            <a:r>
              <a:rPr lang="en-US" sz="1200" kern="1200" dirty="0">
                <a:solidFill>
                  <a:schemeClr val="tx1"/>
                </a:solidFill>
                <a:effectLst/>
                <a:latin typeface="+mn-lt"/>
                <a:ea typeface="+mn-ea"/>
                <a:cs typeface="+mn-cs"/>
              </a:rPr>
              <a:t>Candidate eligibility statement (citizenship/permanent resident, identify under-represented group), signed by PI and institutional official</a:t>
            </a:r>
          </a:p>
          <a:p>
            <a:endParaRPr lang="en-US" dirty="0"/>
          </a:p>
        </p:txBody>
      </p:sp>
      <p:sp>
        <p:nvSpPr>
          <p:cNvPr id="4" name="Slide Number Placeholder 3"/>
          <p:cNvSpPr>
            <a:spLocks noGrp="1"/>
          </p:cNvSpPr>
          <p:nvPr>
            <p:ph type="sldNum" sz="quarter" idx="5"/>
          </p:nvPr>
        </p:nvSpPr>
        <p:spPr/>
        <p:txBody>
          <a:bodyPr/>
          <a:lstStyle/>
          <a:p>
            <a:fld id="{3EF90ABC-D40D-4F1F-8D10-9DD4F39E2E50}" type="slidenum">
              <a:rPr lang="en-US" smtClean="0"/>
              <a:t>37</a:t>
            </a:fld>
            <a:endParaRPr lang="en-US"/>
          </a:p>
        </p:txBody>
      </p:sp>
    </p:spTree>
    <p:extLst>
      <p:ext uri="{BB962C8B-B14F-4D97-AF65-F5344CB8AC3E}">
        <p14:creationId xmlns:p14="http://schemas.microsoft.com/office/powerpoint/2010/main" val="2253490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Nonetheless, as you can see here, the successful rate of diversity supplement applications are 65% or higher, which is much higher than regular research grant applications.</a:t>
            </a:r>
          </a:p>
          <a:p>
            <a:endParaRPr lang="en-US" dirty="0"/>
          </a:p>
        </p:txBody>
      </p:sp>
      <p:sp>
        <p:nvSpPr>
          <p:cNvPr id="4" name="Slide Number Placeholder 3"/>
          <p:cNvSpPr>
            <a:spLocks noGrp="1"/>
          </p:cNvSpPr>
          <p:nvPr>
            <p:ph type="sldNum" sz="quarter" idx="10"/>
          </p:nvPr>
        </p:nvSpPr>
        <p:spPr/>
        <p:txBody>
          <a:bodyPr/>
          <a:lstStyle/>
          <a:p>
            <a:fld id="{8D874CDC-F5C9-439D-902F-230CBA5EE70A}"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7734873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That is the end of my presentation. Thank you. </a:t>
            </a:r>
          </a:p>
          <a:p>
            <a:endParaRPr lang="en-US" dirty="0"/>
          </a:p>
        </p:txBody>
      </p:sp>
      <p:sp>
        <p:nvSpPr>
          <p:cNvPr id="4" name="Slide Number Placeholder 3"/>
          <p:cNvSpPr>
            <a:spLocks noGrp="1"/>
          </p:cNvSpPr>
          <p:nvPr>
            <p:ph type="sldNum" sz="quarter" idx="10"/>
          </p:nvPr>
        </p:nvSpPr>
        <p:spPr/>
        <p:txBody>
          <a:bodyPr/>
          <a:lstStyle/>
          <a:p>
            <a:fld id="{3EF90ABC-D40D-4F1F-8D10-9DD4F39E2E50}" type="slidenum">
              <a:rPr lang="en-US" smtClean="0"/>
              <a:t>39</a:t>
            </a:fld>
            <a:endParaRPr lang="en-US"/>
          </a:p>
        </p:txBody>
      </p:sp>
    </p:spTree>
    <p:extLst>
      <p:ext uri="{BB962C8B-B14F-4D97-AF65-F5344CB8AC3E}">
        <p14:creationId xmlns:p14="http://schemas.microsoft.com/office/powerpoint/2010/main" val="4239639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 to pht180 website. click on “support &amp; resource”, </a:t>
            </a:r>
          </a:p>
          <a:p>
            <a:endParaRPr lang="en-US" dirty="0"/>
          </a:p>
        </p:txBody>
      </p:sp>
      <p:sp>
        <p:nvSpPr>
          <p:cNvPr id="4" name="Slide Number Placeholder 3"/>
          <p:cNvSpPr>
            <a:spLocks noGrp="1"/>
          </p:cNvSpPr>
          <p:nvPr>
            <p:ph type="sldNum" sz="quarter" idx="5"/>
          </p:nvPr>
        </p:nvSpPr>
        <p:spPr/>
        <p:txBody>
          <a:bodyPr/>
          <a:lstStyle/>
          <a:p>
            <a:fld id="{3EF90ABC-D40D-4F1F-8D10-9DD4F39E2E50}" type="slidenum">
              <a:rPr lang="en-US" smtClean="0"/>
              <a:t>4</a:t>
            </a:fld>
            <a:endParaRPr lang="en-US"/>
          </a:p>
        </p:txBody>
      </p:sp>
    </p:spTree>
    <p:extLst>
      <p:ext uri="{BB962C8B-B14F-4D97-AF65-F5344CB8AC3E}">
        <p14:creationId xmlns:p14="http://schemas.microsoft.com/office/powerpoint/2010/main" val="113361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then click on “Grant writing resources”. </a:t>
            </a:r>
          </a:p>
          <a:p>
            <a:endParaRPr lang="en-US" dirty="0"/>
          </a:p>
        </p:txBody>
      </p:sp>
      <p:sp>
        <p:nvSpPr>
          <p:cNvPr id="4" name="Slide Number Placeholder 3"/>
          <p:cNvSpPr>
            <a:spLocks noGrp="1"/>
          </p:cNvSpPr>
          <p:nvPr>
            <p:ph type="sldNum" sz="quarter" idx="5"/>
          </p:nvPr>
        </p:nvSpPr>
        <p:spPr/>
        <p:txBody>
          <a:bodyPr/>
          <a:lstStyle/>
          <a:p>
            <a:fld id="{3EF90ABC-D40D-4F1F-8D10-9DD4F39E2E50}" type="slidenum">
              <a:rPr lang="en-US" smtClean="0"/>
              <a:t>5</a:t>
            </a:fld>
            <a:endParaRPr lang="en-US"/>
          </a:p>
        </p:txBody>
      </p:sp>
    </p:spTree>
    <p:extLst>
      <p:ext uri="{BB962C8B-B14F-4D97-AF65-F5344CB8AC3E}">
        <p14:creationId xmlns:p14="http://schemas.microsoft.com/office/powerpoint/2010/main" val="420242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will be directed to login the resource page using your RIT username and password if it is your first time to access the materials. Click on “2020 NIH Virtual Seminar Presentation Materials”,</a:t>
            </a:r>
          </a:p>
          <a:p>
            <a:endParaRPr lang="en-US" dirty="0"/>
          </a:p>
        </p:txBody>
      </p:sp>
      <p:sp>
        <p:nvSpPr>
          <p:cNvPr id="4" name="Slide Number Placeholder 3"/>
          <p:cNvSpPr>
            <a:spLocks noGrp="1"/>
          </p:cNvSpPr>
          <p:nvPr>
            <p:ph type="sldNum" sz="quarter" idx="10"/>
          </p:nvPr>
        </p:nvSpPr>
        <p:spPr/>
        <p:txBody>
          <a:bodyPr/>
          <a:lstStyle/>
          <a:p>
            <a:fld id="{3EF90ABC-D40D-4F1F-8D10-9DD4F39E2E50}" type="slidenum">
              <a:rPr lang="en-US" smtClean="0"/>
              <a:t>6</a:t>
            </a:fld>
            <a:endParaRPr lang="en-US"/>
          </a:p>
        </p:txBody>
      </p:sp>
    </p:spTree>
    <p:extLst>
      <p:ext uri="{BB962C8B-B14F-4D97-AF65-F5344CB8AC3E}">
        <p14:creationId xmlns:p14="http://schemas.microsoft.com/office/powerpoint/2010/main" val="3027103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which will redirect you to over 57 presentations (including video, PowerPoint, and script) in topics such as Fundamentals of the NIH Grants Process and Need-to-Know Resources, Navigating NIH Programs to Advance Your Career, Grant Writing for Success, and NIH Peer Review: "Live" Mock Study Section, just to name a few. </a:t>
            </a:r>
          </a:p>
          <a:p>
            <a:endParaRPr lang="en-US" dirty="0"/>
          </a:p>
        </p:txBody>
      </p:sp>
      <p:sp>
        <p:nvSpPr>
          <p:cNvPr id="4" name="Slide Number Placeholder 3"/>
          <p:cNvSpPr>
            <a:spLocks noGrp="1"/>
          </p:cNvSpPr>
          <p:nvPr>
            <p:ph type="sldNum" sz="quarter" idx="10"/>
          </p:nvPr>
        </p:nvSpPr>
        <p:spPr/>
        <p:txBody>
          <a:bodyPr/>
          <a:lstStyle/>
          <a:p>
            <a:fld id="{3EF90ABC-D40D-4F1F-8D10-9DD4F39E2E50}" type="slidenum">
              <a:rPr lang="en-US" smtClean="0"/>
              <a:t>7</a:t>
            </a:fld>
            <a:endParaRPr lang="en-US"/>
          </a:p>
        </p:txBody>
      </p:sp>
    </p:spTree>
    <p:extLst>
      <p:ext uri="{BB962C8B-B14F-4D97-AF65-F5344CB8AC3E}">
        <p14:creationId xmlns:p14="http://schemas.microsoft.com/office/powerpoint/2010/main" val="2879290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grant writing resources page, you can find checklists for common NIH funding opportunities, and sample documents and templates for facilities and Other Resources, </a:t>
            </a:r>
            <a:r>
              <a:rPr lang="en-US" sz="1200" kern="1200" dirty="0" err="1">
                <a:solidFill>
                  <a:schemeClr val="tx1"/>
                </a:solidFill>
                <a:effectLst/>
                <a:latin typeface="+mn-lt"/>
                <a:ea typeface="+mn-ea"/>
                <a:cs typeface="+mn-cs"/>
              </a:rPr>
              <a:t>Biosketch</a:t>
            </a:r>
            <a:r>
              <a:rPr lang="en-US" sz="1200" kern="1200" dirty="0">
                <a:solidFill>
                  <a:schemeClr val="tx1"/>
                </a:solidFill>
                <a:effectLst/>
                <a:latin typeface="+mn-lt"/>
                <a:ea typeface="+mn-ea"/>
                <a:cs typeface="+mn-cs"/>
              </a:rPr>
              <a:t>, Human Subject Section, and other documents such as resources sharing plan, consortium arrangement, etc.</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Special thanks to those faculty who let us share their examples in our website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 encourage you to leverage these valuable resources to facilitate your future NIH grant application. If you have any questions, please feel free to contact me. Our future plan is to expand the resources page to incorporate similar materials for NSF grants. </a:t>
            </a:r>
          </a:p>
          <a:p>
            <a:endParaRPr lang="en-US" dirty="0"/>
          </a:p>
        </p:txBody>
      </p:sp>
      <p:sp>
        <p:nvSpPr>
          <p:cNvPr id="4" name="Slide Number Placeholder 3"/>
          <p:cNvSpPr>
            <a:spLocks noGrp="1"/>
          </p:cNvSpPr>
          <p:nvPr>
            <p:ph type="sldNum" sz="quarter" idx="10"/>
          </p:nvPr>
        </p:nvSpPr>
        <p:spPr/>
        <p:txBody>
          <a:bodyPr/>
          <a:lstStyle/>
          <a:p>
            <a:fld id="{3EF90ABC-D40D-4F1F-8D10-9DD4F39E2E50}" type="slidenum">
              <a:rPr lang="en-US" smtClean="0"/>
              <a:t>8</a:t>
            </a:fld>
            <a:endParaRPr lang="en-US"/>
          </a:p>
        </p:txBody>
      </p:sp>
    </p:spTree>
    <p:extLst>
      <p:ext uri="{BB962C8B-B14F-4D97-AF65-F5344CB8AC3E}">
        <p14:creationId xmlns:p14="http://schemas.microsoft.com/office/powerpoint/2010/main" val="169318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NIH is made up of 27 institutes and centers or ICs, but 24 of them are extramural funding centers. Given that each IC has its own mission, priorities, budget, and funding strategy, you need to identify which ICs might be interested in your area of science and determine if your proposal fits within that ICs mission and priorities. The reason why this is important because ~80% of R01 awards were investigator-initiated research grants.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EF90ABC-D40D-4F1F-8D10-9DD4F39E2E50}" type="slidenum">
              <a:rPr lang="en-US" smtClean="0"/>
              <a:t>9</a:t>
            </a:fld>
            <a:endParaRPr lang="en-US"/>
          </a:p>
        </p:txBody>
      </p:sp>
    </p:spTree>
    <p:extLst>
      <p:ext uri="{BB962C8B-B14F-4D97-AF65-F5344CB8AC3E}">
        <p14:creationId xmlns:p14="http://schemas.microsoft.com/office/powerpoint/2010/main" val="1326178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2FAF35-D808-4340-8900-07D51C10997D}" type="datetimeFigureOut">
              <a:rPr lang="en-US" smtClean="0"/>
              <a:t>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2584C-B984-4684-955D-B59AE51B1D75}" type="slidenum">
              <a:rPr lang="en-US" smtClean="0"/>
              <a:t>‹#›</a:t>
            </a:fld>
            <a:endParaRPr lang="en-US"/>
          </a:p>
        </p:txBody>
      </p:sp>
    </p:spTree>
    <p:extLst>
      <p:ext uri="{BB962C8B-B14F-4D97-AF65-F5344CB8AC3E}">
        <p14:creationId xmlns:p14="http://schemas.microsoft.com/office/powerpoint/2010/main" val="999641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2FAF35-D808-4340-8900-07D51C10997D}" type="datetimeFigureOut">
              <a:rPr lang="en-US" smtClean="0"/>
              <a:t>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2584C-B984-4684-955D-B59AE51B1D75}" type="slidenum">
              <a:rPr lang="en-US" smtClean="0"/>
              <a:t>‹#›</a:t>
            </a:fld>
            <a:endParaRPr lang="en-US"/>
          </a:p>
        </p:txBody>
      </p:sp>
    </p:spTree>
    <p:extLst>
      <p:ext uri="{BB962C8B-B14F-4D97-AF65-F5344CB8AC3E}">
        <p14:creationId xmlns:p14="http://schemas.microsoft.com/office/powerpoint/2010/main" val="63377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2FAF35-D808-4340-8900-07D51C10997D}" type="datetimeFigureOut">
              <a:rPr lang="en-US" smtClean="0"/>
              <a:t>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2584C-B984-4684-955D-B59AE51B1D7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90107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2FAF35-D808-4340-8900-07D51C10997D}" type="datetimeFigureOut">
              <a:rPr lang="en-US" smtClean="0"/>
              <a:t>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2584C-B984-4684-955D-B59AE51B1D75}" type="slidenum">
              <a:rPr lang="en-US" smtClean="0"/>
              <a:t>‹#›</a:t>
            </a:fld>
            <a:endParaRPr lang="en-US"/>
          </a:p>
        </p:txBody>
      </p:sp>
    </p:spTree>
    <p:extLst>
      <p:ext uri="{BB962C8B-B14F-4D97-AF65-F5344CB8AC3E}">
        <p14:creationId xmlns:p14="http://schemas.microsoft.com/office/powerpoint/2010/main" val="1099529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2FAF35-D808-4340-8900-07D51C10997D}" type="datetimeFigureOut">
              <a:rPr lang="en-US" smtClean="0"/>
              <a:t>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2584C-B984-4684-955D-B59AE51B1D7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4251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2FAF35-D808-4340-8900-07D51C10997D}" type="datetimeFigureOut">
              <a:rPr lang="en-US" smtClean="0"/>
              <a:t>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2584C-B984-4684-955D-B59AE51B1D75}" type="slidenum">
              <a:rPr lang="en-US" smtClean="0"/>
              <a:t>‹#›</a:t>
            </a:fld>
            <a:endParaRPr lang="en-US"/>
          </a:p>
        </p:txBody>
      </p:sp>
    </p:spTree>
    <p:extLst>
      <p:ext uri="{BB962C8B-B14F-4D97-AF65-F5344CB8AC3E}">
        <p14:creationId xmlns:p14="http://schemas.microsoft.com/office/powerpoint/2010/main" val="3954749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2FAF35-D808-4340-8900-07D51C10997D}" type="datetimeFigureOut">
              <a:rPr lang="en-US" smtClean="0"/>
              <a:t>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2584C-B984-4684-955D-B59AE51B1D75}" type="slidenum">
              <a:rPr lang="en-US" smtClean="0"/>
              <a:t>‹#›</a:t>
            </a:fld>
            <a:endParaRPr lang="en-US"/>
          </a:p>
        </p:txBody>
      </p:sp>
    </p:spTree>
    <p:extLst>
      <p:ext uri="{BB962C8B-B14F-4D97-AF65-F5344CB8AC3E}">
        <p14:creationId xmlns:p14="http://schemas.microsoft.com/office/powerpoint/2010/main" val="1065464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2FAF35-D808-4340-8900-07D51C10997D}" type="datetimeFigureOut">
              <a:rPr lang="en-US" smtClean="0"/>
              <a:t>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2584C-B984-4684-955D-B59AE51B1D75}" type="slidenum">
              <a:rPr lang="en-US" smtClean="0"/>
              <a:t>‹#›</a:t>
            </a:fld>
            <a:endParaRPr lang="en-US"/>
          </a:p>
        </p:txBody>
      </p:sp>
    </p:spTree>
    <p:extLst>
      <p:ext uri="{BB962C8B-B14F-4D97-AF65-F5344CB8AC3E}">
        <p14:creationId xmlns:p14="http://schemas.microsoft.com/office/powerpoint/2010/main" val="1890924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2FAF35-D808-4340-8900-07D51C10997D}" type="datetimeFigureOut">
              <a:rPr lang="en-US" smtClean="0"/>
              <a:t>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2584C-B984-4684-955D-B59AE51B1D75}" type="slidenum">
              <a:rPr lang="en-US" smtClean="0"/>
              <a:t>‹#›</a:t>
            </a:fld>
            <a:endParaRPr lang="en-US"/>
          </a:p>
        </p:txBody>
      </p:sp>
    </p:spTree>
    <p:extLst>
      <p:ext uri="{BB962C8B-B14F-4D97-AF65-F5344CB8AC3E}">
        <p14:creationId xmlns:p14="http://schemas.microsoft.com/office/powerpoint/2010/main" val="1582644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2FAF35-D808-4340-8900-07D51C10997D}" type="datetimeFigureOut">
              <a:rPr lang="en-US" smtClean="0"/>
              <a:t>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2584C-B984-4684-955D-B59AE51B1D75}" type="slidenum">
              <a:rPr lang="en-US" smtClean="0"/>
              <a:t>‹#›</a:t>
            </a:fld>
            <a:endParaRPr lang="en-US"/>
          </a:p>
        </p:txBody>
      </p:sp>
    </p:spTree>
    <p:extLst>
      <p:ext uri="{BB962C8B-B14F-4D97-AF65-F5344CB8AC3E}">
        <p14:creationId xmlns:p14="http://schemas.microsoft.com/office/powerpoint/2010/main" val="4284048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2FAF35-D808-4340-8900-07D51C10997D}" type="datetimeFigureOut">
              <a:rPr lang="en-US" smtClean="0"/>
              <a:t>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2584C-B984-4684-955D-B59AE51B1D75}" type="slidenum">
              <a:rPr lang="en-US" smtClean="0"/>
              <a:t>‹#›</a:t>
            </a:fld>
            <a:endParaRPr lang="en-US"/>
          </a:p>
        </p:txBody>
      </p:sp>
    </p:spTree>
    <p:extLst>
      <p:ext uri="{BB962C8B-B14F-4D97-AF65-F5344CB8AC3E}">
        <p14:creationId xmlns:p14="http://schemas.microsoft.com/office/powerpoint/2010/main" val="399632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2FAF35-D808-4340-8900-07D51C10997D}" type="datetimeFigureOut">
              <a:rPr lang="en-US" smtClean="0"/>
              <a:t>2/5/21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92584C-B984-4684-955D-B59AE51B1D75}" type="slidenum">
              <a:rPr lang="en-US" smtClean="0"/>
              <a:t>‹#›</a:t>
            </a:fld>
            <a:endParaRPr lang="en-US"/>
          </a:p>
        </p:txBody>
      </p:sp>
    </p:spTree>
    <p:extLst>
      <p:ext uri="{BB962C8B-B14F-4D97-AF65-F5344CB8AC3E}">
        <p14:creationId xmlns:p14="http://schemas.microsoft.com/office/powerpoint/2010/main" val="333201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2FAF35-D808-4340-8900-07D51C10997D}" type="datetimeFigureOut">
              <a:rPr lang="en-US" smtClean="0"/>
              <a:t>2/5/21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92584C-B984-4684-955D-B59AE51B1D75}" type="slidenum">
              <a:rPr lang="en-US" smtClean="0"/>
              <a:t>‹#›</a:t>
            </a:fld>
            <a:endParaRPr lang="en-US"/>
          </a:p>
        </p:txBody>
      </p:sp>
    </p:spTree>
    <p:extLst>
      <p:ext uri="{BB962C8B-B14F-4D97-AF65-F5344CB8AC3E}">
        <p14:creationId xmlns:p14="http://schemas.microsoft.com/office/powerpoint/2010/main" val="204424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FAF35-D808-4340-8900-07D51C10997D}" type="datetimeFigureOut">
              <a:rPr lang="en-US" smtClean="0"/>
              <a:t>2/5/21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92584C-B984-4684-955D-B59AE51B1D75}" type="slidenum">
              <a:rPr lang="en-US" smtClean="0"/>
              <a:t>‹#›</a:t>
            </a:fld>
            <a:endParaRPr lang="en-US"/>
          </a:p>
        </p:txBody>
      </p:sp>
    </p:spTree>
    <p:extLst>
      <p:ext uri="{BB962C8B-B14F-4D97-AF65-F5344CB8AC3E}">
        <p14:creationId xmlns:p14="http://schemas.microsoft.com/office/powerpoint/2010/main" val="278558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2FAF35-D808-4340-8900-07D51C10997D}" type="datetimeFigureOut">
              <a:rPr lang="en-US" smtClean="0"/>
              <a:t>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2584C-B984-4684-955D-B59AE51B1D75}" type="slidenum">
              <a:rPr lang="en-US" smtClean="0"/>
              <a:t>‹#›</a:t>
            </a:fld>
            <a:endParaRPr lang="en-US"/>
          </a:p>
        </p:txBody>
      </p:sp>
    </p:spTree>
    <p:extLst>
      <p:ext uri="{BB962C8B-B14F-4D97-AF65-F5344CB8AC3E}">
        <p14:creationId xmlns:p14="http://schemas.microsoft.com/office/powerpoint/2010/main" val="397415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12FAF35-D808-4340-8900-07D51C10997D}" type="datetimeFigureOut">
              <a:rPr lang="en-US" smtClean="0"/>
              <a:t>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2584C-B984-4684-955D-B59AE51B1D75}" type="slidenum">
              <a:rPr lang="en-US" smtClean="0"/>
              <a:t>‹#›</a:t>
            </a:fld>
            <a:endParaRPr lang="en-US"/>
          </a:p>
        </p:txBody>
      </p:sp>
    </p:spTree>
    <p:extLst>
      <p:ext uri="{BB962C8B-B14F-4D97-AF65-F5344CB8AC3E}">
        <p14:creationId xmlns:p14="http://schemas.microsoft.com/office/powerpoint/2010/main" val="1791711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2FAF35-D808-4340-8900-07D51C10997D}" type="datetimeFigureOut">
              <a:rPr lang="en-US" smtClean="0"/>
              <a:t>2/5/21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E92584C-B984-4684-955D-B59AE51B1D75}" type="slidenum">
              <a:rPr lang="en-US" smtClean="0"/>
              <a:t>‹#›</a:t>
            </a:fld>
            <a:endParaRPr lang="en-US"/>
          </a:p>
        </p:txBody>
      </p:sp>
    </p:spTree>
    <p:extLst>
      <p:ext uri="{BB962C8B-B14F-4D97-AF65-F5344CB8AC3E}">
        <p14:creationId xmlns:p14="http://schemas.microsoft.com/office/powerpoint/2010/main" val="3313911922"/>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rojectreporter.nih.gov/reporter.cfm"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projectreporter.nih.gov/reporter.cf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rants.nih.gov/funding/searchguide/index.html#/"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www.grantforward.com/search"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s://researchtraining.nih.gov/programs/career-development/K25"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grants.nih.gov/policy/early-investigators/list-smaller-grants.ht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grants.nih.gov/virtual-seminar-2020/presentations.html"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grants.nih.gov/grants/guide/pa-files/PAR-21-038.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grants.nih.gov/grants/guide/pa-files/PAR-21-039.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terry.k.koo@rit.edu"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cid:image003.png@01D6F3E4.25005480" TargetMode="External"/><Relationship Id="rId5" Type="http://schemas.openxmlformats.org/officeDocument/2006/relationships/image" Target="../media/image1.png"/><Relationship Id="rId4" Type="http://schemas.openxmlformats.org/officeDocument/2006/relationships/hyperlink" Target="http://pht180.rit.ed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grants.nih.gov/grants/guide/notice-files/NOT-OD-20-031.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grants.nih.gov/grants/guide/pa-files/PA-21-071.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rit.edu/pht18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1310" y="101527"/>
            <a:ext cx="8825658" cy="2677648"/>
          </a:xfrm>
        </p:spPr>
        <p:txBody>
          <a:bodyPr/>
          <a:lstStyle/>
          <a:p>
            <a:pPr algn="ctr"/>
            <a:r>
              <a:rPr lang="en-US" b="1" dirty="0">
                <a:solidFill>
                  <a:schemeClr val="accent5"/>
                </a:solidFill>
              </a:rPr>
              <a:t>Lessons Learned From 2020 NIH Virtual Seminar </a:t>
            </a:r>
          </a:p>
        </p:txBody>
      </p:sp>
      <p:sp>
        <p:nvSpPr>
          <p:cNvPr id="3" name="Subtitle 2"/>
          <p:cNvSpPr>
            <a:spLocks noGrp="1"/>
          </p:cNvSpPr>
          <p:nvPr>
            <p:ph type="subTitle" idx="1"/>
          </p:nvPr>
        </p:nvSpPr>
        <p:spPr>
          <a:xfrm>
            <a:off x="-336883" y="3508309"/>
            <a:ext cx="12192000" cy="2558140"/>
          </a:xfrm>
        </p:spPr>
        <p:txBody>
          <a:bodyPr>
            <a:normAutofit/>
          </a:bodyPr>
          <a:lstStyle/>
          <a:p>
            <a:pPr algn="ctr"/>
            <a:r>
              <a:rPr lang="en-US" sz="2200" b="1" dirty="0">
                <a:solidFill>
                  <a:schemeClr val="tx1"/>
                </a:solidFill>
                <a:latin typeface="Arial" panose="020B0604020202020204" pitchFamily="34" charset="0"/>
                <a:cs typeface="Arial" panose="020B0604020202020204" pitchFamily="34" charset="0"/>
              </a:rPr>
              <a:t>Hans Schmitthenner, PhD, </a:t>
            </a:r>
            <a:r>
              <a:rPr lang="en-US" sz="2200" dirty="0">
                <a:solidFill>
                  <a:schemeClr val="tx1"/>
                </a:solidFill>
                <a:latin typeface="Arial" panose="020B0604020202020204" pitchFamily="34" charset="0"/>
                <a:cs typeface="Arial" panose="020B0604020202020204" pitchFamily="34" charset="0"/>
              </a:rPr>
              <a:t>Research Professor</a:t>
            </a:r>
          </a:p>
          <a:p>
            <a:pPr algn="ctr"/>
            <a:r>
              <a:rPr lang="en-US" sz="2200" dirty="0">
                <a:solidFill>
                  <a:schemeClr val="tx1"/>
                </a:solidFill>
                <a:latin typeface="Arial" panose="020B0604020202020204" pitchFamily="34" charset="0"/>
                <a:cs typeface="Arial" panose="020B0604020202020204" pitchFamily="34" charset="0"/>
              </a:rPr>
              <a:t>School of Chemistry &amp; Materials Science</a:t>
            </a:r>
          </a:p>
          <a:p>
            <a:pPr algn="ctr">
              <a:lnSpc>
                <a:spcPct val="100000"/>
              </a:lnSpc>
            </a:pPr>
            <a:r>
              <a:rPr lang="en-US" sz="2200" b="1" dirty="0">
                <a:solidFill>
                  <a:schemeClr val="tx1"/>
                </a:solidFill>
                <a:latin typeface="Arial" panose="020B0604020202020204" pitchFamily="34" charset="0"/>
                <a:cs typeface="Arial" panose="020B0604020202020204" pitchFamily="34" charset="0"/>
              </a:rPr>
              <a:t>Terry Koo, PhD, </a:t>
            </a:r>
            <a:r>
              <a:rPr lang="en-US" sz="2200" dirty="0">
                <a:solidFill>
                  <a:schemeClr val="tx1"/>
                </a:solidFill>
                <a:latin typeface="Arial" panose="020B0604020202020204" pitchFamily="34" charset="0"/>
                <a:cs typeface="Arial" panose="020B0604020202020204" pitchFamily="34" charset="0"/>
              </a:rPr>
              <a:t>Research Development Specialist, </a:t>
            </a:r>
          </a:p>
          <a:p>
            <a:pPr algn="ctr">
              <a:lnSpc>
                <a:spcPct val="100000"/>
              </a:lnSpc>
            </a:pPr>
            <a:r>
              <a:rPr lang="en-US" sz="2200" dirty="0">
                <a:solidFill>
                  <a:schemeClr val="tx1"/>
                </a:solidFill>
                <a:latin typeface="Arial" panose="020B0604020202020204" pitchFamily="34" charset="0"/>
                <a:cs typeface="Arial" panose="020B0604020202020204" pitchFamily="34" charset="0"/>
              </a:rPr>
              <a:t>Personalized healthcare Technology</a:t>
            </a:r>
          </a:p>
          <a:p>
            <a:pPr algn="ctr">
              <a:lnSpc>
                <a:spcPct val="100000"/>
              </a:lnSpc>
            </a:pPr>
            <a:endParaRPr lang="en-US" sz="2200" b="1" dirty="0">
              <a:solidFill>
                <a:schemeClr val="tx1"/>
              </a:solidFill>
              <a:latin typeface="Arial" panose="020B0604020202020204" pitchFamily="34" charset="0"/>
              <a:cs typeface="Arial" panose="020B0604020202020204" pitchFamily="34" charset="0"/>
            </a:endParaRPr>
          </a:p>
        </p:txBody>
      </p:sp>
      <p:pic>
        <p:nvPicPr>
          <p:cNvPr id="3074" name="Picture 1" descr="cid:image001.png@01D56884.ABFD65A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39" y="6332033"/>
            <a:ext cx="28321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207722"/>
      </p:ext>
    </p:extLst>
  </p:cSld>
  <p:clrMapOvr>
    <a:masterClrMapping/>
  </p:clrMapOvr>
  <mc:AlternateContent xmlns:mc="http://schemas.openxmlformats.org/markup-compatibility/2006" xmlns:p14="http://schemas.microsoft.com/office/powerpoint/2010/main">
    <mc:Choice Requires="p14">
      <p:transition spd="slow" p14:dur="2000" advTm="51007"/>
    </mc:Choice>
    <mc:Fallback xmlns="">
      <p:transition spd="slow" advTm="5100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194" name="Title 2" descr="Where to start"/>
          <p:cNvSpPr>
            <a:spLocks noGrp="1"/>
          </p:cNvSpPr>
          <p:nvPr>
            <p:ph type="title"/>
          </p:nvPr>
        </p:nvSpPr>
        <p:spPr>
          <a:xfrm>
            <a:off x="1515979" y="802106"/>
            <a:ext cx="7315200" cy="758825"/>
          </a:xfrm>
        </p:spPr>
        <p:txBody>
          <a:bodyPr>
            <a:noAutofit/>
          </a:bodyPr>
          <a:lstStyle/>
          <a:p>
            <a:r>
              <a:rPr lang="en-US" altLang="en-US" sz="4400" b="1" dirty="0">
                <a:solidFill>
                  <a:schemeClr val="accent5"/>
                </a:solidFill>
                <a:latin typeface="Georgia" panose="02040502050405020303" pitchFamily="18" charset="0"/>
                <a:ea typeface="ＭＳ Ｐゴシック" panose="020B0600070205080204" pitchFamily="34" charset="-128"/>
                <a:cs typeface="Georgia" panose="02040502050405020303" pitchFamily="18" charset="0"/>
              </a:rPr>
              <a:t>“Does my research fit?”</a:t>
            </a:r>
          </a:p>
        </p:txBody>
      </p:sp>
      <p:sp>
        <p:nvSpPr>
          <p:cNvPr id="8195" name="Content Placeholder 2"/>
          <p:cNvSpPr>
            <a:spLocks noGrp="1"/>
          </p:cNvSpPr>
          <p:nvPr>
            <p:ph idx="4294967295"/>
          </p:nvPr>
        </p:nvSpPr>
        <p:spPr>
          <a:xfrm>
            <a:off x="1179095" y="2230687"/>
            <a:ext cx="9324474" cy="4879975"/>
          </a:xfrm>
        </p:spPr>
        <p:txBody>
          <a:bodyPr>
            <a:normAutofit/>
          </a:bodyPr>
          <a:lstStyle/>
          <a:p>
            <a:pPr marL="0" indent="0">
              <a:spcBef>
                <a:spcPts val="624"/>
              </a:spcBef>
              <a:buNone/>
              <a:defRPr/>
            </a:pPr>
            <a:r>
              <a:rPr lang="en-US" altLang="en-US" sz="3200" dirty="0">
                <a:latin typeface="Arial" panose="020B0604020202020204" pitchFamily="34" charset="0"/>
                <a:ea typeface="ＭＳ Ｐゴシック" panose="020B0600070205080204" pitchFamily="34" charset="-128"/>
                <a:cs typeface="Arial" panose="020B0604020202020204" pitchFamily="34" charset="0"/>
              </a:rPr>
              <a:t>NIH Matchmaker compares text you provide with funded NIH projects. It is part of the NIH </a:t>
            </a:r>
            <a:r>
              <a:rPr lang="en-US" altLang="en-US" sz="3200" dirty="0" err="1">
                <a:latin typeface="Arial" panose="020B0604020202020204" pitchFamily="34" charset="0"/>
                <a:ea typeface="ＭＳ Ｐゴシック" panose="020B0600070205080204" pitchFamily="34" charset="-128"/>
                <a:cs typeface="Arial" panose="020B0604020202020204" pitchFamily="34" charset="0"/>
              </a:rPr>
              <a:t>RePORTER</a:t>
            </a:r>
            <a:r>
              <a:rPr lang="en-US" altLang="en-US" sz="3200" dirty="0">
                <a:latin typeface="Arial" panose="020B0604020202020204" pitchFamily="34" charset="0"/>
                <a:ea typeface="ＭＳ Ｐゴシック" panose="020B0600070205080204" pitchFamily="34" charset="-128"/>
                <a:cs typeface="Arial" panose="020B0604020202020204" pitchFamily="34" charset="0"/>
              </a:rPr>
              <a:t> tool, which provides extensive information.</a:t>
            </a:r>
          </a:p>
          <a:p>
            <a:pPr marL="0" indent="0">
              <a:spcBef>
                <a:spcPts val="624"/>
              </a:spcBef>
              <a:buNone/>
              <a:defRPr/>
            </a:pPr>
            <a:endParaRPr lang="en-US" altLang="en-US" sz="3200" dirty="0">
              <a:latin typeface="Arial" panose="020B0604020202020204" pitchFamily="34" charset="0"/>
              <a:ea typeface="ＭＳ Ｐゴシック" panose="020B0600070205080204" pitchFamily="34" charset="-128"/>
              <a:cs typeface="Arial" panose="020B0604020202020204" pitchFamily="34" charset="0"/>
            </a:endParaRPr>
          </a:p>
          <a:p>
            <a:pPr marL="0" indent="0" eaLnBrk="1" hangingPunct="1">
              <a:spcBef>
                <a:spcPct val="0"/>
              </a:spcBef>
              <a:buNone/>
              <a:defRPr/>
            </a:pPr>
            <a:endParaRPr lang="en-US" altLang="en-US" sz="32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buFont typeface="Wingdings 2" panose="05020102010507070707" pitchFamily="18" charset="2"/>
              <a:buChar char=""/>
              <a:defRPr/>
            </a:pPr>
            <a:endParaRPr lang="en-US" altLang="en-US" sz="32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buFont typeface="Wingdings 2" panose="05020102010507070707" pitchFamily="18" charset="2"/>
              <a:buChar char=""/>
              <a:defRPr/>
            </a:pPr>
            <a:endParaRPr lang="en-US" altLang="en-US" sz="32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Rectangle 1"/>
          <p:cNvSpPr/>
          <p:nvPr/>
        </p:nvSpPr>
        <p:spPr>
          <a:xfrm>
            <a:off x="4802205" y="3857792"/>
            <a:ext cx="4532138" cy="369332"/>
          </a:xfrm>
          <a:prstGeom prst="rect">
            <a:avLst/>
          </a:prstGeom>
        </p:spPr>
        <p:txBody>
          <a:bodyPr wrap="none">
            <a:spAutoFit/>
          </a:bodyPr>
          <a:lstStyle/>
          <a:p>
            <a:pPr>
              <a:spcBef>
                <a:spcPts val="624"/>
              </a:spcBef>
              <a:defRPr/>
            </a:pPr>
            <a:r>
              <a:rPr lang="en-US" altLang="en-US" dirty="0">
                <a:latin typeface="Arial" panose="020B0604020202020204" pitchFamily="34" charset="0"/>
                <a:ea typeface="ＭＳ Ｐゴシック" panose="020B0600070205080204" pitchFamily="34" charset="-128"/>
                <a:cs typeface="Arial" panose="020B0604020202020204" pitchFamily="34" charset="0"/>
                <a:hlinkClick r:id="rId3"/>
              </a:rPr>
              <a:t>https://projectreporter.nih.gov/reporter.cfm</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2485950890"/>
      </p:ext>
    </p:extLst>
  </p:cSld>
  <p:clrMapOvr>
    <a:masterClrMapping/>
  </p:clrMapOvr>
  <mc:AlternateContent xmlns:mc="http://schemas.openxmlformats.org/markup-compatibility/2006" xmlns:p14="http://schemas.microsoft.com/office/powerpoint/2010/main">
    <mc:Choice Requires="p14">
      <p:transition spd="slow" p14:dur="2000" advTm="7196"/>
    </mc:Choice>
    <mc:Fallback xmlns="">
      <p:transition spd="slow" advTm="719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194" name="Title 2" descr="Where to start"/>
          <p:cNvSpPr>
            <a:spLocks noGrp="1"/>
          </p:cNvSpPr>
          <p:nvPr>
            <p:ph type="title"/>
          </p:nvPr>
        </p:nvSpPr>
        <p:spPr>
          <a:xfrm>
            <a:off x="3035763" y="34028"/>
            <a:ext cx="7315200" cy="758825"/>
          </a:xfrm>
        </p:spPr>
        <p:txBody>
          <a:bodyPr>
            <a:noAutofit/>
          </a:bodyPr>
          <a:lstStyle/>
          <a:p>
            <a:r>
              <a:rPr lang="en-US" altLang="en-US" sz="4800" b="1" dirty="0">
                <a:solidFill>
                  <a:schemeClr val="accent5"/>
                </a:solidFill>
                <a:latin typeface="Georgia" panose="02040502050405020303" pitchFamily="18" charset="0"/>
                <a:ea typeface="ＭＳ Ｐゴシック" panose="020B0600070205080204" pitchFamily="34" charset="-128"/>
                <a:cs typeface="Georgia" panose="02040502050405020303" pitchFamily="18" charset="0"/>
              </a:rPr>
              <a:t>NIH Matchmaker</a:t>
            </a:r>
          </a:p>
        </p:txBody>
      </p:sp>
      <p:pic>
        <p:nvPicPr>
          <p:cNvPr id="2" name="Picture 1"/>
          <p:cNvPicPr>
            <a:picLocks noChangeAspect="1"/>
          </p:cNvPicPr>
          <p:nvPr/>
        </p:nvPicPr>
        <p:blipFill>
          <a:blip r:embed="rId3"/>
          <a:stretch>
            <a:fillRect/>
          </a:stretch>
        </p:blipFill>
        <p:spPr>
          <a:xfrm>
            <a:off x="1515974" y="893950"/>
            <a:ext cx="9147810" cy="5582031"/>
          </a:xfrm>
          <a:prstGeom prst="rect">
            <a:avLst/>
          </a:prstGeom>
        </p:spPr>
      </p:pic>
      <p:sp>
        <p:nvSpPr>
          <p:cNvPr id="3" name="Rectangle 2"/>
          <p:cNvSpPr/>
          <p:nvPr/>
        </p:nvSpPr>
        <p:spPr>
          <a:xfrm>
            <a:off x="3634238" y="6488668"/>
            <a:ext cx="4911281" cy="646331"/>
          </a:xfrm>
          <a:prstGeom prst="rect">
            <a:avLst/>
          </a:prstGeom>
        </p:spPr>
        <p:txBody>
          <a:bodyPr wrap="none">
            <a:spAutoFit/>
          </a:bodyPr>
          <a:lstStyle/>
          <a:p>
            <a:r>
              <a:rPr lang="en-US" dirty="0">
                <a:hlinkClick r:id="rId4"/>
              </a:rPr>
              <a:t>https://projectreporter.nih.gov/reporter.cfm</a:t>
            </a:r>
            <a:endParaRPr lang="en-US" dirty="0"/>
          </a:p>
          <a:p>
            <a:endParaRPr lang="en-US" dirty="0"/>
          </a:p>
        </p:txBody>
      </p:sp>
    </p:spTree>
    <p:extLst>
      <p:ext uri="{BB962C8B-B14F-4D97-AF65-F5344CB8AC3E}">
        <p14:creationId xmlns:p14="http://schemas.microsoft.com/office/powerpoint/2010/main" val="2912489535"/>
      </p:ext>
    </p:extLst>
  </p:cSld>
  <p:clrMapOvr>
    <a:masterClrMapping/>
  </p:clrMapOvr>
  <mc:AlternateContent xmlns:mc="http://schemas.openxmlformats.org/markup-compatibility/2006" xmlns:p14="http://schemas.microsoft.com/office/powerpoint/2010/main">
    <mc:Choice Requires="p14">
      <p:transition spd="slow" p14:dur="2000" advTm="11784"/>
    </mc:Choice>
    <mc:Fallback xmlns="">
      <p:transition spd="slow" advTm="1178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503882" y="67744"/>
            <a:ext cx="9430049" cy="1007512"/>
          </a:xfrm>
        </p:spPr>
        <p:txBody>
          <a:bodyPr anchor="ctr">
            <a:normAutofit/>
          </a:bodyPr>
          <a:lstStyle/>
          <a:p>
            <a:r>
              <a:rPr lang="en-US" dirty="0" err="1">
                <a:solidFill>
                  <a:srgbClr val="FFFFFF"/>
                </a:solidFill>
              </a:rPr>
              <a:t>RePORTER</a:t>
            </a:r>
            <a:r>
              <a:rPr lang="en-US" dirty="0">
                <a:solidFill>
                  <a:srgbClr val="FFFFFF"/>
                </a:solidFill>
              </a:rPr>
              <a:t> - Matchmaker</a:t>
            </a:r>
          </a:p>
        </p:txBody>
      </p:sp>
      <p:pic>
        <p:nvPicPr>
          <p:cNvPr id="5" name="Picture 4" descr="text entry screen in Matchmaker RePORTER tool with sample abstract text entered">
            <a:extLst>
              <a:ext uri="{FF2B5EF4-FFF2-40B4-BE49-F238E27FC236}">
                <a16:creationId xmlns:a16="http://schemas.microsoft.com/office/drawing/2014/main" id="{65F6C877-E904-4F88-9BCC-BEEA86AEF1C7}"/>
              </a:ext>
            </a:extLst>
          </p:cNvPr>
          <p:cNvPicPr>
            <a:picLocks noChangeAspect="1"/>
          </p:cNvPicPr>
          <p:nvPr/>
        </p:nvPicPr>
        <p:blipFill>
          <a:blip r:embed="rId3"/>
          <a:stretch>
            <a:fillRect/>
          </a:stretch>
        </p:blipFill>
        <p:spPr>
          <a:xfrm>
            <a:off x="546845" y="-19269"/>
            <a:ext cx="11129398" cy="6877269"/>
          </a:xfrm>
          <a:prstGeom prst="rect">
            <a:avLst/>
          </a:prstGeom>
        </p:spPr>
      </p:pic>
    </p:spTree>
    <p:extLst>
      <p:ext uri="{BB962C8B-B14F-4D97-AF65-F5344CB8AC3E}">
        <p14:creationId xmlns:p14="http://schemas.microsoft.com/office/powerpoint/2010/main" val="4279880949"/>
      </p:ext>
    </p:extLst>
  </p:cSld>
  <p:clrMapOvr>
    <a:masterClrMapping/>
  </p:clrMapOvr>
  <p:transition spd="slow" advTm="16233"/>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802462" y="82564"/>
            <a:ext cx="9430049" cy="1007512"/>
          </a:xfrm>
        </p:spPr>
        <p:txBody>
          <a:bodyPr anchor="ctr">
            <a:normAutofit/>
          </a:bodyPr>
          <a:lstStyle/>
          <a:p>
            <a:r>
              <a:rPr lang="en-US" dirty="0" err="1">
                <a:solidFill>
                  <a:srgbClr val="FFFFFF"/>
                </a:solidFill>
              </a:rPr>
              <a:t>RePORTER</a:t>
            </a:r>
            <a:r>
              <a:rPr lang="en-US" dirty="0">
                <a:solidFill>
                  <a:srgbClr val="FFFFFF"/>
                </a:solidFill>
              </a:rPr>
              <a:t> – Matchmaker results</a:t>
            </a:r>
          </a:p>
        </p:txBody>
      </p:sp>
      <p:pic>
        <p:nvPicPr>
          <p:cNvPr id="4" name="Picture 3" descr="Matchmaker results screen">
            <a:extLst>
              <a:ext uri="{FF2B5EF4-FFF2-40B4-BE49-F238E27FC236}">
                <a16:creationId xmlns:a16="http://schemas.microsoft.com/office/drawing/2014/main" id="{ABB2D08B-6DF1-47E1-8FF9-1E39F084B57D}"/>
              </a:ext>
            </a:extLst>
          </p:cNvPr>
          <p:cNvPicPr>
            <a:picLocks noChangeAspect="1"/>
          </p:cNvPicPr>
          <p:nvPr/>
        </p:nvPicPr>
        <p:blipFill>
          <a:blip r:embed="rId3"/>
          <a:stretch>
            <a:fillRect/>
          </a:stretch>
        </p:blipFill>
        <p:spPr>
          <a:xfrm>
            <a:off x="740153" y="0"/>
            <a:ext cx="10730204" cy="6843753"/>
          </a:xfrm>
          <a:prstGeom prst="rect">
            <a:avLst/>
          </a:prstGeom>
        </p:spPr>
      </p:pic>
    </p:spTree>
    <p:extLst>
      <p:ext uri="{BB962C8B-B14F-4D97-AF65-F5344CB8AC3E}">
        <p14:creationId xmlns:p14="http://schemas.microsoft.com/office/powerpoint/2010/main" val="219170883"/>
      </p:ext>
    </p:extLst>
  </p:cSld>
  <p:clrMapOvr>
    <a:masterClrMapping/>
  </p:clrMapOvr>
  <p:transition spd="slow" advTm="20408"/>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693563" y="75441"/>
            <a:ext cx="9430049" cy="1007512"/>
          </a:xfrm>
        </p:spPr>
        <p:txBody>
          <a:bodyPr anchor="ctr">
            <a:normAutofit/>
          </a:bodyPr>
          <a:lstStyle/>
          <a:p>
            <a:r>
              <a:rPr lang="en-US" dirty="0" err="1">
                <a:solidFill>
                  <a:srgbClr val="FFFFFF"/>
                </a:solidFill>
              </a:rPr>
              <a:t>RePORTER</a:t>
            </a:r>
            <a:r>
              <a:rPr lang="en-US" dirty="0">
                <a:solidFill>
                  <a:srgbClr val="FFFFFF"/>
                </a:solidFill>
              </a:rPr>
              <a:t> – Filtered results</a:t>
            </a:r>
          </a:p>
        </p:txBody>
      </p:sp>
      <p:pic>
        <p:nvPicPr>
          <p:cNvPr id="3" name="Picture 2" descr="Matchmaker RePORTER tool search results from submitted text">
            <a:extLst>
              <a:ext uri="{FF2B5EF4-FFF2-40B4-BE49-F238E27FC236}">
                <a16:creationId xmlns:a16="http://schemas.microsoft.com/office/drawing/2014/main" id="{060E7E95-61E2-42CA-8A3E-3C47F4B0ECF6}"/>
              </a:ext>
            </a:extLst>
          </p:cNvPr>
          <p:cNvPicPr>
            <a:picLocks noChangeAspect="1"/>
          </p:cNvPicPr>
          <p:nvPr/>
        </p:nvPicPr>
        <p:blipFill>
          <a:blip r:embed="rId3"/>
          <a:stretch>
            <a:fillRect/>
          </a:stretch>
        </p:blipFill>
        <p:spPr>
          <a:xfrm>
            <a:off x="1380766" y="0"/>
            <a:ext cx="9430467" cy="7098664"/>
          </a:xfrm>
          <a:prstGeom prst="rect">
            <a:avLst/>
          </a:prstGeom>
        </p:spPr>
      </p:pic>
    </p:spTree>
    <p:extLst>
      <p:ext uri="{BB962C8B-B14F-4D97-AF65-F5344CB8AC3E}">
        <p14:creationId xmlns:p14="http://schemas.microsoft.com/office/powerpoint/2010/main" val="3496174031"/>
      </p:ext>
    </p:extLst>
  </p:cSld>
  <p:clrMapOvr>
    <a:masterClrMapping/>
  </p:clrMapOvr>
  <p:transition spd="slow" advTm="10922"/>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693563" y="75441"/>
            <a:ext cx="9430049" cy="1007512"/>
          </a:xfrm>
        </p:spPr>
        <p:txBody>
          <a:bodyPr anchor="ctr">
            <a:normAutofit/>
          </a:bodyPr>
          <a:lstStyle/>
          <a:p>
            <a:r>
              <a:rPr lang="en-US" dirty="0" err="1">
                <a:solidFill>
                  <a:srgbClr val="FFFFFF"/>
                </a:solidFill>
              </a:rPr>
              <a:t>RePORTER</a:t>
            </a:r>
            <a:r>
              <a:rPr lang="en-US" dirty="0">
                <a:solidFill>
                  <a:srgbClr val="FFFFFF"/>
                </a:solidFill>
              </a:rPr>
              <a:t> – Program Officials</a:t>
            </a:r>
          </a:p>
        </p:txBody>
      </p:sp>
      <p:pic>
        <p:nvPicPr>
          <p:cNvPr id="4" name="Picture 3" descr="Matchmaker results screen filtered by IC">
            <a:extLst>
              <a:ext uri="{FF2B5EF4-FFF2-40B4-BE49-F238E27FC236}">
                <a16:creationId xmlns:a16="http://schemas.microsoft.com/office/drawing/2014/main" id="{90A689D0-5D6C-47A2-B132-ACE25746B428}"/>
              </a:ext>
            </a:extLst>
          </p:cNvPr>
          <p:cNvPicPr>
            <a:picLocks noChangeAspect="1"/>
          </p:cNvPicPr>
          <p:nvPr/>
        </p:nvPicPr>
        <p:blipFill>
          <a:blip r:embed="rId3"/>
          <a:stretch>
            <a:fillRect/>
          </a:stretch>
        </p:blipFill>
        <p:spPr>
          <a:xfrm>
            <a:off x="1115564" y="-75441"/>
            <a:ext cx="9960872" cy="6858000"/>
          </a:xfrm>
          <a:prstGeom prst="rect">
            <a:avLst/>
          </a:prstGeom>
        </p:spPr>
      </p:pic>
    </p:spTree>
    <p:extLst>
      <p:ext uri="{BB962C8B-B14F-4D97-AF65-F5344CB8AC3E}">
        <p14:creationId xmlns:p14="http://schemas.microsoft.com/office/powerpoint/2010/main" val="3990792472"/>
      </p:ext>
    </p:extLst>
  </p:cSld>
  <p:clrMapOvr>
    <a:masterClrMapping/>
  </p:clrMapOvr>
  <p:transition spd="slow" advTm="44874"/>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703846" y="200528"/>
            <a:ext cx="10479506" cy="758825"/>
          </a:xfrm>
        </p:spPr>
        <p:txBody>
          <a:bodyPr>
            <a:noAutofit/>
          </a:bodyPr>
          <a:lstStyle/>
          <a:p>
            <a:pPr algn="ctr"/>
            <a:r>
              <a:rPr lang="en-US" altLang="en-US" sz="4000" b="1" dirty="0">
                <a:solidFill>
                  <a:schemeClr val="accent5"/>
                </a:solidFill>
                <a:latin typeface="Georgia" panose="02040502050405020303" pitchFamily="18" charset="0"/>
                <a:ea typeface="ＭＳ Ｐゴシック" panose="020B0600070205080204" pitchFamily="34" charset="-128"/>
                <a:cs typeface="Georgia" panose="02040502050405020303" pitchFamily="18" charset="0"/>
              </a:rPr>
              <a:t>Types of NIH Funding Opportunity Announcements (FOA)</a:t>
            </a:r>
          </a:p>
        </p:txBody>
      </p:sp>
      <p:graphicFrame>
        <p:nvGraphicFramePr>
          <p:cNvPr id="4" name="Group 58" descr="Program announcements -&#10;Highlights areas of focus&#10;Usually ongoing (3 yrs)&#10;Often use standard receipt dates&#10;&#10; Requests for Applications &#10;Narrowly defined scope&#10;Usually single receipt date &#10;Set aside funds&#10;IC usually convenes review panel&#10;&#10;Parent Announcements&#10;Type of program announcement&#10;Generally span the breadth of NIH mission&#10;By activity code (R01, R03, etc)&#10;For “investigator initiated” or “unsolicited” research ideas&#10;&#10;"/>
          <p:cNvGraphicFramePr>
            <a:graphicFrameLocks noGrp="1"/>
          </p:cNvGraphicFramePr>
          <p:nvPr>
            <p:extLst>
              <p:ext uri="{D42A27DB-BD31-4B8C-83A1-F6EECF244321}">
                <p14:modId xmlns:p14="http://schemas.microsoft.com/office/powerpoint/2010/main" val="3392899503"/>
              </p:ext>
            </p:extLst>
          </p:nvPr>
        </p:nvGraphicFramePr>
        <p:xfrm>
          <a:off x="1024689" y="1564892"/>
          <a:ext cx="10158663" cy="4968256"/>
        </p:xfrm>
        <a:graphic>
          <a:graphicData uri="http://schemas.openxmlformats.org/drawingml/2006/table">
            <a:tbl>
              <a:tblPr firstRow="1">
                <a:tableStyleId>{93296810-A885-4BE3-A3E7-6D5BEEA58F35}</a:tableStyleId>
              </a:tblPr>
              <a:tblGrid>
                <a:gridCol w="3076061">
                  <a:extLst>
                    <a:ext uri="{9D8B030D-6E8A-4147-A177-3AD203B41FA5}">
                      <a16:colId xmlns:a16="http://schemas.microsoft.com/office/drawing/2014/main" val="20000"/>
                    </a:ext>
                  </a:extLst>
                </a:gridCol>
                <a:gridCol w="7082602">
                  <a:extLst>
                    <a:ext uri="{9D8B030D-6E8A-4147-A177-3AD203B41FA5}">
                      <a16:colId xmlns:a16="http://schemas.microsoft.com/office/drawing/2014/main" val="20001"/>
                    </a:ext>
                  </a:extLst>
                </a:gridCol>
              </a:tblGrid>
              <a:tr h="49874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u="none" strike="noStrike" cap="none" normalizeH="0" baseline="0" dirty="0">
                          <a:ln>
                            <a:noFill/>
                          </a:ln>
                          <a:effectLst/>
                        </a:rPr>
                        <a:t>Type of FOA</a:t>
                      </a:r>
                      <a:endParaRPr kumimoji="0" lang="en-US" sz="2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u="none" strike="noStrike" cap="none" normalizeH="0" baseline="0" dirty="0">
                          <a:ln>
                            <a:noFill/>
                          </a:ln>
                          <a:effectLst/>
                        </a:rPr>
                        <a:t>Description</a:t>
                      </a:r>
                      <a:endParaRPr kumimoji="0" lang="en-US" sz="2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tc>
                <a:extLst>
                  <a:ext uri="{0D108BD9-81ED-4DB2-BD59-A6C34878D82A}">
                    <a16:rowId xmlns:a16="http://schemas.microsoft.com/office/drawing/2014/main" val="10000"/>
                  </a:ext>
                </a:extLst>
              </a:tr>
              <a:tr h="1745607">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u="none" strike="noStrike" cap="none" normalizeH="0" baseline="0" dirty="0">
                          <a:ln>
                            <a:noFill/>
                          </a:ln>
                          <a:effectLst/>
                          <a:latin typeface="Arial" panose="020B0604020202020204" pitchFamily="34" charset="0"/>
                          <a:cs typeface="Arial" panose="020B0604020202020204" pitchFamily="34" charset="0"/>
                        </a:rPr>
                        <a:t>Parent Announcements</a:t>
                      </a:r>
                    </a:p>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u="none" strike="noStrike" cap="none" normalizeH="0" baseline="0" dirty="0">
                          <a:ln>
                            <a:noFill/>
                          </a:ln>
                          <a:effectLst/>
                          <a:latin typeface="Arial" panose="020B0604020202020204" pitchFamily="34" charset="0"/>
                          <a:cs typeface="Arial" panose="020B0604020202020204" pitchFamily="34" charset="0"/>
                        </a:rPr>
                        <a:t>(PA)</a:t>
                      </a:r>
                    </a:p>
                    <a:p>
                      <a:pPr marL="0" marR="0" lvl="0" indent="0" algn="ctr" defTabSz="914400" rtl="0" eaLnBrk="0" fontAlgn="base" latinLnBrk="0" hangingPunct="0">
                        <a:lnSpc>
                          <a:spcPct val="100000"/>
                        </a:lnSpc>
                        <a:spcBef>
                          <a:spcPts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tc>
                <a:tc>
                  <a:txBody>
                    <a:bodyPr/>
                    <a:lstStyle/>
                    <a:p>
                      <a:pPr marL="342900" marR="0" lvl="0" indent="-342900" algn="l" defTabSz="914400" rtl="0" eaLnBrk="0" fontAlgn="base" latinLnBrk="0" hangingPunct="0">
                        <a:lnSpc>
                          <a:spcPct val="100000"/>
                        </a:lnSpc>
                        <a:spcBef>
                          <a:spcPts val="0"/>
                        </a:spcBef>
                        <a:spcAft>
                          <a:spcPct val="0"/>
                        </a:spcAft>
                        <a:buClrTx/>
                        <a:buSzTx/>
                        <a:buFont typeface="Arial" pitchFamily="34" charset="0"/>
                        <a:buChar char="•"/>
                        <a:tabLst/>
                      </a:pPr>
                      <a:r>
                        <a:rPr kumimoji="0" lang="en-US" sz="2000" u="none" strike="noStrike" cap="none" normalizeH="0" baseline="0" dirty="0">
                          <a:ln>
                            <a:noFill/>
                          </a:ln>
                          <a:effectLst/>
                          <a:latin typeface="Arial" panose="020B0604020202020204" pitchFamily="34" charset="0"/>
                          <a:cs typeface="Arial" panose="020B0604020202020204" pitchFamily="34" charset="0"/>
                        </a:rPr>
                        <a:t>Broad announcement</a:t>
                      </a:r>
                    </a:p>
                    <a:p>
                      <a:pPr marL="342900" marR="0" lvl="0" indent="-342900" algn="l" defTabSz="914400" rtl="0" eaLnBrk="0" fontAlgn="base" latinLnBrk="0" hangingPunct="0">
                        <a:lnSpc>
                          <a:spcPct val="100000"/>
                        </a:lnSpc>
                        <a:spcBef>
                          <a:spcPts val="0"/>
                        </a:spcBef>
                        <a:spcAft>
                          <a:spcPct val="0"/>
                        </a:spcAft>
                        <a:buClrTx/>
                        <a:buSzTx/>
                        <a:buFont typeface="Arial" pitchFamily="34" charset="0"/>
                        <a:buChar char="•"/>
                        <a:tabLst/>
                      </a:pPr>
                      <a:r>
                        <a:rPr kumimoji="0" lang="en-US" sz="2000" u="none" strike="noStrike" cap="none" normalizeH="0" baseline="0" dirty="0">
                          <a:ln>
                            <a:noFill/>
                          </a:ln>
                          <a:effectLst/>
                          <a:latin typeface="Arial" panose="020B0604020202020204" pitchFamily="34" charset="0"/>
                          <a:cs typeface="Arial" panose="020B0604020202020204" pitchFamily="34" charset="0"/>
                        </a:rPr>
                        <a:t>Many ICs participate</a:t>
                      </a:r>
                    </a:p>
                    <a:p>
                      <a:pPr marL="342900" marR="0" lvl="0" indent="-342900" algn="l" defTabSz="914400" rtl="0" eaLnBrk="0" fontAlgn="base" latinLnBrk="0" hangingPunct="0">
                        <a:lnSpc>
                          <a:spcPct val="100000"/>
                        </a:lnSpc>
                        <a:spcBef>
                          <a:spcPts val="0"/>
                        </a:spcBef>
                        <a:spcAft>
                          <a:spcPct val="0"/>
                        </a:spcAft>
                        <a:buClrTx/>
                        <a:buSzTx/>
                        <a:buFont typeface="Arial" pitchFamily="34" charset="0"/>
                        <a:buChar char="•"/>
                        <a:tabLst/>
                      </a:pPr>
                      <a:r>
                        <a:rPr kumimoji="0" lang="en-US" sz="2000" u="none" strike="noStrike" cap="none" normalizeH="0" baseline="0" dirty="0">
                          <a:ln>
                            <a:noFill/>
                          </a:ln>
                          <a:effectLst/>
                          <a:latin typeface="Arial" panose="020B0604020202020204" pitchFamily="34" charset="0"/>
                          <a:cs typeface="Arial" panose="020B0604020202020204" pitchFamily="34" charset="0"/>
                        </a:rPr>
                        <a:t>Released by activity code (R01, R21, R03, etc.)</a:t>
                      </a:r>
                    </a:p>
                    <a:p>
                      <a:pPr marL="342900" marR="0" lvl="0" indent="-342900" algn="l" defTabSz="914400" rtl="0" eaLnBrk="0" fontAlgn="base" latinLnBrk="0" hangingPunct="0">
                        <a:lnSpc>
                          <a:spcPct val="100000"/>
                        </a:lnSpc>
                        <a:spcBef>
                          <a:spcPts val="0"/>
                        </a:spcBef>
                        <a:spcAft>
                          <a:spcPct val="0"/>
                        </a:spcAft>
                        <a:buClrTx/>
                        <a:buSzTx/>
                        <a:buFont typeface="Arial" pitchFamily="34" charset="0"/>
                        <a:buChar char="•"/>
                        <a:tabLst/>
                      </a:pPr>
                      <a:r>
                        <a:rPr kumimoji="0" lang="en-US" sz="2000" u="none" strike="noStrike" cap="none" normalizeH="0" baseline="0" dirty="0">
                          <a:ln>
                            <a:noFill/>
                          </a:ln>
                          <a:effectLst/>
                          <a:latin typeface="Arial" panose="020B0604020202020204" pitchFamily="34" charset="0"/>
                          <a:cs typeface="Arial" panose="020B0604020202020204" pitchFamily="34" charset="0"/>
                        </a:rPr>
                        <a:t>For “investigator initiated” or “unsolicited” research </a:t>
                      </a:r>
                    </a:p>
                    <a:p>
                      <a:pPr marL="342900" marR="0" lvl="0" indent="-34290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en-US" sz="2000" u="none" strike="noStrike" cap="none" normalizeH="0" baseline="0" dirty="0">
                          <a:ln>
                            <a:noFill/>
                          </a:ln>
                          <a:effectLst/>
                          <a:latin typeface="Arial" panose="020B0604020202020204" pitchFamily="34" charset="0"/>
                          <a:cs typeface="Arial" panose="020B0604020202020204" pitchFamily="34" charset="0"/>
                        </a:rPr>
                        <a:t>Often use standard receipt dates</a:t>
                      </a:r>
                      <a:endPar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tc>
                <a:extLst>
                  <a:ext uri="{0D108BD9-81ED-4DB2-BD59-A6C34878D82A}">
                    <a16:rowId xmlns:a16="http://schemas.microsoft.com/office/drawing/2014/main" val="10001"/>
                  </a:ext>
                </a:extLst>
              </a:tr>
              <a:tr h="1304396">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u="none" strike="noStrike" cap="none" normalizeH="0" baseline="0" dirty="0">
                          <a:ln>
                            <a:noFill/>
                          </a:ln>
                          <a:effectLst/>
                          <a:latin typeface="Arial" panose="020B0604020202020204" pitchFamily="34" charset="0"/>
                          <a:cs typeface="Arial" panose="020B0604020202020204" pitchFamily="34" charset="0"/>
                        </a:rPr>
                        <a:t>Program Announcements </a:t>
                      </a:r>
                    </a:p>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u="none" strike="noStrike" cap="none" normalizeH="0" baseline="0" dirty="0">
                          <a:ln>
                            <a:noFill/>
                          </a:ln>
                          <a:effectLst/>
                          <a:latin typeface="Arial" panose="020B0604020202020204" pitchFamily="34" charset="0"/>
                          <a:cs typeface="Arial" panose="020B0604020202020204" pitchFamily="34" charset="0"/>
                        </a:rPr>
                        <a:t>(PA, PAR, PAS)</a:t>
                      </a:r>
                      <a:endPar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tc>
                <a:tc>
                  <a:txBody>
                    <a:bodyPr/>
                    <a:lstStyle/>
                    <a:p>
                      <a:pPr marL="342900" marR="0" lvl="0" indent="-342900" algn="l" defTabSz="914400" rtl="0" eaLnBrk="0" fontAlgn="base" latinLnBrk="0" hangingPunct="0">
                        <a:lnSpc>
                          <a:spcPct val="100000"/>
                        </a:lnSpc>
                        <a:spcBef>
                          <a:spcPts val="0"/>
                        </a:spcBef>
                        <a:spcAft>
                          <a:spcPct val="0"/>
                        </a:spcAft>
                        <a:buClrTx/>
                        <a:buSzTx/>
                        <a:buFont typeface="Arial" pitchFamily="34" charset="0"/>
                        <a:buChar char="•"/>
                        <a:tabLst/>
                      </a:pPr>
                      <a:r>
                        <a:rPr kumimoji="0" lang="en-US" sz="2000" u="none" strike="noStrike" cap="none" normalizeH="0" baseline="0" dirty="0">
                          <a:ln>
                            <a:noFill/>
                          </a:ln>
                          <a:effectLst/>
                          <a:latin typeface="Arial" panose="020B0604020202020204" pitchFamily="34" charset="0"/>
                          <a:cs typeface="Arial" panose="020B0604020202020204" pitchFamily="34" charset="0"/>
                        </a:rPr>
                        <a:t>Highlights areas of focus</a:t>
                      </a:r>
                    </a:p>
                    <a:p>
                      <a:pPr marL="342900" marR="0" lvl="0" indent="-342900" algn="l" defTabSz="914400" rtl="0" eaLnBrk="0" fontAlgn="base" latinLnBrk="0" hangingPunct="0">
                        <a:lnSpc>
                          <a:spcPct val="100000"/>
                        </a:lnSpc>
                        <a:spcBef>
                          <a:spcPts val="0"/>
                        </a:spcBef>
                        <a:spcAft>
                          <a:spcPct val="0"/>
                        </a:spcAft>
                        <a:buClrTx/>
                        <a:buSzTx/>
                        <a:buFont typeface="Arial" pitchFamily="34" charset="0"/>
                        <a:buChar char="•"/>
                        <a:tabLst/>
                      </a:pPr>
                      <a:r>
                        <a:rPr kumimoji="0" lang="en-US" sz="2000" u="none" strike="noStrike" cap="none" normalizeH="0" baseline="0" dirty="0">
                          <a:ln>
                            <a:noFill/>
                          </a:ln>
                          <a:effectLst/>
                          <a:latin typeface="Arial" panose="020B0604020202020204" pitchFamily="34" charset="0"/>
                          <a:cs typeface="Arial" panose="020B0604020202020204" pitchFamily="34" charset="0"/>
                        </a:rPr>
                        <a:t>Usually ongoing (3 </a:t>
                      </a:r>
                      <a:r>
                        <a:rPr kumimoji="0" lang="en-US" sz="2000" u="none" strike="noStrike" cap="none" normalizeH="0" baseline="0" dirty="0" err="1">
                          <a:ln>
                            <a:noFill/>
                          </a:ln>
                          <a:effectLst/>
                          <a:latin typeface="Arial" panose="020B0604020202020204" pitchFamily="34" charset="0"/>
                          <a:cs typeface="Arial" panose="020B0604020202020204" pitchFamily="34" charset="0"/>
                        </a:rPr>
                        <a:t>yrs</a:t>
                      </a:r>
                      <a:r>
                        <a:rPr kumimoji="0" lang="en-US" sz="2000" u="none" strike="noStrike" cap="none" normalizeH="0" baseline="0" dirty="0">
                          <a:ln>
                            <a:noFill/>
                          </a:ln>
                          <a:effectLst/>
                          <a:latin typeface="Arial" panose="020B0604020202020204" pitchFamily="34" charset="0"/>
                          <a:cs typeface="Arial" panose="020B0604020202020204" pitchFamily="34" charset="0"/>
                        </a:rPr>
                        <a:t>)</a:t>
                      </a:r>
                    </a:p>
                    <a:p>
                      <a:pPr marL="342900" marR="0" lvl="0" indent="-342900" algn="l" defTabSz="914400" rtl="0" eaLnBrk="0" fontAlgn="base" latinLnBrk="0" hangingPunct="0">
                        <a:lnSpc>
                          <a:spcPct val="100000"/>
                        </a:lnSpc>
                        <a:spcBef>
                          <a:spcPts val="0"/>
                        </a:spcBef>
                        <a:spcAft>
                          <a:spcPct val="0"/>
                        </a:spcAft>
                        <a:buClrTx/>
                        <a:buSzTx/>
                        <a:buFont typeface="Arial" pitchFamily="34" charset="0"/>
                        <a:buChar char="•"/>
                        <a:tabLst/>
                      </a:pPr>
                      <a:r>
                        <a:rPr kumimoji="0" lang="en-US" sz="2000" u="none" strike="noStrike" cap="none" normalizeH="0" baseline="0" dirty="0">
                          <a:ln>
                            <a:noFill/>
                          </a:ln>
                          <a:effectLst/>
                          <a:latin typeface="Arial" panose="020B0604020202020204" pitchFamily="34" charset="0"/>
                          <a:cs typeface="Arial" panose="020B0604020202020204" pitchFamily="34" charset="0"/>
                        </a:rPr>
                        <a:t>Often use standard receipt dates</a:t>
                      </a:r>
                    </a:p>
                  </a:txBody>
                  <a:tcPr marT="45722" marB="45722" horzOverflow="overflow">
                    <a:solidFill>
                      <a:schemeClr val="accent6">
                        <a:tint val="20000"/>
                      </a:schemeClr>
                    </a:solidFill>
                  </a:tcPr>
                </a:tc>
                <a:extLst>
                  <a:ext uri="{0D108BD9-81ED-4DB2-BD59-A6C34878D82A}">
                    <a16:rowId xmlns:a16="http://schemas.microsoft.com/office/drawing/2014/main" val="10002"/>
                  </a:ext>
                </a:extLst>
              </a:tr>
              <a:tr h="1419505">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u="none" strike="noStrike" cap="none" normalizeH="0" baseline="0" dirty="0">
                          <a:ln>
                            <a:noFill/>
                          </a:ln>
                          <a:effectLst/>
                          <a:latin typeface="Arial" panose="020B0604020202020204" pitchFamily="34" charset="0"/>
                          <a:cs typeface="Arial" panose="020B0604020202020204" pitchFamily="34" charset="0"/>
                        </a:rPr>
                        <a:t>Requests for Applications (RFA)</a:t>
                      </a:r>
                      <a:endPar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tc>
                <a:tc>
                  <a:txBody>
                    <a:bodyPr/>
                    <a:lstStyle/>
                    <a:p>
                      <a:pPr marL="342900" marR="0" lvl="0" indent="-342900" algn="l" defTabSz="914400" rtl="0" eaLnBrk="0" fontAlgn="base" latinLnBrk="0" hangingPunct="0">
                        <a:lnSpc>
                          <a:spcPct val="100000"/>
                        </a:lnSpc>
                        <a:spcBef>
                          <a:spcPts val="0"/>
                        </a:spcBef>
                        <a:spcAft>
                          <a:spcPct val="0"/>
                        </a:spcAft>
                        <a:buClrTx/>
                        <a:buSzTx/>
                        <a:buFont typeface="Arial" pitchFamily="34" charset="0"/>
                        <a:buChar char="•"/>
                        <a:tabLst/>
                      </a:pPr>
                      <a:r>
                        <a:rPr kumimoji="0" lang="en-US" sz="2000" u="none" strike="noStrike" cap="none" normalizeH="0" baseline="0" dirty="0">
                          <a:ln>
                            <a:noFill/>
                          </a:ln>
                          <a:effectLst/>
                          <a:latin typeface="Arial" panose="020B0604020202020204" pitchFamily="34" charset="0"/>
                          <a:cs typeface="Arial" panose="020B0604020202020204" pitchFamily="34" charset="0"/>
                        </a:rPr>
                        <a:t>Narrowly defined scope</a:t>
                      </a:r>
                    </a:p>
                    <a:p>
                      <a:pPr marL="342900" marR="0" lvl="0" indent="-342900" algn="l" defTabSz="914400" rtl="0" eaLnBrk="0" fontAlgn="base" latinLnBrk="0" hangingPunct="0">
                        <a:lnSpc>
                          <a:spcPct val="100000"/>
                        </a:lnSpc>
                        <a:spcBef>
                          <a:spcPts val="0"/>
                        </a:spcBef>
                        <a:spcAft>
                          <a:spcPct val="0"/>
                        </a:spcAft>
                        <a:buClrTx/>
                        <a:buSzTx/>
                        <a:buFont typeface="Arial" pitchFamily="34" charset="0"/>
                        <a:buChar char="•"/>
                        <a:tabLst/>
                      </a:pPr>
                      <a:r>
                        <a:rPr kumimoji="0" lang="en-US" sz="2000" u="none" strike="noStrike" cap="none" normalizeH="0" baseline="0" dirty="0">
                          <a:ln>
                            <a:noFill/>
                          </a:ln>
                          <a:effectLst/>
                          <a:latin typeface="Arial" panose="020B0604020202020204" pitchFamily="34" charset="0"/>
                          <a:cs typeface="Arial" panose="020B0604020202020204" pitchFamily="34" charset="0"/>
                        </a:rPr>
                        <a:t>Usually single receipt date </a:t>
                      </a:r>
                    </a:p>
                    <a:p>
                      <a:pPr marL="342900" marR="0" lvl="0" indent="-342900" algn="l" defTabSz="914400" rtl="0" eaLnBrk="0" fontAlgn="base" latinLnBrk="0" hangingPunct="0">
                        <a:lnSpc>
                          <a:spcPct val="100000"/>
                        </a:lnSpc>
                        <a:spcBef>
                          <a:spcPts val="0"/>
                        </a:spcBef>
                        <a:spcAft>
                          <a:spcPct val="0"/>
                        </a:spcAft>
                        <a:buClrTx/>
                        <a:buSzTx/>
                        <a:buFont typeface="Arial" pitchFamily="34" charset="0"/>
                        <a:buChar char="•"/>
                        <a:tabLst/>
                      </a:pPr>
                      <a:r>
                        <a:rPr kumimoji="0" lang="en-US" sz="2000" u="none" strike="noStrike" cap="none" normalizeH="0" baseline="0" dirty="0">
                          <a:ln>
                            <a:noFill/>
                          </a:ln>
                          <a:effectLst/>
                          <a:latin typeface="Arial" panose="020B0604020202020204" pitchFamily="34" charset="0"/>
                          <a:cs typeface="Arial" panose="020B0604020202020204" pitchFamily="34" charset="0"/>
                        </a:rPr>
                        <a:t>Set aside funds</a:t>
                      </a:r>
                    </a:p>
                    <a:p>
                      <a:pPr marL="342900" marR="0" lvl="0" indent="-342900" algn="l" defTabSz="914400" rtl="0" eaLnBrk="0" fontAlgn="base" latinLnBrk="0" hangingPunct="0">
                        <a:lnSpc>
                          <a:spcPct val="100000"/>
                        </a:lnSpc>
                        <a:spcBef>
                          <a:spcPts val="0"/>
                        </a:spcBef>
                        <a:spcAft>
                          <a:spcPct val="0"/>
                        </a:spcAft>
                        <a:buClrTx/>
                        <a:buSzTx/>
                        <a:buFont typeface="Arial" pitchFamily="34" charset="0"/>
                        <a:buChar char="•"/>
                        <a:tabLst/>
                      </a:pPr>
                      <a:r>
                        <a:rPr kumimoji="0" lang="en-US" sz="2000" u="none" strike="noStrike" cap="none" normalizeH="0" baseline="0" dirty="0">
                          <a:ln>
                            <a:noFill/>
                          </a:ln>
                          <a:effectLst/>
                          <a:latin typeface="Arial" panose="020B0604020202020204" pitchFamily="34" charset="0"/>
                          <a:cs typeface="Arial" panose="020B0604020202020204" pitchFamily="34" charset="0"/>
                        </a:rPr>
                        <a:t>IC usually convenes review panel</a:t>
                      </a:r>
                      <a:endPar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tc>
                <a:extLst>
                  <a:ext uri="{0D108BD9-81ED-4DB2-BD59-A6C34878D82A}">
                    <a16:rowId xmlns:a16="http://schemas.microsoft.com/office/drawing/2014/main" val="3535971532"/>
                  </a:ext>
                </a:extLst>
              </a:tr>
            </a:tbl>
          </a:graphicData>
        </a:graphic>
      </p:graphicFrame>
      <p:sp>
        <p:nvSpPr>
          <p:cNvPr id="2" name="Rectangle 1"/>
          <p:cNvSpPr/>
          <p:nvPr/>
        </p:nvSpPr>
        <p:spPr>
          <a:xfrm>
            <a:off x="1024689" y="6550223"/>
            <a:ext cx="8876146" cy="307777"/>
          </a:xfrm>
          <a:prstGeom prst="rect">
            <a:avLst/>
          </a:prstGeom>
        </p:spPr>
        <p:txBody>
          <a:bodyPr wrap="square">
            <a:spAutoFit/>
          </a:bodyPr>
          <a:lstStyle/>
          <a:p>
            <a:r>
              <a:rPr lang="en-US" sz="1400" dirty="0">
                <a:solidFill>
                  <a:srgbClr val="002060"/>
                </a:solidFill>
              </a:rPr>
              <a:t>Source: https://grants.nih.gov/virtual-seminar-2020/presentations.html</a:t>
            </a:r>
          </a:p>
        </p:txBody>
      </p:sp>
    </p:spTree>
    <p:extLst>
      <p:ext uri="{BB962C8B-B14F-4D97-AF65-F5344CB8AC3E}">
        <p14:creationId xmlns:p14="http://schemas.microsoft.com/office/powerpoint/2010/main" val="2427106446"/>
      </p:ext>
    </p:extLst>
  </p:cSld>
  <p:clrMapOvr>
    <a:masterClrMapping/>
  </p:clrMapOvr>
  <mc:AlternateContent xmlns:mc="http://schemas.openxmlformats.org/markup-compatibility/2006" xmlns:p14="http://schemas.microsoft.com/office/powerpoint/2010/main">
    <mc:Choice Requires="p14">
      <p:transition spd="slow" p14:dur="2000" advTm="73606"/>
    </mc:Choice>
    <mc:Fallback xmlns="">
      <p:transition spd="slow" advTm="7360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990578" y="452718"/>
            <a:ext cx="8947522" cy="1400530"/>
          </a:xfrm>
        </p:spPr>
        <p:txBody>
          <a:bodyPr anchor="ctr">
            <a:normAutofit/>
          </a:bodyPr>
          <a:lstStyle/>
          <a:p>
            <a:r>
              <a:rPr lang="en-US" b="1" dirty="0">
                <a:solidFill>
                  <a:srgbClr val="FF0000"/>
                </a:solidFill>
              </a:rPr>
              <a:t>Notices of Special Interest (NOSIs)</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737552" y="2359149"/>
            <a:ext cx="10254499" cy="4046134"/>
          </a:xfrm>
        </p:spPr>
        <p:txBody>
          <a:bodyPr>
            <a:normAutofit/>
          </a:bodyPr>
          <a:lstStyle/>
          <a:p>
            <a:pPr>
              <a:spcAft>
                <a:spcPts val="900"/>
              </a:spcAft>
            </a:pPr>
            <a:r>
              <a:rPr lang="en-US" sz="3200" dirty="0"/>
              <a:t>Increasingly used instead of program announcements</a:t>
            </a:r>
          </a:p>
          <a:p>
            <a:pPr>
              <a:spcAft>
                <a:spcPts val="900"/>
              </a:spcAft>
            </a:pPr>
            <a:r>
              <a:rPr lang="en-US" sz="3200" dirty="0"/>
              <a:t>Highlight areas of scientific interest</a:t>
            </a:r>
          </a:p>
          <a:p>
            <a:pPr>
              <a:spcAft>
                <a:spcPts val="900"/>
              </a:spcAft>
            </a:pPr>
            <a:r>
              <a:rPr lang="en-US" sz="3200" dirty="0"/>
              <a:t>Designate existing FOAs to use for application submission</a:t>
            </a:r>
          </a:p>
        </p:txBody>
      </p:sp>
    </p:spTree>
    <p:extLst>
      <p:ext uri="{BB962C8B-B14F-4D97-AF65-F5344CB8AC3E}">
        <p14:creationId xmlns:p14="http://schemas.microsoft.com/office/powerpoint/2010/main" val="2931002100"/>
      </p:ext>
    </p:extLst>
  </p:cSld>
  <p:clrMapOvr>
    <a:masterClrMapping/>
  </p:clrMapOvr>
  <p:transition spd="slow" advTm="44777"/>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877118" y="585600"/>
            <a:ext cx="9334082" cy="1400530"/>
          </a:xfrm>
        </p:spPr>
        <p:txBody>
          <a:bodyPr anchor="ctr">
            <a:normAutofit/>
          </a:bodyPr>
          <a:lstStyle/>
          <a:p>
            <a:r>
              <a:rPr lang="en-US" b="1" dirty="0">
                <a:solidFill>
                  <a:schemeClr val="accent5"/>
                </a:solidFill>
              </a:rPr>
              <a:t>Different Grant Programs</a:t>
            </a:r>
          </a:p>
        </p:txBody>
      </p:sp>
      <p:sp>
        <p:nvSpPr>
          <p:cNvPr id="9" name="Content Placeholder 2">
            <a:extLst>
              <a:ext uri="{FF2B5EF4-FFF2-40B4-BE49-F238E27FC236}">
                <a16:creationId xmlns:a16="http://schemas.microsoft.com/office/drawing/2014/main" id="{14C4DE46-9A6F-4E0F-910D-BA4CAB5EF938}"/>
              </a:ext>
            </a:extLst>
          </p:cNvPr>
          <p:cNvSpPr>
            <a:spLocks noGrp="1"/>
          </p:cNvSpPr>
          <p:nvPr>
            <p:ph idx="1"/>
          </p:nvPr>
        </p:nvSpPr>
        <p:spPr>
          <a:xfrm>
            <a:off x="966152" y="2244849"/>
            <a:ext cx="10713713" cy="4046134"/>
          </a:xfrm>
        </p:spPr>
        <p:txBody>
          <a:bodyPr>
            <a:normAutofit/>
          </a:bodyPr>
          <a:lstStyle/>
          <a:p>
            <a:pPr>
              <a:spcAft>
                <a:spcPts val="600"/>
              </a:spcAft>
            </a:pPr>
            <a:r>
              <a:rPr lang="en-US" sz="2800" dirty="0"/>
              <a:t>Research Grants (R series)	</a:t>
            </a:r>
          </a:p>
          <a:p>
            <a:pPr>
              <a:spcAft>
                <a:spcPts val="600"/>
              </a:spcAft>
            </a:pPr>
            <a:r>
              <a:rPr lang="en-US" sz="2800" dirty="0"/>
              <a:t>Career Development Awards (K series)</a:t>
            </a:r>
          </a:p>
          <a:p>
            <a:pPr>
              <a:spcAft>
                <a:spcPts val="600"/>
              </a:spcAft>
            </a:pPr>
            <a:r>
              <a:rPr lang="en-US" sz="2800" dirty="0"/>
              <a:t>Research Training and Fellowships (T &amp; F)</a:t>
            </a:r>
          </a:p>
          <a:p>
            <a:pPr>
              <a:spcAft>
                <a:spcPts val="600"/>
              </a:spcAft>
            </a:pPr>
            <a:r>
              <a:rPr lang="en-US" sz="2800" dirty="0"/>
              <a:t>Program Project/Center Grants (P series)</a:t>
            </a:r>
          </a:p>
          <a:p>
            <a:pPr>
              <a:spcAft>
                <a:spcPts val="600"/>
              </a:spcAft>
            </a:pPr>
            <a:r>
              <a:rPr lang="en-US" sz="2800" dirty="0"/>
              <a:t>Cooperative Agreements (U)</a:t>
            </a:r>
          </a:p>
        </p:txBody>
      </p:sp>
    </p:spTree>
    <p:extLst>
      <p:ext uri="{BB962C8B-B14F-4D97-AF65-F5344CB8AC3E}">
        <p14:creationId xmlns:p14="http://schemas.microsoft.com/office/powerpoint/2010/main" val="58102018"/>
      </p:ext>
    </p:extLst>
  </p:cSld>
  <p:clrMapOvr>
    <a:masterClrMapping/>
  </p:clrMapOvr>
  <p:transition spd="slow" advTm="23937"/>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610E9-A08E-49DF-9B81-7589AD590A34}"/>
              </a:ext>
            </a:extLst>
          </p:cNvPr>
          <p:cNvSpPr>
            <a:spLocks noGrp="1"/>
          </p:cNvSpPr>
          <p:nvPr>
            <p:ph type="title"/>
          </p:nvPr>
        </p:nvSpPr>
        <p:spPr>
          <a:xfrm>
            <a:off x="1377939" y="695401"/>
            <a:ext cx="9519247" cy="1320800"/>
          </a:xfrm>
        </p:spPr>
        <p:txBody>
          <a:bodyPr>
            <a:noAutofit/>
          </a:bodyPr>
          <a:lstStyle/>
          <a:p>
            <a:r>
              <a:rPr lang="en-US" sz="4800" b="1" dirty="0">
                <a:solidFill>
                  <a:srgbClr val="FF0000"/>
                </a:solidFill>
              </a:rPr>
              <a:t>FY 2019 NIH Operating Budget</a:t>
            </a:r>
          </a:p>
        </p:txBody>
      </p:sp>
      <p:grpSp>
        <p:nvGrpSpPr>
          <p:cNvPr id="5" name="Group 4"/>
          <p:cNvGrpSpPr/>
          <p:nvPr/>
        </p:nvGrpSpPr>
        <p:grpSpPr>
          <a:xfrm>
            <a:off x="739086" y="1999815"/>
            <a:ext cx="10796952" cy="4377307"/>
            <a:chOff x="739086" y="1999815"/>
            <a:chExt cx="10796952" cy="4377307"/>
          </a:xfrm>
        </p:grpSpPr>
        <p:pic>
          <p:nvPicPr>
            <p:cNvPr id="3" name="Picture 2"/>
            <p:cNvPicPr>
              <a:picLocks noChangeAspect="1"/>
            </p:cNvPicPr>
            <p:nvPr/>
          </p:nvPicPr>
          <p:blipFill>
            <a:blip r:embed="rId4"/>
            <a:stretch>
              <a:fillRect/>
            </a:stretch>
          </p:blipFill>
          <p:spPr>
            <a:xfrm>
              <a:off x="739086" y="1999815"/>
              <a:ext cx="10796952" cy="4377307"/>
            </a:xfrm>
            <a:prstGeom prst="rect">
              <a:avLst/>
            </a:prstGeom>
          </p:spPr>
        </p:pic>
        <p:sp>
          <p:nvSpPr>
            <p:cNvPr id="4" name="TextBox 3"/>
            <p:cNvSpPr txBox="1"/>
            <p:nvPr/>
          </p:nvSpPr>
          <p:spPr>
            <a:xfrm>
              <a:off x="4815068" y="5937813"/>
              <a:ext cx="322524" cy="369332"/>
            </a:xfrm>
            <a:prstGeom prst="rect">
              <a:avLst/>
            </a:prstGeom>
            <a:noFill/>
          </p:spPr>
          <p:txBody>
            <a:bodyPr wrap="none" rtlCol="0">
              <a:spAutoFit/>
            </a:bodyPr>
            <a:lstStyle/>
            <a:p>
              <a:r>
                <a:rPr lang="en-US" dirty="0">
                  <a:solidFill>
                    <a:srgbClr val="0070C0"/>
                  </a:solidFill>
                </a:rPr>
                <a:t>%</a:t>
              </a:r>
            </a:p>
          </p:txBody>
        </p:sp>
        <p:sp>
          <p:nvSpPr>
            <p:cNvPr id="7" name="TextBox 6"/>
            <p:cNvSpPr txBox="1"/>
            <p:nvPr/>
          </p:nvSpPr>
          <p:spPr>
            <a:xfrm>
              <a:off x="2988196" y="5649506"/>
              <a:ext cx="322524" cy="369332"/>
            </a:xfrm>
            <a:prstGeom prst="rect">
              <a:avLst/>
            </a:prstGeom>
            <a:noFill/>
          </p:spPr>
          <p:txBody>
            <a:bodyPr wrap="none" rtlCol="0">
              <a:spAutoFit/>
            </a:bodyPr>
            <a:lstStyle/>
            <a:p>
              <a:r>
                <a:rPr lang="en-US" dirty="0">
                  <a:solidFill>
                    <a:srgbClr val="0070C0"/>
                  </a:solidFill>
                </a:rPr>
                <a:t>%</a:t>
              </a:r>
            </a:p>
          </p:txBody>
        </p:sp>
      </p:grpSp>
      <p:sp>
        <p:nvSpPr>
          <p:cNvPr id="8" name="Rectangle 7"/>
          <p:cNvSpPr/>
          <p:nvPr/>
        </p:nvSpPr>
        <p:spPr>
          <a:xfrm>
            <a:off x="3149458" y="6550223"/>
            <a:ext cx="8876146" cy="307777"/>
          </a:xfrm>
          <a:prstGeom prst="rect">
            <a:avLst/>
          </a:prstGeom>
        </p:spPr>
        <p:txBody>
          <a:bodyPr wrap="square">
            <a:spAutoFit/>
          </a:bodyPr>
          <a:lstStyle/>
          <a:p>
            <a:r>
              <a:rPr lang="en-US" sz="1400" dirty="0">
                <a:solidFill>
                  <a:srgbClr val="002060"/>
                </a:solidFill>
              </a:rPr>
              <a:t>Source: https://grants.nih.gov/virtual-seminar-2020/presentations.html</a:t>
            </a:r>
          </a:p>
        </p:txBody>
      </p:sp>
    </p:spTree>
    <p:custDataLst>
      <p:tags r:id="rId1"/>
    </p:custDataLst>
    <p:extLst>
      <p:ext uri="{BB962C8B-B14F-4D97-AF65-F5344CB8AC3E}">
        <p14:creationId xmlns:p14="http://schemas.microsoft.com/office/powerpoint/2010/main" val="3971518092"/>
      </p:ext>
    </p:extLst>
  </p:cSld>
  <p:clrMapOvr>
    <a:masterClrMapping/>
  </p:clrMapOvr>
  <mc:AlternateContent xmlns:mc="http://schemas.openxmlformats.org/markup-compatibility/2006" xmlns:p14="http://schemas.microsoft.com/office/powerpoint/2010/main">
    <mc:Choice Requires="p14">
      <p:transition spd="slow" p14:dur="2000" advTm="56146"/>
    </mc:Choice>
    <mc:Fallback xmlns="">
      <p:transition spd="slow" advTm="5614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0262" y="733224"/>
            <a:ext cx="8596668" cy="1320800"/>
          </a:xfrm>
        </p:spPr>
        <p:txBody>
          <a:bodyPr>
            <a:normAutofit/>
          </a:bodyPr>
          <a:lstStyle/>
          <a:p>
            <a:r>
              <a:rPr lang="en-US" sz="4800" b="1" dirty="0">
                <a:solidFill>
                  <a:srgbClr val="FF0000"/>
                </a:solidFill>
              </a:rPr>
              <a:t>Overview</a:t>
            </a:r>
          </a:p>
        </p:txBody>
      </p:sp>
      <p:sp>
        <p:nvSpPr>
          <p:cNvPr id="3" name="Content Placeholder 2"/>
          <p:cNvSpPr>
            <a:spLocks noGrp="1"/>
          </p:cNvSpPr>
          <p:nvPr>
            <p:ph idx="1"/>
          </p:nvPr>
        </p:nvSpPr>
        <p:spPr>
          <a:xfrm>
            <a:off x="1242648" y="1793303"/>
            <a:ext cx="10055152" cy="3880773"/>
          </a:xfrm>
        </p:spPr>
        <p:txBody>
          <a:bodyPr>
            <a:noAutofit/>
          </a:bodyPr>
          <a:lstStyle/>
          <a:p>
            <a:r>
              <a:rPr lang="en-US" sz="2800" dirty="0"/>
              <a:t>NIH 2020 Virtual Seminar Resources</a:t>
            </a:r>
          </a:p>
          <a:p>
            <a:r>
              <a:rPr lang="en-US" sz="2800" dirty="0"/>
              <a:t>PHT180 Grant Writing Resources</a:t>
            </a:r>
          </a:p>
          <a:p>
            <a:r>
              <a:rPr lang="en-US" sz="2800" dirty="0"/>
              <a:t>Finding NIH ICs that match </a:t>
            </a:r>
          </a:p>
          <a:p>
            <a:r>
              <a:rPr lang="en-US" sz="2800" dirty="0"/>
              <a:t>Funding options across the career path</a:t>
            </a:r>
          </a:p>
          <a:p>
            <a:r>
              <a:rPr lang="en-US" sz="2800" dirty="0"/>
              <a:t>Career Development Awards (K-award)</a:t>
            </a:r>
          </a:p>
          <a:p>
            <a:r>
              <a:rPr lang="en-US" sz="2800" dirty="0"/>
              <a:t>Next Generation Researchers Initiative </a:t>
            </a:r>
          </a:p>
          <a:p>
            <a:r>
              <a:rPr lang="en-US" sz="2800" dirty="0"/>
              <a:t>Diversity Supplements (</a:t>
            </a:r>
            <a:r>
              <a:rPr lang="en-US" sz="2800" b="1" dirty="0">
                <a:solidFill>
                  <a:schemeClr val="tx1"/>
                </a:solidFill>
              </a:rPr>
              <a:t>covered by Dr. Hans Schmitthenner</a:t>
            </a:r>
            <a:r>
              <a:rPr lang="en-US" sz="2800" dirty="0"/>
              <a:t>)</a:t>
            </a:r>
          </a:p>
          <a:p>
            <a:endParaRPr lang="en-US" sz="2800" dirty="0"/>
          </a:p>
        </p:txBody>
      </p:sp>
    </p:spTree>
    <p:extLst>
      <p:ext uri="{BB962C8B-B14F-4D97-AF65-F5344CB8AC3E}">
        <p14:creationId xmlns:p14="http://schemas.microsoft.com/office/powerpoint/2010/main" val="2887507022"/>
      </p:ext>
    </p:extLst>
  </p:cSld>
  <p:clrMapOvr>
    <a:masterClrMapping/>
  </p:clrMapOvr>
  <mc:AlternateContent xmlns:mc="http://schemas.openxmlformats.org/markup-compatibility/2006" xmlns:p14="http://schemas.microsoft.com/office/powerpoint/2010/main">
    <mc:Choice Requires="p14">
      <p:transition spd="slow" p14:dur="2000" advTm="57711"/>
    </mc:Choice>
    <mc:Fallback xmlns="">
      <p:transition spd="slow" advTm="5771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8205" y="2185295"/>
            <a:ext cx="10515600" cy="4281738"/>
          </a:xfrm>
          <a:noFill/>
        </p:spPr>
        <p:txBody>
          <a:bodyPr>
            <a:normAutofit fontScale="90000"/>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NIH Find Funding Tool: Find opportunities using keywords and various filters.</a:t>
            </a:r>
            <a:br>
              <a:rPr lang="en-US" altLang="en-US" dirty="0">
                <a:latin typeface="Arial" panose="020B0604020202020204" pitchFamily="34" charset="0"/>
                <a:ea typeface="ＭＳ Ｐゴシック" panose="020B0600070205080204" pitchFamily="34" charset="-128"/>
                <a:cs typeface="Arial" panose="020B0604020202020204" pitchFamily="34" charset="0"/>
              </a:rPr>
            </a:br>
            <a:r>
              <a:rPr lang="en-US" altLang="en-US" dirty="0">
                <a:latin typeface="Arial" panose="020B0604020202020204" pitchFamily="34" charset="0"/>
                <a:ea typeface="ＭＳ Ｐゴシック" panose="020B0600070205080204" pitchFamily="34" charset="-128"/>
                <a:cs typeface="Arial" panose="020B0604020202020204" pitchFamily="34" charset="0"/>
                <a:hlinkClick r:id="rId3"/>
              </a:rPr>
              <a:t>https://grants.nih.gov/funding/searchguide/index.html#/</a:t>
            </a:r>
            <a:br>
              <a:rPr lang="en-US" altLang="en-US" dirty="0">
                <a:latin typeface="Arial" panose="020B0604020202020204" pitchFamily="34" charset="0"/>
                <a:ea typeface="ＭＳ Ｐゴシック" panose="020B0600070205080204" pitchFamily="34" charset="-128"/>
                <a:cs typeface="Arial" panose="020B0604020202020204" pitchFamily="34" charset="0"/>
                <a:hlinkClick r:id="rId3"/>
              </a:rPr>
            </a:br>
            <a:br>
              <a:rPr lang="en-US" altLang="en-US" dirty="0">
                <a:latin typeface="Arial" panose="020B0604020202020204" pitchFamily="34" charset="0"/>
                <a:ea typeface="ＭＳ Ｐゴシック" panose="020B0600070205080204" pitchFamily="34" charset="-128"/>
                <a:cs typeface="Arial" panose="020B0604020202020204" pitchFamily="34" charset="0"/>
                <a:hlinkClick r:id="rId3"/>
              </a:rPr>
            </a:br>
            <a:r>
              <a:rPr lang="en-US" altLang="en-US" dirty="0" err="1">
                <a:latin typeface="Arial" panose="020B0604020202020204" pitchFamily="34" charset="0"/>
                <a:ea typeface="ＭＳ Ｐゴシック" panose="020B0600070205080204" pitchFamily="34" charset="-128"/>
                <a:cs typeface="Arial" panose="020B0604020202020204" pitchFamily="34" charset="0"/>
              </a:rPr>
              <a:t>GrantForward</a:t>
            </a:r>
            <a:r>
              <a:rPr lang="en-US" altLang="en-US" dirty="0">
                <a:latin typeface="Arial" panose="020B0604020202020204" pitchFamily="34" charset="0"/>
                <a:ea typeface="ＭＳ Ｐゴシック" panose="020B0600070205080204" pitchFamily="34" charset="-128"/>
                <a:cs typeface="Arial" panose="020B0604020202020204" pitchFamily="34" charset="0"/>
              </a:rPr>
              <a:t> can be great sources of information, as well.</a:t>
            </a:r>
            <a:br>
              <a:rPr lang="en-US" altLang="en-US" dirty="0">
                <a:latin typeface="Arial" panose="020B0604020202020204" pitchFamily="34" charset="0"/>
                <a:ea typeface="ＭＳ Ｐゴシック" panose="020B0600070205080204" pitchFamily="34" charset="-128"/>
                <a:cs typeface="Arial" panose="020B0604020202020204" pitchFamily="34" charset="0"/>
              </a:rPr>
            </a:br>
            <a:r>
              <a:rPr lang="en-US" altLang="en-US" dirty="0">
                <a:latin typeface="Arial" panose="020B0604020202020204" pitchFamily="34" charset="0"/>
                <a:ea typeface="ＭＳ Ｐゴシック" panose="020B0600070205080204" pitchFamily="34" charset="-128"/>
                <a:cs typeface="Arial" panose="020B0604020202020204" pitchFamily="34" charset="0"/>
                <a:hlinkClick r:id="rId4"/>
              </a:rPr>
              <a:t>https://www.grantforward.com/search</a:t>
            </a:r>
            <a:br>
              <a:rPr lang="en-US" altLang="en-US" dirty="0">
                <a:latin typeface="Arial" panose="020B0604020202020204" pitchFamily="34" charset="0"/>
                <a:ea typeface="ＭＳ Ｐゴシック" panose="020B0600070205080204" pitchFamily="34" charset="-128"/>
                <a:cs typeface="Arial" panose="020B0604020202020204" pitchFamily="34" charset="0"/>
              </a:rPr>
            </a:br>
            <a:br>
              <a:rPr lang="en-US" altLang="en-US" dirty="0">
                <a:latin typeface="Arial" panose="020B0604020202020204" pitchFamily="34" charset="0"/>
                <a:ea typeface="ＭＳ Ｐゴシック" panose="020B0600070205080204" pitchFamily="34" charset="-128"/>
                <a:cs typeface="Arial" panose="020B0604020202020204" pitchFamily="34" charset="0"/>
              </a:rPr>
            </a:br>
            <a:br>
              <a:rPr lang="en-US" altLang="en-US" dirty="0">
                <a:latin typeface="Arial" panose="020B0604020202020204" pitchFamily="34" charset="0"/>
                <a:ea typeface="ＭＳ Ｐゴシック" panose="020B0600070205080204" pitchFamily="34" charset="-128"/>
                <a:cs typeface="Arial" panose="020B0604020202020204" pitchFamily="34" charset="0"/>
              </a:rPr>
            </a:br>
            <a:endParaRPr lang="en-US" dirty="0"/>
          </a:p>
        </p:txBody>
      </p:sp>
      <p:sp>
        <p:nvSpPr>
          <p:cNvPr id="5" name="Rectangle 4"/>
          <p:cNvSpPr/>
          <p:nvPr/>
        </p:nvSpPr>
        <p:spPr>
          <a:xfrm>
            <a:off x="668205" y="910162"/>
            <a:ext cx="10591132" cy="707886"/>
          </a:xfrm>
          <a:prstGeom prst="rect">
            <a:avLst/>
          </a:prstGeom>
        </p:spPr>
        <p:txBody>
          <a:bodyPr wrap="square">
            <a:spAutoFit/>
          </a:bodyPr>
          <a:lstStyle/>
          <a:p>
            <a:r>
              <a:rPr lang="en-US" sz="4000" b="1" dirty="0">
                <a:solidFill>
                  <a:schemeClr val="accent5"/>
                </a:solidFill>
                <a:latin typeface="Merriweather"/>
              </a:rPr>
              <a:t>Finding NIH Funding Opportunities</a:t>
            </a:r>
            <a:endParaRPr lang="en-US" sz="4000" b="1" i="0" dirty="0">
              <a:solidFill>
                <a:schemeClr val="accent5"/>
              </a:solidFill>
              <a:effectLst/>
              <a:latin typeface="Merriweather"/>
            </a:endParaRPr>
          </a:p>
        </p:txBody>
      </p:sp>
    </p:spTree>
    <p:extLst>
      <p:ext uri="{BB962C8B-B14F-4D97-AF65-F5344CB8AC3E}">
        <p14:creationId xmlns:p14="http://schemas.microsoft.com/office/powerpoint/2010/main" val="3783754513"/>
      </p:ext>
    </p:extLst>
  </p:cSld>
  <p:clrMapOvr>
    <a:masterClrMapping/>
  </p:clrMapOvr>
  <mc:AlternateContent xmlns:mc="http://schemas.openxmlformats.org/markup-compatibility/2006" xmlns:p14="http://schemas.microsoft.com/office/powerpoint/2010/main">
    <mc:Choice Requires="p14">
      <p:transition spd="slow" p14:dur="2000" advTm="23203"/>
    </mc:Choice>
    <mc:Fallback xmlns="">
      <p:transition spd="slow" advTm="2320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04" y="675469"/>
            <a:ext cx="11127257" cy="1168015"/>
          </a:xfrm>
        </p:spPr>
        <p:txBody>
          <a:bodyPr>
            <a:noAutofit/>
          </a:bodyPr>
          <a:lstStyle/>
          <a:p>
            <a:pPr algn="ctr"/>
            <a:r>
              <a:rPr lang="en-US" b="1" dirty="0">
                <a:solidFill>
                  <a:schemeClr val="accent5"/>
                </a:solidFill>
                <a:latin typeface="Arial" panose="020B0604020202020204" pitchFamily="34" charset="0"/>
                <a:ea typeface="Calibri" charset="0"/>
                <a:cs typeface="Arial" panose="020B0604020202020204" pitchFamily="34" charset="0"/>
              </a:rPr>
              <a:t>Funding Options Across the Career Path</a:t>
            </a:r>
          </a:p>
        </p:txBody>
      </p:sp>
      <p:sp>
        <p:nvSpPr>
          <p:cNvPr id="4" name="Slide Number Placeholder 3"/>
          <p:cNvSpPr>
            <a:spLocks noGrp="1"/>
          </p:cNvSpPr>
          <p:nvPr>
            <p:ph type="sldNum" sz="quarter" idx="12"/>
          </p:nvPr>
        </p:nvSpPr>
        <p:spPr>
          <a:xfrm>
            <a:off x="11201400" y="6391275"/>
            <a:ext cx="990600" cy="304800"/>
          </a:xfrm>
        </p:spPr>
        <p:txBody>
          <a:bodyPr/>
          <a:lstStyle/>
          <a:p>
            <a:fld id="{60583324-AE1C-3546-A724-4BA4670D7901}" type="slidenum">
              <a:rPr lang="en-US" smtClean="0"/>
              <a:pPr/>
              <a:t>21</a:t>
            </a:fld>
            <a:endParaRPr lang="en-US" dirty="0"/>
          </a:p>
        </p:txBody>
      </p:sp>
      <p:pic>
        <p:nvPicPr>
          <p:cNvPr id="5" name="Picture 4"/>
          <p:cNvPicPr>
            <a:picLocks noChangeAspect="1"/>
          </p:cNvPicPr>
          <p:nvPr/>
        </p:nvPicPr>
        <p:blipFill>
          <a:blip r:embed="rId3"/>
          <a:stretch>
            <a:fillRect/>
          </a:stretch>
        </p:blipFill>
        <p:spPr>
          <a:xfrm>
            <a:off x="1542510" y="1934949"/>
            <a:ext cx="8898636" cy="4122420"/>
          </a:xfrm>
          <a:prstGeom prst="rect">
            <a:avLst/>
          </a:prstGeom>
        </p:spPr>
      </p:pic>
      <p:sp>
        <p:nvSpPr>
          <p:cNvPr id="6" name="Rectangle 5"/>
          <p:cNvSpPr/>
          <p:nvPr/>
        </p:nvSpPr>
        <p:spPr>
          <a:xfrm>
            <a:off x="2820554" y="6550223"/>
            <a:ext cx="8876146" cy="307777"/>
          </a:xfrm>
          <a:prstGeom prst="rect">
            <a:avLst/>
          </a:prstGeom>
        </p:spPr>
        <p:txBody>
          <a:bodyPr wrap="square">
            <a:spAutoFit/>
          </a:bodyPr>
          <a:lstStyle/>
          <a:p>
            <a:r>
              <a:rPr lang="en-US" sz="1400" dirty="0">
                <a:solidFill>
                  <a:srgbClr val="002060"/>
                </a:solidFill>
              </a:rPr>
              <a:t>Source: https://grants.nih.gov/virtual-seminar-2020/presentations.html</a:t>
            </a:r>
          </a:p>
        </p:txBody>
      </p:sp>
    </p:spTree>
    <p:extLst>
      <p:ext uri="{BB962C8B-B14F-4D97-AF65-F5344CB8AC3E}">
        <p14:creationId xmlns:p14="http://schemas.microsoft.com/office/powerpoint/2010/main" val="4155053565"/>
      </p:ext>
    </p:extLst>
  </p:cSld>
  <p:clrMapOvr>
    <a:masterClrMapping/>
  </p:clrMapOvr>
  <mc:AlternateContent xmlns:mc="http://schemas.openxmlformats.org/markup-compatibility/2006" xmlns:p14="http://schemas.microsoft.com/office/powerpoint/2010/main">
    <mc:Choice Requires="p14">
      <p:transition p14:dur="0" advClick="0" advTm="29302"/>
    </mc:Choice>
    <mc:Fallback xmlns="">
      <p:transition advClick="0" advTm="2930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7474" y="808453"/>
            <a:ext cx="9489417" cy="673108"/>
          </a:xfrm>
        </p:spPr>
        <p:txBody>
          <a:bodyPr>
            <a:normAutofit/>
          </a:bodyPr>
          <a:lstStyle/>
          <a:p>
            <a:r>
              <a:rPr lang="en-US" b="1" dirty="0">
                <a:solidFill>
                  <a:schemeClr val="accent5">
                    <a:lumMod val="75000"/>
                  </a:schemeClr>
                </a:solidFill>
              </a:rPr>
              <a:t>What are Career Development “K” awards?</a:t>
            </a:r>
            <a:endParaRPr lang="en-US" sz="3200" i="1" dirty="0">
              <a:solidFill>
                <a:schemeClr val="accent5">
                  <a:lumMod val="75000"/>
                </a:schemeClr>
              </a:solidFill>
            </a:endParaRPr>
          </a:p>
        </p:txBody>
      </p:sp>
      <p:sp>
        <p:nvSpPr>
          <p:cNvPr id="3" name="Content Placeholder 2"/>
          <p:cNvSpPr>
            <a:spLocks noGrp="1"/>
          </p:cNvSpPr>
          <p:nvPr>
            <p:ph idx="1"/>
          </p:nvPr>
        </p:nvSpPr>
        <p:spPr>
          <a:xfrm>
            <a:off x="667474" y="1852338"/>
            <a:ext cx="10602410" cy="4316968"/>
          </a:xfrm>
        </p:spPr>
        <p:txBody>
          <a:bodyPr>
            <a:normAutofit/>
          </a:bodyPr>
          <a:lstStyle/>
          <a:p>
            <a:pPr marL="0" indent="0">
              <a:lnSpc>
                <a:spcPct val="100000"/>
              </a:lnSpc>
              <a:spcBef>
                <a:spcPts val="0"/>
              </a:spcBef>
              <a:spcAft>
                <a:spcPts val="1800"/>
              </a:spcAft>
              <a:buNone/>
            </a:pPr>
            <a:r>
              <a:rPr lang="en-US" sz="2600" b="1" dirty="0"/>
              <a:t>Purpose:  </a:t>
            </a:r>
            <a:r>
              <a:rPr lang="en-US" sz="2400" dirty="0"/>
              <a:t>Awards to provide scholars with protected time to conduct research and career development activities leading to independence in the biomedical, behavioral, or clinical sciences.</a:t>
            </a:r>
            <a:endParaRPr lang="en-US" sz="2400" b="1" dirty="0"/>
          </a:p>
          <a:p>
            <a:pPr marL="0" indent="0">
              <a:lnSpc>
                <a:spcPct val="100000"/>
              </a:lnSpc>
              <a:spcBef>
                <a:spcPts val="0"/>
              </a:spcBef>
              <a:spcAft>
                <a:spcPts val="600"/>
              </a:spcAft>
              <a:buNone/>
            </a:pPr>
            <a:r>
              <a:rPr lang="en-US" sz="2600" b="1" dirty="0"/>
              <a:t>Types of Awards:  </a:t>
            </a:r>
            <a:r>
              <a:rPr lang="en-US" sz="2400" dirty="0"/>
              <a:t>There are multiple “K” Award types designed for different scientific/educational backgrounds and career stages. </a:t>
            </a:r>
          </a:p>
          <a:p>
            <a:pPr lvl="1">
              <a:lnSpc>
                <a:spcPct val="100000"/>
              </a:lnSpc>
              <a:spcAft>
                <a:spcPts val="600"/>
              </a:spcAft>
            </a:pPr>
            <a:r>
              <a:rPr lang="en-US" sz="2200" b="1" dirty="0">
                <a:solidFill>
                  <a:schemeClr val="accent5">
                    <a:lumMod val="75000"/>
                  </a:schemeClr>
                </a:solidFill>
              </a:rPr>
              <a:t>Mentored </a:t>
            </a:r>
            <a:r>
              <a:rPr lang="en-US" sz="2200" dirty="0">
                <a:solidFill>
                  <a:schemeClr val="accent5">
                    <a:lumMod val="75000"/>
                  </a:schemeClr>
                </a:solidFill>
              </a:rPr>
              <a:t>– For early stage investigators needing mentored research training</a:t>
            </a:r>
          </a:p>
          <a:p>
            <a:pPr lvl="1">
              <a:lnSpc>
                <a:spcPct val="100000"/>
              </a:lnSpc>
              <a:spcBef>
                <a:spcPts val="600"/>
              </a:spcBef>
              <a:spcAft>
                <a:spcPts val="600"/>
              </a:spcAft>
              <a:buClr>
                <a:schemeClr val="accent5">
                  <a:lumMod val="75000"/>
                </a:schemeClr>
              </a:buClr>
            </a:pPr>
            <a:r>
              <a:rPr lang="en-US" sz="2200" b="1" dirty="0">
                <a:solidFill>
                  <a:schemeClr val="accent5">
                    <a:lumMod val="75000"/>
                  </a:schemeClr>
                </a:solidFill>
              </a:rPr>
              <a:t>Non-mentored</a:t>
            </a:r>
            <a:r>
              <a:rPr lang="en-US" sz="2200" dirty="0">
                <a:solidFill>
                  <a:schemeClr val="accent5">
                    <a:lumMod val="75000"/>
                  </a:schemeClr>
                </a:solidFill>
              </a:rPr>
              <a:t> – For independent investigators to acquire new research skills or to support mentoring activities</a:t>
            </a:r>
          </a:p>
          <a:p>
            <a:pPr lvl="1">
              <a:lnSpc>
                <a:spcPct val="100000"/>
              </a:lnSpc>
              <a:spcBef>
                <a:spcPts val="600"/>
              </a:spcBef>
              <a:spcAft>
                <a:spcPts val="600"/>
              </a:spcAft>
              <a:buClr>
                <a:schemeClr val="accent5">
                  <a:lumMod val="75000"/>
                </a:schemeClr>
              </a:buClr>
            </a:pPr>
            <a:r>
              <a:rPr lang="en-US" sz="2200" b="1" dirty="0">
                <a:solidFill>
                  <a:schemeClr val="accent5">
                    <a:lumMod val="75000"/>
                  </a:schemeClr>
                </a:solidFill>
              </a:rPr>
              <a:t>Institutional</a:t>
            </a:r>
            <a:r>
              <a:rPr lang="en-US" sz="2200" dirty="0">
                <a:solidFill>
                  <a:schemeClr val="accent5">
                    <a:lumMod val="75000"/>
                  </a:schemeClr>
                </a:solidFill>
              </a:rPr>
              <a:t> – Awards to institutions to support multiple K-level scholars</a:t>
            </a:r>
          </a:p>
        </p:txBody>
      </p:sp>
    </p:spTree>
    <p:extLst>
      <p:ext uri="{BB962C8B-B14F-4D97-AF65-F5344CB8AC3E}">
        <p14:creationId xmlns:p14="http://schemas.microsoft.com/office/powerpoint/2010/main" val="1643573467"/>
      </p:ext>
    </p:extLst>
  </p:cSld>
  <p:clrMapOvr>
    <a:masterClrMapping/>
  </p:clrMapOvr>
  <mc:AlternateContent xmlns:mc="http://schemas.openxmlformats.org/markup-compatibility/2006" xmlns:p14="http://schemas.microsoft.com/office/powerpoint/2010/main">
    <mc:Choice Requires="p14">
      <p:transition spd="slow" p14:dur="2000" advTm="57722"/>
    </mc:Choice>
    <mc:Fallback xmlns="">
      <p:transition spd="slow" advTm="5772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826" name="Line 2">
            <a:extLst>
              <a:ext uri="{C183D7F6-B498-43B3-948B-1728B52AA6E4}">
                <adec:decorative xmlns:adec="http://schemas.microsoft.com/office/drawing/2017/decorative" val="1"/>
              </a:ext>
            </a:extLst>
          </p:cNvPr>
          <p:cNvSpPr>
            <a:spLocks noChangeShapeType="1"/>
          </p:cNvSpPr>
          <p:nvPr/>
        </p:nvSpPr>
        <p:spPr bwMode="auto">
          <a:xfrm>
            <a:off x="2663546" y="1537856"/>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27" name="Line 3">
            <a:extLst>
              <a:ext uri="{C183D7F6-B498-43B3-948B-1728B52AA6E4}">
                <adec:decorative xmlns:adec="http://schemas.microsoft.com/office/drawing/2017/decorative" val="1"/>
              </a:ext>
            </a:extLst>
          </p:cNvPr>
          <p:cNvSpPr>
            <a:spLocks noChangeShapeType="1"/>
          </p:cNvSpPr>
          <p:nvPr/>
        </p:nvSpPr>
        <p:spPr bwMode="auto">
          <a:xfrm>
            <a:off x="2663546" y="1842656"/>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28" name="Line 4">
            <a:extLst>
              <a:ext uri="{C183D7F6-B498-43B3-948B-1728B52AA6E4}">
                <adec:decorative xmlns:adec="http://schemas.microsoft.com/office/drawing/2017/decorative" val="1"/>
              </a:ext>
            </a:extLst>
          </p:cNvPr>
          <p:cNvSpPr>
            <a:spLocks noChangeShapeType="1"/>
          </p:cNvSpPr>
          <p:nvPr/>
        </p:nvSpPr>
        <p:spPr bwMode="auto">
          <a:xfrm>
            <a:off x="2663546" y="2147456"/>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29" name="Line 5">
            <a:extLst>
              <a:ext uri="{C183D7F6-B498-43B3-948B-1728B52AA6E4}">
                <adec:decorative xmlns:adec="http://schemas.microsoft.com/office/drawing/2017/decorative" val="1"/>
              </a:ext>
            </a:extLst>
          </p:cNvPr>
          <p:cNvSpPr>
            <a:spLocks noChangeShapeType="1"/>
          </p:cNvSpPr>
          <p:nvPr/>
        </p:nvSpPr>
        <p:spPr bwMode="auto">
          <a:xfrm>
            <a:off x="2663546" y="2452256"/>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30" name="Line 8">
            <a:extLst>
              <a:ext uri="{C183D7F6-B498-43B3-948B-1728B52AA6E4}">
                <adec:decorative xmlns:adec="http://schemas.microsoft.com/office/drawing/2017/decorative" val="1"/>
              </a:ext>
            </a:extLst>
          </p:cNvPr>
          <p:cNvSpPr>
            <a:spLocks noChangeShapeType="1"/>
          </p:cNvSpPr>
          <p:nvPr/>
        </p:nvSpPr>
        <p:spPr bwMode="auto">
          <a:xfrm>
            <a:off x="2663546" y="2757056"/>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31" name="Line 9">
            <a:extLst>
              <a:ext uri="{C183D7F6-B498-43B3-948B-1728B52AA6E4}">
                <adec:decorative xmlns:adec="http://schemas.microsoft.com/office/drawing/2017/decorative" val="1"/>
              </a:ext>
            </a:extLst>
          </p:cNvPr>
          <p:cNvSpPr>
            <a:spLocks noChangeShapeType="1"/>
          </p:cNvSpPr>
          <p:nvPr/>
        </p:nvSpPr>
        <p:spPr bwMode="auto">
          <a:xfrm>
            <a:off x="2663546" y="3061856"/>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32" name="Line 10">
            <a:extLst>
              <a:ext uri="{C183D7F6-B498-43B3-948B-1728B52AA6E4}">
                <adec:decorative xmlns:adec="http://schemas.microsoft.com/office/drawing/2017/decorative" val="1"/>
              </a:ext>
            </a:extLst>
          </p:cNvPr>
          <p:cNvSpPr>
            <a:spLocks noChangeShapeType="1"/>
          </p:cNvSpPr>
          <p:nvPr/>
        </p:nvSpPr>
        <p:spPr bwMode="auto">
          <a:xfrm>
            <a:off x="2663546" y="3671456"/>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33" name="Line 11">
            <a:extLst>
              <a:ext uri="{C183D7F6-B498-43B3-948B-1728B52AA6E4}">
                <adec:decorative xmlns:adec="http://schemas.microsoft.com/office/drawing/2017/decorative" val="1"/>
              </a:ext>
            </a:extLst>
          </p:cNvPr>
          <p:cNvSpPr>
            <a:spLocks noChangeShapeType="1"/>
          </p:cNvSpPr>
          <p:nvPr/>
        </p:nvSpPr>
        <p:spPr bwMode="auto">
          <a:xfrm flipH="1">
            <a:off x="4035147" y="2909456"/>
            <a:ext cx="428625" cy="0"/>
          </a:xfrm>
          <a:prstGeom prst="line">
            <a:avLst/>
          </a:prstGeom>
          <a:noFill/>
          <a:ln w="50800">
            <a:solidFill>
              <a:srgbClr val="FF6600"/>
            </a:solidFill>
            <a:round/>
            <a:headEnd/>
            <a:tailEnd type="stealth" w="med" len="me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35" name="Line 15">
            <a:extLst>
              <a:ext uri="{C183D7F6-B498-43B3-948B-1728B52AA6E4}">
                <adec:decorative xmlns:adec="http://schemas.microsoft.com/office/drawing/2017/decorative" val="1"/>
              </a:ext>
            </a:extLst>
          </p:cNvPr>
          <p:cNvSpPr>
            <a:spLocks noChangeShapeType="1"/>
          </p:cNvSpPr>
          <p:nvPr/>
        </p:nvSpPr>
        <p:spPr bwMode="auto">
          <a:xfrm>
            <a:off x="2663546" y="3976256"/>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36" name="Line 16">
            <a:extLst>
              <a:ext uri="{C183D7F6-B498-43B3-948B-1728B52AA6E4}">
                <adec:decorative xmlns:adec="http://schemas.microsoft.com/office/drawing/2017/decorative" val="1"/>
              </a:ext>
            </a:extLst>
          </p:cNvPr>
          <p:cNvSpPr>
            <a:spLocks noChangeShapeType="1"/>
          </p:cNvSpPr>
          <p:nvPr/>
        </p:nvSpPr>
        <p:spPr bwMode="auto">
          <a:xfrm>
            <a:off x="2663546" y="4281056"/>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37" name="Line 17">
            <a:extLst>
              <a:ext uri="{C183D7F6-B498-43B3-948B-1728B52AA6E4}">
                <adec:decorative xmlns:adec="http://schemas.microsoft.com/office/drawing/2017/decorative" val="1"/>
              </a:ext>
            </a:extLst>
          </p:cNvPr>
          <p:cNvSpPr>
            <a:spLocks noChangeShapeType="1"/>
          </p:cNvSpPr>
          <p:nvPr/>
        </p:nvSpPr>
        <p:spPr bwMode="auto">
          <a:xfrm>
            <a:off x="2663546" y="4585856"/>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38" name="Line 18">
            <a:extLst>
              <a:ext uri="{C183D7F6-B498-43B3-948B-1728B52AA6E4}">
                <adec:decorative xmlns:adec="http://schemas.microsoft.com/office/drawing/2017/decorative" val="1"/>
              </a:ext>
            </a:extLst>
          </p:cNvPr>
          <p:cNvSpPr>
            <a:spLocks noChangeShapeType="1"/>
          </p:cNvSpPr>
          <p:nvPr/>
        </p:nvSpPr>
        <p:spPr bwMode="auto">
          <a:xfrm>
            <a:off x="2663546" y="4890656"/>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39" name="Line 19">
            <a:extLst>
              <a:ext uri="{C183D7F6-B498-43B3-948B-1728B52AA6E4}">
                <adec:decorative xmlns:adec="http://schemas.microsoft.com/office/drawing/2017/decorative" val="1"/>
              </a:ext>
            </a:extLst>
          </p:cNvPr>
          <p:cNvSpPr>
            <a:spLocks noChangeShapeType="1"/>
          </p:cNvSpPr>
          <p:nvPr/>
        </p:nvSpPr>
        <p:spPr bwMode="auto">
          <a:xfrm>
            <a:off x="2663546" y="5195456"/>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40" name="Line 20">
            <a:extLst>
              <a:ext uri="{C183D7F6-B498-43B3-948B-1728B52AA6E4}">
                <adec:decorative xmlns:adec="http://schemas.microsoft.com/office/drawing/2017/decorative" val="1"/>
              </a:ext>
            </a:extLst>
          </p:cNvPr>
          <p:cNvSpPr>
            <a:spLocks noChangeShapeType="1"/>
          </p:cNvSpPr>
          <p:nvPr/>
        </p:nvSpPr>
        <p:spPr bwMode="auto">
          <a:xfrm>
            <a:off x="2663546" y="3366656"/>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41" name="Line 21">
            <a:extLst>
              <a:ext uri="{C183D7F6-B498-43B3-948B-1728B52AA6E4}">
                <adec:decorative xmlns:adec="http://schemas.microsoft.com/office/drawing/2017/decorative" val="1"/>
              </a:ext>
            </a:extLst>
          </p:cNvPr>
          <p:cNvSpPr>
            <a:spLocks noChangeShapeType="1"/>
          </p:cNvSpPr>
          <p:nvPr/>
        </p:nvSpPr>
        <p:spPr bwMode="auto">
          <a:xfrm>
            <a:off x="2663546" y="5500256"/>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42" name="Line 22">
            <a:extLst>
              <a:ext uri="{C183D7F6-B498-43B3-948B-1728B52AA6E4}">
                <adec:decorative xmlns:adec="http://schemas.microsoft.com/office/drawing/2017/decorative" val="1"/>
              </a:ext>
            </a:extLst>
          </p:cNvPr>
          <p:cNvSpPr>
            <a:spLocks noChangeShapeType="1"/>
          </p:cNvSpPr>
          <p:nvPr/>
        </p:nvSpPr>
        <p:spPr bwMode="auto">
          <a:xfrm>
            <a:off x="2663546" y="5805056"/>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43" name="Line 23">
            <a:extLst>
              <a:ext uri="{C183D7F6-B498-43B3-948B-1728B52AA6E4}">
                <adec:decorative xmlns:adec="http://schemas.microsoft.com/office/drawing/2017/decorative" val="1"/>
              </a:ext>
            </a:extLst>
          </p:cNvPr>
          <p:cNvSpPr>
            <a:spLocks noChangeShapeType="1"/>
          </p:cNvSpPr>
          <p:nvPr/>
        </p:nvSpPr>
        <p:spPr bwMode="auto">
          <a:xfrm>
            <a:off x="2663546" y="6109856"/>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5148" name="Line 28">
            <a:extLst>
              <a:ext uri="{C183D7F6-B498-43B3-948B-1728B52AA6E4}">
                <adec:decorative xmlns:adec="http://schemas.microsoft.com/office/drawing/2017/decorative" val="1"/>
              </a:ext>
            </a:extLst>
          </p:cNvPr>
          <p:cNvSpPr>
            <a:spLocks noChangeShapeType="1"/>
          </p:cNvSpPr>
          <p:nvPr/>
        </p:nvSpPr>
        <p:spPr bwMode="auto">
          <a:xfrm flipH="1">
            <a:off x="4044672" y="5728856"/>
            <a:ext cx="428625" cy="0"/>
          </a:xfrm>
          <a:prstGeom prst="line">
            <a:avLst/>
          </a:prstGeom>
          <a:noFill/>
          <a:ln w="50800">
            <a:solidFill>
              <a:schemeClr val="bg1"/>
            </a:solidFill>
            <a:round/>
            <a:headEnd/>
            <a:tailEnd type="stealth" w="med" len="me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47" name="Text Box 29">
            <a:extLst>
              <a:ext uri="{C183D7F6-B498-43B3-948B-1728B52AA6E4}">
                <adec:decorative xmlns:adec="http://schemas.microsoft.com/office/drawing/2017/decorative" val="1"/>
              </a:ext>
            </a:extLst>
          </p:cNvPr>
          <p:cNvSpPr txBox="1">
            <a:spLocks noChangeArrowheads="1"/>
          </p:cNvSpPr>
          <p:nvPr/>
        </p:nvSpPr>
        <p:spPr bwMode="auto">
          <a:xfrm>
            <a:off x="1276081" y="1044158"/>
            <a:ext cx="184731" cy="830997"/>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endParaRPr lang="en-US" sz="2400">
              <a:solidFill>
                <a:srgbClr val="FFFFFF"/>
              </a:solidFill>
              <a:latin typeface="Arial" pitchFamily="34" charset="0"/>
            </a:endParaRPr>
          </a:p>
          <a:p>
            <a:pPr defTabSz="914400" eaLnBrk="0" fontAlgn="base" hangingPunct="0">
              <a:spcBef>
                <a:spcPct val="0"/>
              </a:spcBef>
              <a:spcAft>
                <a:spcPct val="0"/>
              </a:spcAft>
            </a:pPr>
            <a:endParaRPr lang="en-US" sz="2400">
              <a:solidFill>
                <a:srgbClr val="FFFFFF"/>
              </a:solidFill>
              <a:latin typeface="Arial" pitchFamily="34" charset="0"/>
            </a:endParaRPr>
          </a:p>
        </p:txBody>
      </p:sp>
      <p:sp>
        <p:nvSpPr>
          <p:cNvPr id="5150" name="Text Box 30">
            <a:extLst>
              <a:ext uri="{C183D7F6-B498-43B3-948B-1728B52AA6E4}">
                <adec:decorative xmlns:adec="http://schemas.microsoft.com/office/drawing/2017/decorative" val="1"/>
              </a:ext>
            </a:extLst>
          </p:cNvPr>
          <p:cNvSpPr txBox="1">
            <a:spLocks noChangeArrowheads="1"/>
          </p:cNvSpPr>
          <p:nvPr/>
        </p:nvSpPr>
        <p:spPr bwMode="auto">
          <a:xfrm>
            <a:off x="4473296" y="985346"/>
            <a:ext cx="3774110" cy="400110"/>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sz="2000" b="1" u="sng" dirty="0">
                <a:solidFill>
                  <a:srgbClr val="FFFF00"/>
                </a:solidFill>
                <a:effectLst>
                  <a:outerShdw blurRad="38100" dist="38100" dir="2700000" algn="tl">
                    <a:srgbClr val="000000"/>
                  </a:outerShdw>
                </a:effectLst>
                <a:latin typeface="Arial" charset="0"/>
              </a:rPr>
              <a:t>Fellowships &amp; Career Awards</a:t>
            </a:r>
          </a:p>
        </p:txBody>
      </p:sp>
      <p:sp>
        <p:nvSpPr>
          <p:cNvPr id="77849" name="Rectangle 31">
            <a:extLst>
              <a:ext uri="{C183D7F6-B498-43B3-948B-1728B52AA6E4}">
                <adec:decorative xmlns:adec="http://schemas.microsoft.com/office/drawing/2017/decorative" val="1"/>
              </a:ext>
            </a:extLst>
          </p:cNvPr>
          <p:cNvSpPr>
            <a:spLocks noChangeArrowheads="1"/>
          </p:cNvSpPr>
          <p:nvPr/>
        </p:nvSpPr>
        <p:spPr bwMode="auto">
          <a:xfrm>
            <a:off x="1939646" y="1385456"/>
            <a:ext cx="2000250" cy="5105400"/>
          </a:xfrm>
          <a:prstGeom prst="rect">
            <a:avLst/>
          </a:prstGeom>
          <a:gradFill rotWithShape="0">
            <a:gsLst>
              <a:gs pos="0">
                <a:srgbClr val="FFF200"/>
              </a:gs>
              <a:gs pos="45000">
                <a:srgbClr val="FF7A00"/>
              </a:gs>
              <a:gs pos="70000">
                <a:srgbClr val="FF0300"/>
              </a:gs>
              <a:gs pos="100000">
                <a:srgbClr val="4D0808"/>
              </a:gs>
            </a:gsLst>
            <a:lin ang="5400000" scaled="1"/>
          </a:gradFill>
          <a:ln w="25400">
            <a:solidFill>
              <a:schemeClr val="bg1"/>
            </a:solidFill>
            <a:miter lim="800000"/>
            <a:headEnd/>
            <a:tailEnd/>
          </a:ln>
        </p:spPr>
        <p:txBody>
          <a:bodyPr wrap="none" anchor="ctr"/>
          <a:lstStyle/>
          <a:p>
            <a:pPr algn="ctr" defTabSz="914400" eaLnBrk="0" fontAlgn="base" hangingPunct="0">
              <a:spcBef>
                <a:spcPct val="0"/>
              </a:spcBef>
              <a:spcAft>
                <a:spcPct val="0"/>
              </a:spcAft>
            </a:pPr>
            <a:endParaRPr lang="en-US" sz="2400">
              <a:solidFill>
                <a:srgbClr val="FFFFFF"/>
              </a:solidFill>
              <a:latin typeface="Arial" pitchFamily="34" charset="0"/>
            </a:endParaRPr>
          </a:p>
        </p:txBody>
      </p:sp>
      <p:sp>
        <p:nvSpPr>
          <p:cNvPr id="77850" name="Line 32">
            <a:extLst>
              <a:ext uri="{C183D7F6-B498-43B3-948B-1728B52AA6E4}">
                <adec:decorative xmlns:adec="http://schemas.microsoft.com/office/drawing/2017/decorative" val="1"/>
              </a:ext>
            </a:extLst>
          </p:cNvPr>
          <p:cNvSpPr>
            <a:spLocks noChangeShapeType="1"/>
          </p:cNvSpPr>
          <p:nvPr/>
        </p:nvSpPr>
        <p:spPr bwMode="auto">
          <a:xfrm flipH="1">
            <a:off x="1939646" y="2452256"/>
            <a:ext cx="1371600" cy="0"/>
          </a:xfrm>
          <a:prstGeom prst="line">
            <a:avLst/>
          </a:prstGeom>
          <a:noFill/>
          <a:ln w="3810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51" name="Line 33">
            <a:extLst>
              <a:ext uri="{C183D7F6-B498-43B3-948B-1728B52AA6E4}">
                <adec:decorative xmlns:adec="http://schemas.microsoft.com/office/drawing/2017/decorative" val="1"/>
              </a:ext>
            </a:extLst>
          </p:cNvPr>
          <p:cNvSpPr>
            <a:spLocks noChangeShapeType="1"/>
          </p:cNvSpPr>
          <p:nvPr/>
        </p:nvSpPr>
        <p:spPr bwMode="auto">
          <a:xfrm flipH="1">
            <a:off x="1939647" y="4204856"/>
            <a:ext cx="1447800" cy="0"/>
          </a:xfrm>
          <a:prstGeom prst="line">
            <a:avLst/>
          </a:prstGeom>
          <a:noFill/>
          <a:ln w="3810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52" name="Text Box 34">
            <a:extLst>
              <a:ext uri="{C183D7F6-B498-43B3-948B-1728B52AA6E4}">
                <adec:decorative xmlns:adec="http://schemas.microsoft.com/office/drawing/2017/decorative" val="1"/>
              </a:ext>
            </a:extLst>
          </p:cNvPr>
          <p:cNvSpPr txBox="1">
            <a:spLocks noChangeArrowheads="1"/>
          </p:cNvSpPr>
          <p:nvPr/>
        </p:nvSpPr>
        <p:spPr bwMode="auto">
          <a:xfrm>
            <a:off x="2064100" y="1614056"/>
            <a:ext cx="1368772" cy="738664"/>
          </a:xfrm>
          <a:prstGeom prst="rect">
            <a:avLst/>
          </a:prstGeom>
          <a:noFill/>
          <a:ln w="9525">
            <a:noFill/>
            <a:miter lim="800000"/>
            <a:headEnd/>
            <a:tailEnd/>
          </a:ln>
        </p:spPr>
        <p:txBody>
          <a:bodyPr wrap="none">
            <a:spAutoFit/>
          </a:bodyPr>
          <a:lstStyle/>
          <a:p>
            <a:pPr algn="ctr" defTabSz="914400" eaLnBrk="0" fontAlgn="base" hangingPunct="0">
              <a:spcBef>
                <a:spcPct val="0"/>
              </a:spcBef>
              <a:spcAft>
                <a:spcPct val="0"/>
              </a:spcAft>
            </a:pPr>
            <a:r>
              <a:rPr lang="en-US" sz="1400" b="1" dirty="0">
                <a:solidFill>
                  <a:srgbClr val="0000CC"/>
                </a:solidFill>
                <a:latin typeface="Arial" pitchFamily="34" charset="0"/>
              </a:rPr>
              <a:t>GRADUATE &amp;</a:t>
            </a:r>
          </a:p>
          <a:p>
            <a:pPr algn="ctr" defTabSz="914400" eaLnBrk="0" fontAlgn="base" hangingPunct="0">
              <a:spcBef>
                <a:spcPct val="0"/>
              </a:spcBef>
              <a:spcAft>
                <a:spcPct val="0"/>
              </a:spcAft>
            </a:pPr>
            <a:r>
              <a:rPr lang="en-US" sz="1400" b="1" dirty="0">
                <a:solidFill>
                  <a:srgbClr val="0000CC"/>
                </a:solidFill>
                <a:latin typeface="Arial" pitchFamily="34" charset="0"/>
              </a:rPr>
              <a:t>MEDICAL</a:t>
            </a:r>
          </a:p>
          <a:p>
            <a:pPr algn="ctr" defTabSz="914400" eaLnBrk="0" fontAlgn="base" hangingPunct="0">
              <a:spcBef>
                <a:spcPct val="0"/>
              </a:spcBef>
              <a:spcAft>
                <a:spcPct val="0"/>
              </a:spcAft>
            </a:pPr>
            <a:r>
              <a:rPr lang="en-US" sz="1400" b="1" dirty="0">
                <a:solidFill>
                  <a:srgbClr val="0000CC"/>
                </a:solidFill>
                <a:latin typeface="Arial" pitchFamily="34" charset="0"/>
              </a:rPr>
              <a:t>STUDENTS</a:t>
            </a:r>
          </a:p>
        </p:txBody>
      </p:sp>
      <p:sp>
        <p:nvSpPr>
          <p:cNvPr id="77853" name="Text Box 35">
            <a:extLst>
              <a:ext uri="{C183D7F6-B498-43B3-948B-1728B52AA6E4}">
                <adec:decorative xmlns:adec="http://schemas.microsoft.com/office/drawing/2017/decorative" val="1"/>
              </a:ext>
            </a:extLst>
          </p:cNvPr>
          <p:cNvSpPr txBox="1">
            <a:spLocks noChangeArrowheads="1"/>
          </p:cNvSpPr>
          <p:nvPr/>
        </p:nvSpPr>
        <p:spPr bwMode="auto">
          <a:xfrm>
            <a:off x="2061530" y="2833257"/>
            <a:ext cx="1197700" cy="738664"/>
          </a:xfrm>
          <a:prstGeom prst="rect">
            <a:avLst/>
          </a:prstGeom>
          <a:noFill/>
          <a:ln w="9525">
            <a:noFill/>
            <a:miter lim="800000"/>
            <a:headEnd/>
            <a:tailEnd/>
          </a:ln>
        </p:spPr>
        <p:txBody>
          <a:bodyPr wrap="none">
            <a:spAutoFit/>
          </a:bodyPr>
          <a:lstStyle/>
          <a:p>
            <a:pPr algn="ctr" defTabSz="914400" eaLnBrk="0" fontAlgn="base" hangingPunct="0">
              <a:spcBef>
                <a:spcPct val="0"/>
              </a:spcBef>
              <a:spcAft>
                <a:spcPct val="0"/>
              </a:spcAft>
            </a:pPr>
            <a:r>
              <a:rPr lang="en-US" sz="1400" b="1" dirty="0">
                <a:solidFill>
                  <a:srgbClr val="0000CC"/>
                </a:solidFill>
                <a:latin typeface="Arial" pitchFamily="34" charset="0"/>
              </a:rPr>
              <a:t>POST-</a:t>
            </a:r>
          </a:p>
          <a:p>
            <a:pPr algn="ctr" defTabSz="914400" eaLnBrk="0" fontAlgn="base" hangingPunct="0">
              <a:spcBef>
                <a:spcPct val="0"/>
              </a:spcBef>
              <a:spcAft>
                <a:spcPct val="0"/>
              </a:spcAft>
            </a:pPr>
            <a:r>
              <a:rPr lang="en-US" sz="1400" b="1" dirty="0">
                <a:solidFill>
                  <a:srgbClr val="0000CC"/>
                </a:solidFill>
                <a:latin typeface="Arial" pitchFamily="34" charset="0"/>
              </a:rPr>
              <a:t>DOCTORAL</a:t>
            </a:r>
          </a:p>
          <a:p>
            <a:pPr algn="ctr" defTabSz="914400" eaLnBrk="0" fontAlgn="base" hangingPunct="0">
              <a:spcBef>
                <a:spcPct val="0"/>
              </a:spcBef>
              <a:spcAft>
                <a:spcPct val="0"/>
              </a:spcAft>
            </a:pPr>
            <a:r>
              <a:rPr lang="en-US" sz="1400" b="1" dirty="0">
                <a:solidFill>
                  <a:srgbClr val="0000CC"/>
                </a:solidFill>
                <a:latin typeface="Arial" pitchFamily="34" charset="0"/>
              </a:rPr>
              <a:t>FELLOWS</a:t>
            </a:r>
          </a:p>
        </p:txBody>
      </p:sp>
      <p:sp>
        <p:nvSpPr>
          <p:cNvPr id="77854" name="Text Box 36">
            <a:extLst>
              <a:ext uri="{C183D7F6-B498-43B3-948B-1728B52AA6E4}">
                <adec:decorative xmlns:adec="http://schemas.microsoft.com/office/drawing/2017/decorative" val="1"/>
              </a:ext>
            </a:extLst>
          </p:cNvPr>
          <p:cNvSpPr txBox="1">
            <a:spLocks noChangeArrowheads="1"/>
          </p:cNvSpPr>
          <p:nvPr/>
        </p:nvSpPr>
        <p:spPr bwMode="auto">
          <a:xfrm>
            <a:off x="2092046" y="4890671"/>
            <a:ext cx="998222" cy="307777"/>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400" b="1">
                <a:solidFill>
                  <a:srgbClr val="FFFFFF"/>
                </a:solidFill>
                <a:latin typeface="Arial" pitchFamily="34" charset="0"/>
              </a:rPr>
              <a:t>FACULTY</a:t>
            </a:r>
          </a:p>
        </p:txBody>
      </p:sp>
      <p:sp>
        <p:nvSpPr>
          <p:cNvPr id="5159" name="Text Box 39">
            <a:extLst>
              <a:ext uri="{C183D7F6-B498-43B3-948B-1728B52AA6E4}">
                <adec:decorative xmlns:adec="http://schemas.microsoft.com/office/drawing/2017/decorative" val="1"/>
              </a:ext>
            </a:extLst>
          </p:cNvPr>
          <p:cNvSpPr txBox="1">
            <a:spLocks noChangeArrowheads="1"/>
          </p:cNvSpPr>
          <p:nvPr/>
        </p:nvSpPr>
        <p:spPr bwMode="auto">
          <a:xfrm>
            <a:off x="4454250" y="4509657"/>
            <a:ext cx="4943475" cy="1007968"/>
          </a:xfrm>
          <a:prstGeom prst="rect">
            <a:avLst/>
          </a:prstGeom>
          <a:noFill/>
          <a:ln w="9525">
            <a:noFill/>
            <a:miter lim="800000"/>
            <a:headEnd/>
            <a:tailEnd/>
          </a:ln>
        </p:spPr>
        <p:txBody>
          <a:bodyPr>
            <a:spAutoFit/>
          </a:bodyPr>
          <a:lstStyle/>
          <a:p>
            <a:pPr defTabSz="914400" eaLnBrk="0" fontAlgn="base" hangingPunct="0">
              <a:lnSpc>
                <a:spcPct val="85000"/>
              </a:lnSpc>
              <a:spcBef>
                <a:spcPct val="0"/>
              </a:spcBef>
              <a:spcAft>
                <a:spcPct val="0"/>
              </a:spcAft>
            </a:pPr>
            <a:r>
              <a:rPr lang="en-US" sz="1400" b="1" dirty="0">
                <a:solidFill>
                  <a:srgbClr val="00B0F0"/>
                </a:solidFill>
                <a:latin typeface="Arial" pitchFamily="34" charset="0"/>
              </a:rPr>
              <a:t>K01    Mentored Research Scientist Development Award</a:t>
            </a:r>
            <a:endParaRPr lang="en-US" sz="1600" b="1" dirty="0">
              <a:solidFill>
                <a:srgbClr val="00B0F0"/>
              </a:solidFill>
              <a:latin typeface="Arial" pitchFamily="34" charset="0"/>
            </a:endParaRPr>
          </a:p>
          <a:p>
            <a:pPr defTabSz="914400" eaLnBrk="0" fontAlgn="base" hangingPunct="0">
              <a:lnSpc>
                <a:spcPct val="85000"/>
              </a:lnSpc>
              <a:spcBef>
                <a:spcPct val="0"/>
              </a:spcBef>
              <a:spcAft>
                <a:spcPct val="0"/>
              </a:spcAft>
            </a:pPr>
            <a:r>
              <a:rPr lang="en-US" sz="1400" b="1" dirty="0">
                <a:solidFill>
                  <a:srgbClr val="00B0F0"/>
                </a:solidFill>
                <a:latin typeface="Arial" pitchFamily="34" charset="0"/>
              </a:rPr>
              <a:t>K08    Mentored Clinical Scientist Development Award </a:t>
            </a:r>
            <a:endParaRPr lang="en-US" sz="1600" b="1" dirty="0">
              <a:solidFill>
                <a:srgbClr val="00B0F0"/>
              </a:solidFill>
              <a:latin typeface="Arial" pitchFamily="34" charset="0"/>
            </a:endParaRPr>
          </a:p>
          <a:p>
            <a:pPr defTabSz="914400" eaLnBrk="0" fontAlgn="base" hangingPunct="0">
              <a:lnSpc>
                <a:spcPct val="85000"/>
              </a:lnSpc>
              <a:spcBef>
                <a:spcPct val="0"/>
              </a:spcBef>
              <a:spcAft>
                <a:spcPct val="0"/>
              </a:spcAft>
            </a:pPr>
            <a:r>
              <a:rPr lang="en-US" sz="1400" b="1" dirty="0">
                <a:solidFill>
                  <a:srgbClr val="00B0F0"/>
                </a:solidFill>
                <a:latin typeface="Arial" pitchFamily="34" charset="0"/>
              </a:rPr>
              <a:t>K23    Mentored Patient-Oriented K Award </a:t>
            </a:r>
            <a:endParaRPr lang="en-US" sz="1600" b="1" dirty="0">
              <a:solidFill>
                <a:srgbClr val="00B0F0"/>
              </a:solidFill>
              <a:latin typeface="Arial" pitchFamily="34" charset="0"/>
            </a:endParaRPr>
          </a:p>
          <a:p>
            <a:pPr defTabSz="914400" eaLnBrk="0" fontAlgn="base" hangingPunct="0">
              <a:lnSpc>
                <a:spcPct val="85000"/>
              </a:lnSpc>
              <a:spcBef>
                <a:spcPct val="0"/>
              </a:spcBef>
              <a:spcAft>
                <a:spcPct val="0"/>
              </a:spcAft>
            </a:pPr>
            <a:r>
              <a:rPr lang="en-US" sz="1400" b="1" dirty="0">
                <a:solidFill>
                  <a:srgbClr val="00B0F0"/>
                </a:solidFill>
                <a:latin typeface="Arial" pitchFamily="34" charset="0"/>
              </a:rPr>
              <a:t>K25    Mentored Quantitative K Award </a:t>
            </a:r>
            <a:endParaRPr lang="en-US" sz="1600" b="1" dirty="0">
              <a:solidFill>
                <a:srgbClr val="00B0F0"/>
              </a:solidFill>
              <a:latin typeface="Arial" pitchFamily="34" charset="0"/>
            </a:endParaRPr>
          </a:p>
          <a:p>
            <a:pPr algn="ctr" defTabSz="914400" eaLnBrk="0" fontAlgn="base" hangingPunct="0">
              <a:lnSpc>
                <a:spcPct val="85000"/>
              </a:lnSpc>
              <a:spcBef>
                <a:spcPct val="0"/>
              </a:spcBef>
              <a:spcAft>
                <a:spcPct val="0"/>
              </a:spcAft>
            </a:pPr>
            <a:endParaRPr lang="en-US" sz="1400" b="1" dirty="0">
              <a:solidFill>
                <a:srgbClr val="00B0F0"/>
              </a:solidFill>
              <a:latin typeface="Arial" pitchFamily="34" charset="0"/>
            </a:endParaRPr>
          </a:p>
        </p:txBody>
      </p:sp>
      <p:sp>
        <p:nvSpPr>
          <p:cNvPr id="5161" name="Text Box 41">
            <a:extLst>
              <a:ext uri="{C183D7F6-B498-43B3-948B-1728B52AA6E4}">
                <adec:decorative xmlns:adec="http://schemas.microsoft.com/office/drawing/2017/decorative" val="1"/>
              </a:ext>
            </a:extLst>
          </p:cNvPr>
          <p:cNvSpPr txBox="1">
            <a:spLocks noChangeArrowheads="1"/>
          </p:cNvSpPr>
          <p:nvPr/>
        </p:nvSpPr>
        <p:spPr bwMode="auto">
          <a:xfrm>
            <a:off x="4463772" y="5576457"/>
            <a:ext cx="5057775" cy="523220"/>
          </a:xfrm>
          <a:prstGeom prst="rect">
            <a:avLst/>
          </a:prstGeom>
          <a:noFill/>
          <a:ln w="9525">
            <a:noFill/>
            <a:miter lim="800000"/>
            <a:headEnd/>
            <a:tailEnd/>
          </a:ln>
        </p:spPr>
        <p:txBody>
          <a:bodyPr>
            <a:spAutoFit/>
          </a:bodyPr>
          <a:lstStyle/>
          <a:p>
            <a:pPr defTabSz="914400" eaLnBrk="0" fontAlgn="base" hangingPunct="0">
              <a:spcBef>
                <a:spcPct val="0"/>
              </a:spcBef>
              <a:spcAft>
                <a:spcPct val="0"/>
              </a:spcAft>
            </a:pPr>
            <a:r>
              <a:rPr lang="en-US" sz="1400" b="1" dirty="0">
                <a:solidFill>
                  <a:srgbClr val="FFFFFF"/>
                </a:solidFill>
                <a:latin typeface="Arial" pitchFamily="34" charset="0"/>
              </a:rPr>
              <a:t>K02   Independent Scientist Award</a:t>
            </a:r>
          </a:p>
          <a:p>
            <a:pPr defTabSz="914400" eaLnBrk="0" fontAlgn="base" hangingPunct="0">
              <a:spcBef>
                <a:spcPct val="0"/>
              </a:spcBef>
              <a:spcAft>
                <a:spcPct val="0"/>
              </a:spcAft>
            </a:pPr>
            <a:r>
              <a:rPr lang="en-US" sz="1400" b="1" dirty="0">
                <a:solidFill>
                  <a:srgbClr val="FFFFFF"/>
                </a:solidFill>
                <a:latin typeface="Arial" pitchFamily="34" charset="0"/>
              </a:rPr>
              <a:t>K24   Mid-career Award in Patient-Oriented Research        </a:t>
            </a:r>
            <a:endParaRPr lang="en-US" sz="1400" b="1" dirty="0">
              <a:solidFill>
                <a:srgbClr val="FFFF00"/>
              </a:solidFill>
              <a:latin typeface="Arial" pitchFamily="34" charset="0"/>
            </a:endParaRPr>
          </a:p>
        </p:txBody>
      </p:sp>
      <p:sp>
        <p:nvSpPr>
          <p:cNvPr id="77858" name="Line 42">
            <a:extLst>
              <a:ext uri="{C183D7F6-B498-43B3-948B-1728B52AA6E4}">
                <adec:decorative xmlns:adec="http://schemas.microsoft.com/office/drawing/2017/decorative" val="1"/>
              </a:ext>
            </a:extLst>
          </p:cNvPr>
          <p:cNvSpPr>
            <a:spLocks noChangeShapeType="1"/>
          </p:cNvSpPr>
          <p:nvPr/>
        </p:nvSpPr>
        <p:spPr bwMode="auto">
          <a:xfrm flipH="1">
            <a:off x="4035147" y="1986995"/>
            <a:ext cx="428625" cy="0"/>
          </a:xfrm>
          <a:prstGeom prst="line">
            <a:avLst/>
          </a:prstGeom>
          <a:noFill/>
          <a:ln w="50800">
            <a:solidFill>
              <a:srgbClr val="FF6600"/>
            </a:solidFill>
            <a:round/>
            <a:headEnd/>
            <a:tailEnd type="stealth" w="med" len="me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5165" name="Rectangle 45"/>
          <p:cNvSpPr>
            <a:spLocks noGrp="1" noChangeArrowheads="1"/>
          </p:cNvSpPr>
          <p:nvPr>
            <p:ph type="title"/>
          </p:nvPr>
        </p:nvSpPr>
        <p:spPr>
          <a:xfrm>
            <a:off x="1108965" y="162034"/>
            <a:ext cx="8422106" cy="609600"/>
          </a:xfrm>
        </p:spPr>
        <p:txBody>
          <a:bodyPr>
            <a:noAutofit/>
          </a:bodyPr>
          <a:lstStyle/>
          <a:p>
            <a:pPr eaLnBrk="1" hangingPunct="1">
              <a:defRPr/>
            </a:pPr>
            <a:r>
              <a:rPr lang="en-US" sz="4800" b="1" dirty="0">
                <a:solidFill>
                  <a:srgbClr val="C00000"/>
                </a:solidFill>
                <a:latin typeface="Book Antiqua" pitchFamily="18" charset="0"/>
              </a:rPr>
              <a:t>Career Development Awards</a:t>
            </a:r>
          </a:p>
        </p:txBody>
      </p:sp>
      <p:sp>
        <p:nvSpPr>
          <p:cNvPr id="5167" name="Line 47">
            <a:extLst>
              <a:ext uri="{C183D7F6-B498-43B3-948B-1728B52AA6E4}">
                <adec:decorative xmlns:adec="http://schemas.microsoft.com/office/drawing/2017/decorative" val="1"/>
              </a:ext>
            </a:extLst>
          </p:cNvPr>
          <p:cNvSpPr>
            <a:spLocks noChangeShapeType="1"/>
          </p:cNvSpPr>
          <p:nvPr/>
        </p:nvSpPr>
        <p:spPr bwMode="auto">
          <a:xfrm flipH="1">
            <a:off x="4035147" y="4788519"/>
            <a:ext cx="428625" cy="0"/>
          </a:xfrm>
          <a:prstGeom prst="line">
            <a:avLst/>
          </a:prstGeom>
          <a:noFill/>
          <a:ln w="50800">
            <a:solidFill>
              <a:srgbClr val="00B0F0"/>
            </a:solidFill>
            <a:round/>
            <a:headEnd/>
            <a:tailEnd type="stealth" w="med" len="me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5169" name="Text Box 49">
            <a:extLst>
              <a:ext uri="{C183D7F6-B498-43B3-948B-1728B52AA6E4}">
                <adec:decorative xmlns:adec="http://schemas.microsoft.com/office/drawing/2017/decorative" val="1"/>
              </a:ext>
            </a:extLst>
          </p:cNvPr>
          <p:cNvSpPr txBox="1">
            <a:spLocks noChangeArrowheads="1"/>
          </p:cNvSpPr>
          <p:nvPr/>
        </p:nvSpPr>
        <p:spPr bwMode="auto">
          <a:xfrm rot="-5400000">
            <a:off x="3101828" y="2348559"/>
            <a:ext cx="1082412" cy="369332"/>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b="1" dirty="0">
                <a:solidFill>
                  <a:srgbClr val="FF3300"/>
                </a:solidFill>
                <a:effectLst>
                  <a:outerShdw blurRad="38100" dist="38100" dir="2700000" algn="tl">
                    <a:srgbClr val="000000"/>
                  </a:outerShdw>
                </a:effectLst>
                <a:latin typeface="Arial" charset="0"/>
              </a:rPr>
              <a:t>Training</a:t>
            </a:r>
          </a:p>
        </p:txBody>
      </p:sp>
      <p:sp>
        <p:nvSpPr>
          <p:cNvPr id="5172" name="Text Box 52">
            <a:extLst>
              <a:ext uri="{C183D7F6-B498-43B3-948B-1728B52AA6E4}">
                <adec:decorative xmlns:adec="http://schemas.microsoft.com/office/drawing/2017/decorative" val="1"/>
              </a:ext>
            </a:extLst>
          </p:cNvPr>
          <p:cNvSpPr txBox="1">
            <a:spLocks noChangeArrowheads="1"/>
          </p:cNvSpPr>
          <p:nvPr/>
        </p:nvSpPr>
        <p:spPr bwMode="auto">
          <a:xfrm rot="-5400000">
            <a:off x="2864616" y="5382271"/>
            <a:ext cx="1556836" cy="369332"/>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b="1" dirty="0">
                <a:solidFill>
                  <a:srgbClr val="FFFFFF"/>
                </a:solidFill>
                <a:effectLst>
                  <a:outerShdw blurRad="38100" dist="38100" dir="2700000" algn="tl">
                    <a:srgbClr val="000000"/>
                  </a:outerShdw>
                </a:effectLst>
                <a:latin typeface="Arial" charset="0"/>
              </a:rPr>
              <a:t>Independent</a:t>
            </a:r>
          </a:p>
        </p:txBody>
      </p:sp>
      <p:sp>
        <p:nvSpPr>
          <p:cNvPr id="5174" name="Rectangle 54">
            <a:extLst>
              <a:ext uri="{C183D7F6-B498-43B3-948B-1728B52AA6E4}">
                <adec:decorative xmlns:adec="http://schemas.microsoft.com/office/drawing/2017/decorative" val="1"/>
              </a:ext>
            </a:extLst>
          </p:cNvPr>
          <p:cNvSpPr>
            <a:spLocks noChangeArrowheads="1"/>
          </p:cNvSpPr>
          <p:nvPr/>
        </p:nvSpPr>
        <p:spPr bwMode="auto">
          <a:xfrm>
            <a:off x="1977750" y="3747656"/>
            <a:ext cx="1409700" cy="381000"/>
          </a:xfrm>
          <a:prstGeom prst="rect">
            <a:avLst/>
          </a:prstGeom>
          <a:pattFill prst="horzBrick">
            <a:fgClr>
              <a:srgbClr val="FF0000"/>
            </a:fgClr>
            <a:bgClr>
              <a:srgbClr val="FFFFFF"/>
            </a:bgClr>
          </a:pattFill>
          <a:ln w="9525">
            <a:noFill/>
            <a:miter lim="800000"/>
            <a:headEnd/>
            <a:tailEnd/>
          </a:ln>
        </p:spPr>
        <p:txBody>
          <a:bodyPr wrap="none" anchor="ctr"/>
          <a:lstStyle/>
          <a:p>
            <a:pPr defTabSz="914400" fontAlgn="base">
              <a:spcBef>
                <a:spcPct val="0"/>
              </a:spcBef>
              <a:spcAft>
                <a:spcPct val="0"/>
              </a:spcAft>
            </a:pPr>
            <a:endParaRPr lang="en-US">
              <a:solidFill>
                <a:srgbClr val="FFFFFF"/>
              </a:solidFill>
              <a:latin typeface="Arial" pitchFamily="34" charset="0"/>
            </a:endParaRPr>
          </a:p>
        </p:txBody>
      </p:sp>
      <p:sp>
        <p:nvSpPr>
          <p:cNvPr id="5175" name="Text Box 55">
            <a:extLst>
              <a:ext uri="{C183D7F6-B498-43B3-948B-1728B52AA6E4}">
                <adec:decorative xmlns:adec="http://schemas.microsoft.com/office/drawing/2017/decorative" val="1"/>
              </a:ext>
            </a:extLst>
          </p:cNvPr>
          <p:cNvSpPr txBox="1">
            <a:spLocks noChangeArrowheads="1"/>
          </p:cNvSpPr>
          <p:nvPr/>
        </p:nvSpPr>
        <p:spPr bwMode="auto">
          <a:xfrm rot="-5400000">
            <a:off x="2933535" y="3813818"/>
            <a:ext cx="1415837" cy="369332"/>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b="1" dirty="0">
                <a:solidFill>
                  <a:srgbClr val="FFFF66"/>
                </a:solidFill>
                <a:latin typeface="Arial" charset="0"/>
              </a:rPr>
              <a:t> </a:t>
            </a:r>
            <a:r>
              <a:rPr lang="en-US" b="1" dirty="0">
                <a:solidFill>
                  <a:srgbClr val="FFFF66"/>
                </a:solidFill>
                <a:effectLst>
                  <a:outerShdw blurRad="38100" dist="38100" dir="2700000" algn="tl">
                    <a:srgbClr val="000000"/>
                  </a:outerShdw>
                </a:effectLst>
                <a:latin typeface="Arial" charset="0"/>
              </a:rPr>
              <a:t>Transition</a:t>
            </a:r>
            <a:r>
              <a:rPr lang="en-US" b="1" dirty="0">
                <a:solidFill>
                  <a:srgbClr val="FFFF66"/>
                </a:solidFill>
                <a:latin typeface="Arial" charset="0"/>
              </a:rPr>
              <a:t> </a:t>
            </a:r>
          </a:p>
        </p:txBody>
      </p:sp>
      <p:sp>
        <p:nvSpPr>
          <p:cNvPr id="77871" name="AutoShape 57">
            <a:extLst>
              <a:ext uri="{C183D7F6-B498-43B3-948B-1728B52AA6E4}">
                <adec:decorative xmlns:adec="http://schemas.microsoft.com/office/drawing/2017/decorative" val="1"/>
              </a:ext>
            </a:extLst>
          </p:cNvPr>
          <p:cNvSpPr>
            <a:spLocks noChangeArrowheads="1"/>
          </p:cNvSpPr>
          <p:nvPr/>
        </p:nvSpPr>
        <p:spPr bwMode="auto">
          <a:xfrm rot="5400000">
            <a:off x="815696" y="2395106"/>
            <a:ext cx="1295400" cy="342900"/>
          </a:xfrm>
          <a:custGeom>
            <a:avLst/>
            <a:gdLst>
              <a:gd name="T0" fmla="*/ 58266006 w 21600"/>
              <a:gd name="T1" fmla="*/ 0 h 21600"/>
              <a:gd name="T2" fmla="*/ 0 w 21600"/>
              <a:gd name="T3" fmla="*/ 2721769 h 21600"/>
              <a:gd name="T4" fmla="*/ 58266006 w 21600"/>
              <a:gd name="T5" fmla="*/ 5443538 h 21600"/>
              <a:gd name="T6" fmla="*/ 77688019 w 21600"/>
              <a:gd name="T7" fmla="*/ 27217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12700">
            <a:solidFill>
              <a:srgbClr val="000080"/>
            </a:solidFill>
            <a:miter lim="800000"/>
            <a:headEnd/>
            <a:tailEnd/>
          </a:ln>
        </p:spPr>
        <p:txBody>
          <a:bodyPr rot="10800000" vert="eaVert"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51" name="Text Box 12">
            <a:extLst>
              <a:ext uri="{C183D7F6-B498-43B3-948B-1728B52AA6E4}">
                <adec:decorative xmlns:adec="http://schemas.microsoft.com/office/drawing/2017/decorative" val="1"/>
              </a:ext>
            </a:extLst>
          </p:cNvPr>
          <p:cNvSpPr txBox="1">
            <a:spLocks noChangeArrowheads="1"/>
          </p:cNvSpPr>
          <p:nvPr/>
        </p:nvSpPr>
        <p:spPr bwMode="auto">
          <a:xfrm>
            <a:off x="4478309" y="2733467"/>
            <a:ext cx="4724399" cy="307777"/>
          </a:xfrm>
          <a:prstGeom prst="rect">
            <a:avLst/>
          </a:prstGeom>
          <a:noFill/>
          <a:ln w="9525">
            <a:noFill/>
            <a:miter lim="800000"/>
            <a:headEnd/>
            <a:tailEnd/>
          </a:ln>
          <a:effectLst/>
        </p:spPr>
        <p:txBody>
          <a:bodyPr wrap="square">
            <a:spAutoFit/>
          </a:bodyPr>
          <a:lstStyle/>
          <a:p>
            <a:pPr defTabSz="914400" eaLnBrk="0" fontAlgn="base" hangingPunct="0">
              <a:spcBef>
                <a:spcPct val="0"/>
              </a:spcBef>
              <a:spcAft>
                <a:spcPct val="0"/>
              </a:spcAft>
              <a:defRPr/>
            </a:pPr>
            <a:r>
              <a:rPr lang="en-US" sz="1400" b="1" dirty="0">
                <a:solidFill>
                  <a:srgbClr val="FF6600"/>
                </a:solidFill>
                <a:effectLst>
                  <a:outerShdw blurRad="38100" dist="38100" dir="2700000" algn="tl">
                    <a:srgbClr val="000000"/>
                  </a:outerShdw>
                </a:effectLst>
                <a:latin typeface="Arial" charset="0"/>
              </a:rPr>
              <a:t>F32 Individual  Post-doctoral Fellowships</a:t>
            </a:r>
          </a:p>
        </p:txBody>
      </p:sp>
      <p:sp>
        <p:nvSpPr>
          <p:cNvPr id="52" name="Text Box 37">
            <a:extLst>
              <a:ext uri="{C183D7F6-B498-43B3-948B-1728B52AA6E4}">
                <adec:decorative xmlns:adec="http://schemas.microsoft.com/office/drawing/2017/decorative" val="1"/>
              </a:ext>
            </a:extLst>
          </p:cNvPr>
          <p:cNvSpPr txBox="1">
            <a:spLocks noChangeArrowheads="1"/>
          </p:cNvSpPr>
          <p:nvPr/>
        </p:nvSpPr>
        <p:spPr bwMode="auto">
          <a:xfrm>
            <a:off x="4478309" y="1646993"/>
            <a:ext cx="4924428" cy="738664"/>
          </a:xfrm>
          <a:prstGeom prst="rect">
            <a:avLst/>
          </a:prstGeom>
          <a:noFill/>
          <a:ln w="9525">
            <a:noFill/>
            <a:miter lim="800000"/>
            <a:headEnd/>
            <a:tailEnd/>
          </a:ln>
          <a:effectLst/>
        </p:spPr>
        <p:txBody>
          <a:bodyPr wrap="square">
            <a:spAutoFit/>
          </a:bodyPr>
          <a:lstStyle/>
          <a:p>
            <a:pPr defTabSz="914400" eaLnBrk="0" fontAlgn="base" hangingPunct="0">
              <a:spcBef>
                <a:spcPct val="0"/>
              </a:spcBef>
              <a:spcAft>
                <a:spcPct val="0"/>
              </a:spcAft>
              <a:defRPr/>
            </a:pPr>
            <a:r>
              <a:rPr lang="en-US" sz="1400" b="1" dirty="0">
                <a:solidFill>
                  <a:srgbClr val="FF6600"/>
                </a:solidFill>
                <a:effectLst>
                  <a:outerShdw blurRad="38100" dist="38100" dir="2700000" algn="tl">
                    <a:srgbClr val="000000"/>
                  </a:outerShdw>
                </a:effectLst>
                <a:latin typeface="Arial" charset="0"/>
              </a:rPr>
              <a:t>F30   Pre-doctoral Fellowships  (MD/PhD Programs) </a:t>
            </a:r>
          </a:p>
          <a:p>
            <a:pPr defTabSz="914400" eaLnBrk="0" fontAlgn="base" hangingPunct="0">
              <a:spcBef>
                <a:spcPct val="0"/>
              </a:spcBef>
              <a:spcAft>
                <a:spcPct val="0"/>
              </a:spcAft>
              <a:defRPr/>
            </a:pPr>
            <a:r>
              <a:rPr lang="en-US" sz="1400" b="1" dirty="0">
                <a:solidFill>
                  <a:srgbClr val="FF6600"/>
                </a:solidFill>
                <a:effectLst>
                  <a:outerShdw blurRad="38100" dist="38100" dir="2700000" algn="tl">
                    <a:srgbClr val="000000"/>
                  </a:outerShdw>
                </a:effectLst>
                <a:latin typeface="Arial" charset="0"/>
              </a:rPr>
              <a:t>F31   Pre-doctoral Fellowships (Parent F31)</a:t>
            </a:r>
          </a:p>
          <a:p>
            <a:pPr defTabSz="914400" eaLnBrk="0" fontAlgn="base" hangingPunct="0">
              <a:spcBef>
                <a:spcPct val="0"/>
              </a:spcBef>
              <a:spcAft>
                <a:spcPct val="0"/>
              </a:spcAft>
              <a:defRPr/>
            </a:pPr>
            <a:r>
              <a:rPr lang="en-US" sz="1400" b="1" dirty="0">
                <a:solidFill>
                  <a:srgbClr val="FF6600"/>
                </a:solidFill>
                <a:effectLst>
                  <a:outerShdw blurRad="38100" dist="38100" dir="2700000" algn="tl">
                    <a:srgbClr val="000000"/>
                  </a:outerShdw>
                </a:effectLst>
                <a:latin typeface="Arial" charset="0"/>
              </a:rPr>
              <a:t>F31   Diversity Pre-doctoral Fellowships</a:t>
            </a:r>
          </a:p>
        </p:txBody>
      </p:sp>
      <p:grpSp>
        <p:nvGrpSpPr>
          <p:cNvPr id="6" name="Group 5"/>
          <p:cNvGrpSpPr/>
          <p:nvPr/>
        </p:nvGrpSpPr>
        <p:grpSpPr>
          <a:xfrm>
            <a:off x="4025625" y="3659288"/>
            <a:ext cx="5505446" cy="516214"/>
            <a:chOff x="5743579" y="3797832"/>
            <a:chExt cx="5505446" cy="516214"/>
          </a:xfrm>
        </p:grpSpPr>
        <p:sp>
          <p:nvSpPr>
            <p:cNvPr id="5170" name="Line 50">
              <a:extLst>
                <a:ext uri="{C183D7F6-B498-43B3-948B-1728B52AA6E4}">
                  <adec:decorative xmlns:adec="http://schemas.microsoft.com/office/drawing/2017/decorative" val="1"/>
                </a:ext>
              </a:extLst>
            </p:cNvPr>
            <p:cNvSpPr>
              <a:spLocks noChangeShapeType="1"/>
            </p:cNvSpPr>
            <p:nvPr/>
          </p:nvSpPr>
          <p:spPr bwMode="auto">
            <a:xfrm flipH="1">
              <a:off x="5753101" y="4138867"/>
              <a:ext cx="428625" cy="0"/>
            </a:xfrm>
            <a:prstGeom prst="line">
              <a:avLst/>
            </a:prstGeom>
            <a:noFill/>
            <a:ln w="50800">
              <a:solidFill>
                <a:srgbClr val="FF0000"/>
              </a:solidFill>
              <a:round/>
              <a:headEnd/>
              <a:tailEnd type="stealth" w="med" len="med"/>
            </a:ln>
          </p:spPr>
          <p:txBody>
            <a:bodyPr wrap="none" anchor="ctr"/>
            <a:lstStyle/>
            <a:p>
              <a:pPr defTabSz="914400" fontAlgn="base">
                <a:spcBef>
                  <a:spcPct val="0"/>
                </a:spcBef>
                <a:spcAft>
                  <a:spcPct val="0"/>
                </a:spcAft>
              </a:pPr>
              <a:endParaRPr lang="en-US" sz="2000">
                <a:solidFill>
                  <a:schemeClr val="accent4"/>
                </a:solidFill>
                <a:latin typeface="Arial" pitchFamily="34" charset="0"/>
              </a:endParaRPr>
            </a:p>
          </p:txBody>
        </p:sp>
        <p:grpSp>
          <p:nvGrpSpPr>
            <p:cNvPr id="5" name="Group 4"/>
            <p:cNvGrpSpPr/>
            <p:nvPr/>
          </p:nvGrpSpPr>
          <p:grpSpPr>
            <a:xfrm>
              <a:off x="6172204" y="3797832"/>
              <a:ext cx="5076821" cy="516214"/>
              <a:chOff x="6172204" y="3797832"/>
              <a:chExt cx="5076821" cy="516214"/>
            </a:xfrm>
          </p:grpSpPr>
          <p:sp>
            <p:nvSpPr>
              <p:cNvPr id="5178" name="Text Box 58">
                <a:extLst>
                  <a:ext uri="{C183D7F6-B498-43B3-948B-1728B52AA6E4}">
                    <adec:decorative xmlns:adec="http://schemas.microsoft.com/office/drawing/2017/decorative" val="1"/>
                  </a:ext>
                </a:extLst>
              </p:cNvPr>
              <p:cNvSpPr txBox="1">
                <a:spLocks noChangeArrowheads="1"/>
              </p:cNvSpPr>
              <p:nvPr/>
            </p:nvSpPr>
            <p:spPr bwMode="auto">
              <a:xfrm>
                <a:off x="6172204" y="4037821"/>
                <a:ext cx="5057775" cy="276225"/>
              </a:xfrm>
              <a:prstGeom prst="rect">
                <a:avLst/>
              </a:prstGeom>
              <a:noFill/>
              <a:ln w="9525">
                <a:noFill/>
                <a:miter lim="800000"/>
                <a:headEnd/>
                <a:tailEnd/>
              </a:ln>
            </p:spPr>
            <p:txBody>
              <a:bodyPr>
                <a:spAutoFit/>
              </a:bodyPr>
              <a:lstStyle/>
              <a:p>
                <a:pPr defTabSz="914400" eaLnBrk="0" fontAlgn="base" hangingPunct="0">
                  <a:lnSpc>
                    <a:spcPct val="85000"/>
                  </a:lnSpc>
                  <a:spcBef>
                    <a:spcPct val="0"/>
                  </a:spcBef>
                  <a:spcAft>
                    <a:spcPct val="0"/>
                  </a:spcAft>
                </a:pPr>
                <a:r>
                  <a:rPr lang="en-US" sz="1400" b="1" dirty="0">
                    <a:solidFill>
                      <a:schemeClr val="accent4"/>
                    </a:solidFill>
                    <a:latin typeface="Arial" pitchFamily="34" charset="0"/>
                  </a:rPr>
                  <a:t>K99-R00   Pathway to Independence Award</a:t>
                </a:r>
                <a:endParaRPr lang="en-US" sz="1600" b="1" dirty="0">
                  <a:solidFill>
                    <a:schemeClr val="accent4"/>
                  </a:solidFill>
                  <a:latin typeface="Arial" pitchFamily="34" charset="0"/>
                </a:endParaRPr>
              </a:p>
            </p:txBody>
          </p:sp>
          <p:sp>
            <p:nvSpPr>
              <p:cNvPr id="53" name="Text Box 58">
                <a:extLst>
                  <a:ext uri="{FF2B5EF4-FFF2-40B4-BE49-F238E27FC236}">
                    <a16:creationId xmlns:a16="http://schemas.microsoft.com/office/drawing/2014/main" id="{138690B6-5517-478C-9397-9C90306C9D92}"/>
                  </a:ext>
                  <a:ext uri="{C183D7F6-B498-43B3-948B-1728B52AA6E4}">
                    <adec:decorative xmlns:adec="http://schemas.microsoft.com/office/drawing/2017/decorative" val="1"/>
                  </a:ext>
                </a:extLst>
              </p:cNvPr>
              <p:cNvSpPr txBox="1">
                <a:spLocks noChangeArrowheads="1"/>
              </p:cNvSpPr>
              <p:nvPr/>
            </p:nvSpPr>
            <p:spPr bwMode="auto">
              <a:xfrm>
                <a:off x="6191250" y="3797832"/>
                <a:ext cx="5057775" cy="275460"/>
              </a:xfrm>
              <a:prstGeom prst="rect">
                <a:avLst/>
              </a:prstGeom>
              <a:noFill/>
              <a:ln w="9525">
                <a:noFill/>
                <a:miter lim="800000"/>
                <a:headEnd/>
                <a:tailEnd/>
              </a:ln>
            </p:spPr>
            <p:txBody>
              <a:bodyPr>
                <a:spAutoFit/>
              </a:bodyPr>
              <a:lstStyle/>
              <a:p>
                <a:pPr defTabSz="914400" eaLnBrk="0" fontAlgn="base" hangingPunct="0">
                  <a:lnSpc>
                    <a:spcPct val="85000"/>
                  </a:lnSpc>
                  <a:spcBef>
                    <a:spcPct val="0"/>
                  </a:spcBef>
                  <a:spcAft>
                    <a:spcPct val="0"/>
                  </a:spcAft>
                </a:pPr>
                <a:r>
                  <a:rPr lang="en-US" sz="1400" b="1" dirty="0">
                    <a:solidFill>
                      <a:schemeClr val="accent4"/>
                    </a:solidFill>
                    <a:latin typeface="Arial" pitchFamily="34" charset="0"/>
                  </a:rPr>
                  <a:t>K22   Career Transition Award (some ICs) </a:t>
                </a:r>
                <a:endParaRPr lang="en-US" sz="1600" b="1" dirty="0">
                  <a:solidFill>
                    <a:schemeClr val="accent4"/>
                  </a:solidFill>
                  <a:latin typeface="Arial" pitchFamily="34" charset="0"/>
                </a:endParaRPr>
              </a:p>
            </p:txBody>
          </p:sp>
        </p:grpSp>
        <p:sp>
          <p:nvSpPr>
            <p:cNvPr id="54" name="Line 50">
              <a:extLst>
                <a:ext uri="{FF2B5EF4-FFF2-40B4-BE49-F238E27FC236}">
                  <a16:creationId xmlns:a16="http://schemas.microsoft.com/office/drawing/2014/main" id="{2D5C55A5-BC90-4CB2-975F-669181743E43}"/>
                </a:ext>
                <a:ext uri="{C183D7F6-B498-43B3-948B-1728B52AA6E4}">
                  <adec:decorative xmlns:adec="http://schemas.microsoft.com/office/drawing/2017/decorative" val="1"/>
                </a:ext>
              </a:extLst>
            </p:cNvPr>
            <p:cNvSpPr>
              <a:spLocks noChangeShapeType="1"/>
            </p:cNvSpPr>
            <p:nvPr/>
          </p:nvSpPr>
          <p:spPr bwMode="auto">
            <a:xfrm flipH="1">
              <a:off x="5743579" y="3935944"/>
              <a:ext cx="428625" cy="0"/>
            </a:xfrm>
            <a:prstGeom prst="line">
              <a:avLst/>
            </a:prstGeom>
            <a:noFill/>
            <a:ln w="50800">
              <a:solidFill>
                <a:srgbClr val="FF0000"/>
              </a:solidFill>
              <a:round/>
              <a:headEnd/>
              <a:tailEnd type="stealth" w="med" len="med"/>
            </a:ln>
          </p:spPr>
          <p:txBody>
            <a:bodyPr wrap="none" anchor="ctr"/>
            <a:lstStyle/>
            <a:p>
              <a:pPr defTabSz="914400" fontAlgn="base">
                <a:spcBef>
                  <a:spcPct val="0"/>
                </a:spcBef>
                <a:spcAft>
                  <a:spcPct val="0"/>
                </a:spcAft>
              </a:pPr>
              <a:endParaRPr lang="en-US" sz="2000">
                <a:solidFill>
                  <a:schemeClr val="accent4"/>
                </a:solidFill>
                <a:latin typeface="Arial" pitchFamily="34" charset="0"/>
              </a:endParaRPr>
            </a:p>
          </p:txBody>
        </p:sp>
      </p:grpSp>
      <p:sp>
        <p:nvSpPr>
          <p:cNvPr id="55" name="Line 28">
            <a:extLst>
              <a:ext uri="{C183D7F6-B498-43B3-948B-1728B52AA6E4}">
                <adec:decorative xmlns:adec="http://schemas.microsoft.com/office/drawing/2017/decorative" val="1"/>
              </a:ext>
            </a:extLst>
          </p:cNvPr>
          <p:cNvSpPr>
            <a:spLocks noChangeShapeType="1"/>
          </p:cNvSpPr>
          <p:nvPr/>
        </p:nvSpPr>
        <p:spPr bwMode="auto">
          <a:xfrm flipH="1">
            <a:off x="4044672" y="6430696"/>
            <a:ext cx="428625" cy="0"/>
          </a:xfrm>
          <a:prstGeom prst="line">
            <a:avLst/>
          </a:prstGeom>
          <a:noFill/>
          <a:ln w="50800">
            <a:solidFill>
              <a:schemeClr val="tx1"/>
            </a:solidFill>
            <a:round/>
            <a:headEnd/>
            <a:tailEnd type="stealth" w="med" len="me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3" name="TextBox 2"/>
          <p:cNvSpPr txBox="1"/>
          <p:nvPr/>
        </p:nvSpPr>
        <p:spPr>
          <a:xfrm>
            <a:off x="4578073" y="6276807"/>
            <a:ext cx="6498554" cy="292388"/>
          </a:xfrm>
          <a:prstGeom prst="rect">
            <a:avLst/>
          </a:prstGeom>
          <a:noFill/>
        </p:spPr>
        <p:txBody>
          <a:bodyPr wrap="square" rtlCol="0">
            <a:spAutoFit/>
          </a:bodyPr>
          <a:lstStyle/>
          <a:p>
            <a:r>
              <a:rPr lang="en-US" sz="1300" b="1" dirty="0">
                <a:latin typeface="Arial" panose="020B0604020202020204" pitchFamily="34" charset="0"/>
                <a:cs typeface="Arial" panose="020B0604020202020204" pitchFamily="34" charset="0"/>
              </a:rPr>
              <a:t>K18 Research Career Enhancement Award for Established Investigators</a:t>
            </a:r>
            <a:endParaRPr lang="en-US" sz="1300" dirty="0">
              <a:latin typeface="Arial" panose="020B0604020202020204" pitchFamily="34" charset="0"/>
              <a:cs typeface="Arial" panose="020B0604020202020204" pitchFamily="34" charset="0"/>
            </a:endParaRPr>
          </a:p>
        </p:txBody>
      </p:sp>
      <p:sp>
        <p:nvSpPr>
          <p:cNvPr id="56" name="Rectangle 55"/>
          <p:cNvSpPr/>
          <p:nvPr/>
        </p:nvSpPr>
        <p:spPr>
          <a:xfrm>
            <a:off x="462541" y="6558924"/>
            <a:ext cx="8876146" cy="307777"/>
          </a:xfrm>
          <a:prstGeom prst="rect">
            <a:avLst/>
          </a:prstGeom>
        </p:spPr>
        <p:txBody>
          <a:bodyPr wrap="square">
            <a:spAutoFit/>
          </a:bodyPr>
          <a:lstStyle/>
          <a:p>
            <a:r>
              <a:rPr lang="en-US" sz="1400" dirty="0">
                <a:solidFill>
                  <a:srgbClr val="002060"/>
                </a:solidFill>
              </a:rPr>
              <a:t>Source: https://grants.nih.gov/virtual-seminar-2020/presentations.html</a:t>
            </a:r>
          </a:p>
        </p:txBody>
      </p:sp>
    </p:spTree>
    <p:custDataLst>
      <p:tags r:id="rId1"/>
    </p:custDataLst>
    <p:extLst>
      <p:ext uri="{BB962C8B-B14F-4D97-AF65-F5344CB8AC3E}">
        <p14:creationId xmlns:p14="http://schemas.microsoft.com/office/powerpoint/2010/main" val="432911180"/>
      </p:ext>
    </p:extLst>
  </p:cSld>
  <p:clrMapOvr>
    <a:masterClrMapping/>
  </p:clrMapOvr>
  <mc:AlternateContent xmlns:mc="http://schemas.openxmlformats.org/markup-compatibility/2006" xmlns:p14="http://schemas.microsoft.com/office/powerpoint/2010/main">
    <mc:Choice Requires="p14">
      <p:transition p14:dur="100" advTm="79814">
        <p:cut/>
      </p:transition>
    </mc:Choice>
    <mc:Fallback xmlns="">
      <p:transition advTm="79814">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75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858"/>
                                        </p:tgtEl>
                                        <p:attrNameLst>
                                          <p:attrName>style.visibility</p:attrName>
                                        </p:attrNameLst>
                                      </p:cBhvr>
                                      <p:to>
                                        <p:strVal val="visible"/>
                                      </p:to>
                                    </p:set>
                                    <p:animEffect transition="in" filter="fade">
                                      <p:cBhvr>
                                        <p:cTn id="10" dur="750"/>
                                        <p:tgtEl>
                                          <p:spTgt spid="778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750"/>
                                        <p:tgtEl>
                                          <p:spTgt spid="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7833"/>
                                        </p:tgtEl>
                                        <p:attrNameLst>
                                          <p:attrName>style.visibility</p:attrName>
                                        </p:attrNameLst>
                                      </p:cBhvr>
                                      <p:to>
                                        <p:strVal val="visible"/>
                                      </p:to>
                                    </p:set>
                                    <p:animEffect transition="in" filter="fade">
                                      <p:cBhvr>
                                        <p:cTn id="18" dur="750"/>
                                        <p:tgtEl>
                                          <p:spTgt spid="7783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59"/>
                                        </p:tgtEl>
                                        <p:attrNameLst>
                                          <p:attrName>style.visibility</p:attrName>
                                        </p:attrNameLst>
                                      </p:cBhvr>
                                      <p:to>
                                        <p:strVal val="visible"/>
                                      </p:to>
                                    </p:set>
                                    <p:animEffect transition="in" filter="fade">
                                      <p:cBhvr>
                                        <p:cTn id="27" dur="750"/>
                                        <p:tgtEl>
                                          <p:spTgt spid="515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167"/>
                                        </p:tgtEl>
                                        <p:attrNameLst>
                                          <p:attrName>style.visibility</p:attrName>
                                        </p:attrNameLst>
                                      </p:cBhvr>
                                      <p:to>
                                        <p:strVal val="visible"/>
                                      </p:to>
                                    </p:set>
                                    <p:animEffect transition="in" filter="fade">
                                      <p:cBhvr>
                                        <p:cTn id="30" dur="750"/>
                                        <p:tgtEl>
                                          <p:spTgt spid="516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161"/>
                                        </p:tgtEl>
                                        <p:attrNameLst>
                                          <p:attrName>style.visibility</p:attrName>
                                        </p:attrNameLst>
                                      </p:cBhvr>
                                      <p:to>
                                        <p:strVal val="visible"/>
                                      </p:to>
                                    </p:set>
                                    <p:animEffect transition="in" filter="fade">
                                      <p:cBhvr>
                                        <p:cTn id="35" dur="750"/>
                                        <p:tgtEl>
                                          <p:spTgt spid="516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148"/>
                                        </p:tgtEl>
                                        <p:attrNameLst>
                                          <p:attrName>style.visibility</p:attrName>
                                        </p:attrNameLst>
                                      </p:cBhvr>
                                      <p:to>
                                        <p:strVal val="visible"/>
                                      </p:to>
                                    </p:set>
                                    <p:animEffect transition="in" filter="fade">
                                      <p:cBhvr>
                                        <p:cTn id="38" dur="750"/>
                                        <p:tgtEl>
                                          <p:spTgt spid="514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3" grpId="0" animBg="1"/>
      <p:bldP spid="5148" grpId="0" animBg="1"/>
      <p:bldP spid="5159" grpId="0"/>
      <p:bldP spid="5161" grpId="0"/>
      <p:bldP spid="77858" grpId="0" animBg="1"/>
      <p:bldP spid="5167" grpId="0" animBg="1"/>
      <p:bldP spid="51" grpId="0"/>
      <p:bldP spid="52" grpId="0"/>
      <p:bldP spid="55"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6B5FE1-FB59-4172-AF66-691E6224DC43}"/>
              </a:ext>
            </a:extLst>
          </p:cNvPr>
          <p:cNvSpPr>
            <a:spLocks noGrp="1"/>
          </p:cNvSpPr>
          <p:nvPr>
            <p:ph type="title"/>
          </p:nvPr>
        </p:nvSpPr>
        <p:spPr>
          <a:xfrm>
            <a:off x="677333" y="609600"/>
            <a:ext cx="10170775" cy="1320800"/>
          </a:xfrm>
        </p:spPr>
        <p:txBody>
          <a:bodyPr>
            <a:normAutofit/>
          </a:bodyPr>
          <a:lstStyle/>
          <a:p>
            <a:r>
              <a:rPr lang="en-US" b="1" dirty="0">
                <a:solidFill>
                  <a:srgbClr val="FF0000"/>
                </a:solidFill>
              </a:rPr>
              <a:t>Mentored Quantitative Research Awards – K25</a:t>
            </a:r>
          </a:p>
        </p:txBody>
      </p:sp>
      <p:sp>
        <p:nvSpPr>
          <p:cNvPr id="7" name="Content Placeholder 6">
            <a:extLst>
              <a:ext uri="{FF2B5EF4-FFF2-40B4-BE49-F238E27FC236}">
                <a16:creationId xmlns:a16="http://schemas.microsoft.com/office/drawing/2014/main" id="{0BBA25DD-C941-4284-82BA-55A5360B97C9}"/>
              </a:ext>
            </a:extLst>
          </p:cNvPr>
          <p:cNvSpPr>
            <a:spLocks noGrp="1"/>
          </p:cNvSpPr>
          <p:nvPr>
            <p:ph idx="1"/>
          </p:nvPr>
        </p:nvSpPr>
        <p:spPr>
          <a:xfrm>
            <a:off x="677333" y="2827796"/>
            <a:ext cx="10515600" cy="3432932"/>
          </a:xfrm>
        </p:spPr>
        <p:txBody>
          <a:bodyPr>
            <a:normAutofit/>
          </a:bodyPr>
          <a:lstStyle/>
          <a:p>
            <a:pPr>
              <a:lnSpc>
                <a:spcPct val="120000"/>
              </a:lnSpc>
            </a:pPr>
            <a:r>
              <a:rPr lang="en-US" dirty="0"/>
              <a:t>Candidates must have </a:t>
            </a:r>
            <a:r>
              <a:rPr lang="en-US" b="1" dirty="0"/>
              <a:t>advanced degree in a quantitative area of science or engineering</a:t>
            </a:r>
            <a:r>
              <a:rPr lang="en-US" dirty="0"/>
              <a:t> (e.g., M.S.E.E., Ph.D., D.Sc.) </a:t>
            </a:r>
          </a:p>
          <a:p>
            <a:pPr>
              <a:lnSpc>
                <a:spcPct val="120000"/>
              </a:lnSpc>
            </a:pPr>
            <a:r>
              <a:rPr lang="en-US" dirty="0"/>
              <a:t>Provides a unique opportunity for these candidates to embark on special study, including course work, seminars, meetings, and mentored research</a:t>
            </a:r>
          </a:p>
          <a:p>
            <a:pPr>
              <a:lnSpc>
                <a:spcPct val="120000"/>
              </a:lnSpc>
            </a:pPr>
            <a:r>
              <a:rPr lang="en-US" dirty="0"/>
              <a:t>Encourages research-oriented quantitative scientists (e.g., mathematics, statistics, computer science, imaging science, informatics, physics, chemistry) &amp; engineers with little or no experience in biomedicine to conduct basic or clinical research</a:t>
            </a:r>
          </a:p>
        </p:txBody>
      </p:sp>
      <p:sp>
        <p:nvSpPr>
          <p:cNvPr id="4" name="TextBox 3">
            <a:extLst>
              <a:ext uri="{FF2B5EF4-FFF2-40B4-BE49-F238E27FC236}">
                <a16:creationId xmlns:a16="http://schemas.microsoft.com/office/drawing/2014/main" id="{D9EDF525-FFE5-4B0C-8B5B-B69FC341D185}"/>
              </a:ext>
            </a:extLst>
          </p:cNvPr>
          <p:cNvSpPr txBox="1"/>
          <p:nvPr/>
        </p:nvSpPr>
        <p:spPr>
          <a:xfrm>
            <a:off x="677333" y="1546893"/>
            <a:ext cx="10515600" cy="851297"/>
          </a:xfrm>
          <a:prstGeom prst="round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b="1" dirty="0">
                <a:solidFill>
                  <a:srgbClr val="126BB4"/>
                </a:solidFill>
                <a:latin typeface="Arial" panose="020B0604020202020204" pitchFamily="34" charset="0"/>
                <a:cs typeface="Arial" panose="020B0604020202020204" pitchFamily="34" charset="0"/>
              </a:rPr>
              <a:t>K25: </a:t>
            </a:r>
            <a:r>
              <a:rPr lang="en-US" sz="2200" dirty="0">
                <a:latin typeface="Arial" panose="020B0604020202020204" pitchFamily="34" charset="0"/>
                <a:cs typeface="Arial" panose="020B0604020202020204" pitchFamily="34" charset="0"/>
              </a:rPr>
              <a:t>Supports investigators whose quantitative science and engineering research has thus far not been focused primarily on questions of health and disease</a:t>
            </a:r>
          </a:p>
        </p:txBody>
      </p:sp>
      <p:sp>
        <p:nvSpPr>
          <p:cNvPr id="5" name="Rectangle 4">
            <a:extLst>
              <a:ext uri="{FF2B5EF4-FFF2-40B4-BE49-F238E27FC236}">
                <a16:creationId xmlns:a16="http://schemas.microsoft.com/office/drawing/2014/main" id="{9DE3FFDC-89FD-49AD-AFB1-C81C8C75E73D}"/>
              </a:ext>
            </a:extLst>
          </p:cNvPr>
          <p:cNvSpPr/>
          <p:nvPr/>
        </p:nvSpPr>
        <p:spPr>
          <a:xfrm>
            <a:off x="5215635" y="5883443"/>
            <a:ext cx="1760731" cy="400110"/>
          </a:xfrm>
          <a:prstGeom prst="rect">
            <a:avLst/>
          </a:prstGeom>
          <a:solidFill>
            <a:schemeClr val="bg1">
              <a:lumMod val="95000"/>
            </a:schemeClr>
          </a:solidFill>
          <a:ln>
            <a:noFill/>
          </a:ln>
        </p:spPr>
        <p:txBody>
          <a:bodyPr wrap="square">
            <a:spAutoFit/>
          </a:bodyPr>
          <a:lstStyle/>
          <a:p>
            <a:pPr algn="ctr">
              <a:spcBef>
                <a:spcPts val="600"/>
              </a:spcBef>
              <a:spcAft>
                <a:spcPts val="600"/>
              </a:spcAft>
              <a:tabLst>
                <a:tab pos="0" algn="l"/>
              </a:tabLst>
            </a:pPr>
            <a:r>
              <a:rPr lang="en-US" altLang="en-US" sz="2000" b="1" dirty="0">
                <a:latin typeface="Arial" panose="020B0604020202020204" pitchFamily="34" charset="0"/>
                <a:cs typeface="Arial" panose="020B0604020202020204" pitchFamily="34" charset="0"/>
                <a:hlinkClick r:id="rId4"/>
              </a:rPr>
              <a:t>Learn more</a:t>
            </a:r>
            <a:endParaRPr lang="en-US" altLang="en-US" sz="2000" b="1" dirty="0">
              <a:solidFill>
                <a:srgbClr val="126BB4"/>
              </a:solidFill>
              <a:latin typeface="Arial" panose="020B0604020202020204" pitchFamily="34" charset="0"/>
              <a:cs typeface="Arial" panose="020B0604020202020204" pitchFamily="34" charset="0"/>
            </a:endParaRPr>
          </a:p>
        </p:txBody>
      </p:sp>
      <p:sp>
        <p:nvSpPr>
          <p:cNvPr id="8" name="Rectangle 7"/>
          <p:cNvSpPr/>
          <p:nvPr/>
        </p:nvSpPr>
        <p:spPr>
          <a:xfrm>
            <a:off x="1024689" y="6550223"/>
            <a:ext cx="8876146" cy="307777"/>
          </a:xfrm>
          <a:prstGeom prst="rect">
            <a:avLst/>
          </a:prstGeom>
        </p:spPr>
        <p:txBody>
          <a:bodyPr wrap="square">
            <a:spAutoFit/>
          </a:bodyPr>
          <a:lstStyle/>
          <a:p>
            <a:r>
              <a:rPr lang="en-US" sz="1400" dirty="0">
                <a:solidFill>
                  <a:srgbClr val="002060"/>
                </a:solidFill>
              </a:rPr>
              <a:t>Source: https://grants.nih.gov/virtual-seminar-2020/presentations.html</a:t>
            </a:r>
          </a:p>
        </p:txBody>
      </p:sp>
    </p:spTree>
    <p:custDataLst>
      <p:tags r:id="rId1"/>
    </p:custDataLst>
    <p:extLst>
      <p:ext uri="{BB962C8B-B14F-4D97-AF65-F5344CB8AC3E}">
        <p14:creationId xmlns:p14="http://schemas.microsoft.com/office/powerpoint/2010/main" val="2129731256"/>
      </p:ext>
    </p:extLst>
  </p:cSld>
  <p:clrMapOvr>
    <a:masterClrMapping/>
  </p:clrMapOvr>
  <mc:AlternateContent xmlns:mc="http://schemas.openxmlformats.org/markup-compatibility/2006" xmlns:p14="http://schemas.microsoft.com/office/powerpoint/2010/main">
    <mc:Choice Requires="p14">
      <p:transition spd="slow" p14:dur="2000" advTm="78348"/>
    </mc:Choice>
    <mc:Fallback xmlns="">
      <p:transition spd="slow" advTm="7834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178560" y="2299098"/>
            <a:ext cx="8470589" cy="625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993366"/>
                </a:solidFill>
                <a:effectLst/>
                <a:latin typeface="Helvetica Neue"/>
              </a:rPr>
              <a:t>Policy Supporting the Next Generation Researchers Initiative</a:t>
            </a:r>
            <a:endParaRPr kumimoji="0" lang="en-US" altLang="en-US" sz="2400" b="0" i="0" u="none" strike="noStrike" cap="none" normalizeH="0" baseline="0" dirty="0">
              <a:ln>
                <a:noFill/>
              </a:ln>
              <a:solidFill>
                <a:schemeClr val="tx1"/>
              </a:solidFill>
              <a:effectLst/>
            </a:endParaRPr>
          </a:p>
        </p:txBody>
      </p:sp>
      <p:sp>
        <p:nvSpPr>
          <p:cNvPr id="7" name="Rectangle 5"/>
          <p:cNvSpPr>
            <a:spLocks noChangeArrowheads="1"/>
          </p:cNvSpPr>
          <p:nvPr/>
        </p:nvSpPr>
        <p:spPr bwMode="auto">
          <a:xfrm>
            <a:off x="1178560" y="3190865"/>
            <a:ext cx="184731" cy="46166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400"/>
          </a:p>
        </p:txBody>
      </p:sp>
      <p:sp>
        <p:nvSpPr>
          <p:cNvPr id="8" name="Rectangle 6"/>
          <p:cNvSpPr>
            <a:spLocks noChangeArrowheads="1"/>
          </p:cNvSpPr>
          <p:nvPr/>
        </p:nvSpPr>
        <p:spPr bwMode="auto">
          <a:xfrm>
            <a:off x="1178560" y="2873405"/>
            <a:ext cx="5776581" cy="15696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993366"/>
                </a:solidFill>
                <a:effectLst/>
                <a:latin typeface="Helvetica Neue"/>
              </a:rPr>
              <a:t>Notice Number:</a:t>
            </a:r>
            <a:r>
              <a:rPr kumimoji="0" lang="en-US" altLang="en-US" sz="2400" b="0" i="0" u="none" strike="noStrike" cap="none" normalizeH="0" baseline="0" dirty="0">
                <a:ln>
                  <a:noFill/>
                </a:ln>
                <a:solidFill>
                  <a:srgbClr val="333333"/>
                </a:solidFill>
                <a:effectLst/>
                <a:latin typeface="Helvetica Neue"/>
              </a:rPr>
              <a:t> NOT-OD-17-101</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993366"/>
                </a:solidFill>
                <a:effectLst/>
                <a:latin typeface="Helvetica Neue"/>
              </a:rPr>
              <a:t>Key Dates</a:t>
            </a:r>
            <a:br>
              <a:rPr kumimoji="0" lang="en-US" altLang="en-US" sz="2400" b="0" i="0" u="none" strike="noStrike" cap="none" normalizeH="0" baseline="0" dirty="0">
                <a:ln>
                  <a:noFill/>
                </a:ln>
                <a:solidFill>
                  <a:srgbClr val="333333"/>
                </a:solidFill>
                <a:effectLst/>
                <a:latin typeface="Helvetica Neue"/>
              </a:rPr>
            </a:br>
            <a:r>
              <a:rPr kumimoji="0" lang="en-US" altLang="en-US" sz="2400" b="1" i="0" u="none" strike="noStrike" cap="none" normalizeH="0" baseline="0" dirty="0">
                <a:ln>
                  <a:noFill/>
                </a:ln>
                <a:solidFill>
                  <a:srgbClr val="333333"/>
                </a:solidFill>
                <a:effectLst/>
                <a:latin typeface="Helvetica Neue"/>
              </a:rPr>
              <a:t>Release Date:</a:t>
            </a:r>
            <a:r>
              <a:rPr kumimoji="0" lang="en-US" altLang="en-US" sz="2400" b="0" i="0" u="none" strike="noStrike" cap="none" normalizeH="0" baseline="0" dirty="0">
                <a:ln>
                  <a:noFill/>
                </a:ln>
                <a:solidFill>
                  <a:srgbClr val="333333"/>
                </a:solidFill>
                <a:effectLst/>
                <a:latin typeface="Helvetica Neue"/>
              </a:rPr>
              <a:t> August 31, 2017</a:t>
            </a:r>
            <a:br>
              <a:rPr kumimoji="0" lang="en-US" altLang="en-US" sz="2400" b="0" i="0" u="none" strike="noStrike" cap="none" normalizeH="0" baseline="0" dirty="0">
                <a:ln>
                  <a:noFill/>
                </a:ln>
                <a:solidFill>
                  <a:srgbClr val="333333"/>
                </a:solidFill>
                <a:effectLst/>
                <a:latin typeface="Helvetica Neue"/>
              </a:rPr>
            </a:br>
            <a:r>
              <a:rPr kumimoji="0" lang="en-US" altLang="en-US" sz="2400" b="1" i="0" u="none" strike="noStrike" cap="none" normalizeH="0" baseline="0" dirty="0">
                <a:ln>
                  <a:noFill/>
                </a:ln>
                <a:solidFill>
                  <a:srgbClr val="333333"/>
                </a:solidFill>
                <a:effectLst/>
                <a:latin typeface="Helvetica Neue"/>
              </a:rPr>
              <a:t>Implementation Date</a:t>
            </a:r>
            <a:r>
              <a:rPr kumimoji="0" lang="en-US" altLang="en-US" sz="2400" b="0" i="0" u="none" strike="noStrike" cap="none" normalizeH="0" baseline="0" dirty="0">
                <a:ln>
                  <a:noFill/>
                </a:ln>
                <a:solidFill>
                  <a:srgbClr val="333333"/>
                </a:solidFill>
                <a:effectLst/>
                <a:latin typeface="Helvetica Neue"/>
              </a:rPr>
              <a:t>: August 31, 2017  </a:t>
            </a:r>
            <a:endParaRPr kumimoji="0" lang="en-US" altLang="en-US" sz="2400" b="0" i="0" u="none" strike="noStrike" cap="none" normalizeH="0" baseline="0" dirty="0">
              <a:ln>
                <a:noFill/>
              </a:ln>
              <a:solidFill>
                <a:schemeClr val="tx1"/>
              </a:solidFill>
              <a:effectLst/>
            </a:endParaRPr>
          </a:p>
        </p:txBody>
      </p:sp>
      <p:sp>
        <p:nvSpPr>
          <p:cNvPr id="2" name="Rectangle 1"/>
          <p:cNvSpPr/>
          <p:nvPr/>
        </p:nvSpPr>
        <p:spPr>
          <a:xfrm>
            <a:off x="1040098" y="950116"/>
            <a:ext cx="9595897" cy="707886"/>
          </a:xfrm>
          <a:prstGeom prst="rect">
            <a:avLst/>
          </a:prstGeom>
        </p:spPr>
        <p:txBody>
          <a:bodyPr wrap="none">
            <a:spAutoFit/>
          </a:bodyPr>
          <a:lstStyle/>
          <a:p>
            <a:pPr lvl="0" defTabSz="914400" eaLnBrk="0" fontAlgn="base" hangingPunct="0">
              <a:spcBef>
                <a:spcPct val="0"/>
              </a:spcBef>
              <a:spcAft>
                <a:spcPct val="0"/>
              </a:spcAft>
            </a:pPr>
            <a:r>
              <a:rPr lang="en-US" altLang="en-US" sz="4000" b="1" dirty="0">
                <a:solidFill>
                  <a:srgbClr val="993366"/>
                </a:solidFill>
                <a:latin typeface="Helvetica Neue"/>
              </a:rPr>
              <a:t>Next Generation Researchers Initiative</a:t>
            </a:r>
            <a:endParaRPr lang="en-US" altLang="en-US" sz="4000" b="1" dirty="0"/>
          </a:p>
        </p:txBody>
      </p:sp>
    </p:spTree>
    <p:extLst>
      <p:ext uri="{BB962C8B-B14F-4D97-AF65-F5344CB8AC3E}">
        <p14:creationId xmlns:p14="http://schemas.microsoft.com/office/powerpoint/2010/main" val="4170607635"/>
      </p:ext>
    </p:extLst>
  </p:cSld>
  <p:clrMapOvr>
    <a:masterClrMapping/>
  </p:clrMapOvr>
  <mc:AlternateContent xmlns:mc="http://schemas.openxmlformats.org/markup-compatibility/2006" xmlns:p14="http://schemas.microsoft.com/office/powerpoint/2010/main">
    <mc:Choice Requires="p14">
      <p:transition spd="slow" p14:dur="2000" advTm="60667"/>
    </mc:Choice>
    <mc:Fallback xmlns="">
      <p:transition spd="slow" advTm="6066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344" y="755568"/>
            <a:ext cx="8596668" cy="1320800"/>
          </a:xfrm>
        </p:spPr>
        <p:txBody>
          <a:bodyPr>
            <a:normAutofit/>
          </a:bodyPr>
          <a:lstStyle/>
          <a:p>
            <a:r>
              <a:rPr lang="en-US" sz="4000" b="1" dirty="0">
                <a:solidFill>
                  <a:srgbClr val="C00000"/>
                </a:solidFill>
              </a:rPr>
              <a:t>Early Stage Investigator (ESI)</a:t>
            </a:r>
            <a:endParaRPr lang="en-US" sz="4000" dirty="0">
              <a:solidFill>
                <a:srgbClr val="C00000"/>
              </a:solidFill>
            </a:endParaRPr>
          </a:p>
        </p:txBody>
      </p:sp>
      <p:sp>
        <p:nvSpPr>
          <p:cNvPr id="3" name="Content Placeholder 2"/>
          <p:cNvSpPr>
            <a:spLocks noGrp="1"/>
          </p:cNvSpPr>
          <p:nvPr>
            <p:ph idx="1"/>
          </p:nvPr>
        </p:nvSpPr>
        <p:spPr>
          <a:xfrm>
            <a:off x="797649" y="1968084"/>
            <a:ext cx="8596668" cy="3880773"/>
          </a:xfrm>
        </p:spPr>
        <p:txBody>
          <a:bodyPr>
            <a:noAutofit/>
          </a:bodyPr>
          <a:lstStyle/>
          <a:p>
            <a:r>
              <a:rPr lang="en-US" sz="2600" dirty="0"/>
              <a:t>An ESI is a Program Director / Principal Investigator (PD/PI) who has completed their terminal research degree or end of post-graduate clinical training, whichever date is later, within the past 10 years and who has not previously competed successfully as PD/PI for a substantial NIH independent research award.  A list of NIH grants that a PD/PI can hold and still be considered an ESI can be found at </a:t>
            </a:r>
            <a:r>
              <a:rPr lang="en-US" sz="2600" dirty="0">
                <a:hlinkClick r:id="rId3"/>
              </a:rPr>
              <a:t>https://grants.nih.gov/policy/early-investigators/list-smaller-grants.htm</a:t>
            </a:r>
            <a:r>
              <a:rPr lang="en-US" sz="2600" dirty="0"/>
              <a:t>. </a:t>
            </a:r>
          </a:p>
        </p:txBody>
      </p:sp>
    </p:spTree>
    <p:extLst>
      <p:ext uri="{BB962C8B-B14F-4D97-AF65-F5344CB8AC3E}">
        <p14:creationId xmlns:p14="http://schemas.microsoft.com/office/powerpoint/2010/main" val="1678782085"/>
      </p:ext>
    </p:extLst>
  </p:cSld>
  <p:clrMapOvr>
    <a:masterClrMapping/>
  </p:clrMapOvr>
  <mc:AlternateContent xmlns:mc="http://schemas.openxmlformats.org/markup-compatibility/2006" xmlns:p14="http://schemas.microsoft.com/office/powerpoint/2010/main">
    <mc:Choice Requires="p14">
      <p:transition spd="slow" p14:dur="2000" advTm="32639"/>
    </mc:Choice>
    <mc:Fallback xmlns="">
      <p:transition spd="slow" advTm="3263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854241" y="640501"/>
            <a:ext cx="10708105" cy="1143000"/>
          </a:xfrm>
          <a:noFill/>
          <a:ln>
            <a:noFill/>
          </a:ln>
          <a:scene3d>
            <a:camera prst="orthographicFront"/>
            <a:lightRig rig="threePt" dir="t"/>
          </a:scene3d>
          <a:sp3d>
            <a:bevelT w="114300" prst="artDeco"/>
          </a:sp3d>
        </p:spPr>
        <p:txBody>
          <a:bodyPr>
            <a:noAutofit/>
          </a:bodyPr>
          <a:lstStyle/>
          <a:p>
            <a:pPr>
              <a:defRPr/>
            </a:pPr>
            <a:r>
              <a:rPr lang="en-US" b="1" dirty="0">
                <a:solidFill>
                  <a:srgbClr val="C00000"/>
                </a:solidFill>
                <a:latin typeface="Arial" panose="020B0604020202020204" pitchFamily="34" charset="0"/>
                <a:cs typeface="Arial" panose="020B0604020202020204" pitchFamily="34" charset="0"/>
              </a:rPr>
              <a:t>R01 Funding for Early Stage Investigators </a:t>
            </a:r>
          </a:p>
        </p:txBody>
      </p:sp>
      <p:sp>
        <p:nvSpPr>
          <p:cNvPr id="284675" name="Rectangle 3"/>
          <p:cNvSpPr>
            <a:spLocks noGrp="1" noChangeArrowheads="1"/>
          </p:cNvSpPr>
          <p:nvPr>
            <p:ph idx="1"/>
          </p:nvPr>
        </p:nvSpPr>
        <p:spPr>
          <a:xfrm>
            <a:off x="954458" y="1783501"/>
            <a:ext cx="8686800" cy="4303430"/>
          </a:xfrm>
        </p:spPr>
        <p:txBody>
          <a:bodyPr>
            <a:normAutofit/>
          </a:bodyPr>
          <a:lstStyle/>
          <a:p>
            <a:pPr>
              <a:spcBef>
                <a:spcPts val="1800"/>
              </a:spcBef>
              <a:spcAft>
                <a:spcPts val="600"/>
              </a:spcAft>
              <a:defRPr/>
            </a:pPr>
            <a:r>
              <a:rPr lang="en-US" sz="2400" b="1" dirty="0">
                <a:latin typeface="+mj-lt"/>
              </a:rPr>
              <a:t>“Early Stage Investigator”:  </a:t>
            </a:r>
            <a:r>
              <a:rPr lang="en-US" sz="2400" dirty="0">
                <a:latin typeface="+mj-lt"/>
              </a:rPr>
              <a:t>A New Investigator who is within 10 years of the terminal doctoral degree or end of formal clinical training (residency and fellowship)</a:t>
            </a:r>
          </a:p>
          <a:p>
            <a:pPr>
              <a:spcBef>
                <a:spcPts val="1800"/>
              </a:spcBef>
              <a:defRPr/>
            </a:pPr>
            <a:r>
              <a:rPr lang="en-US" sz="2400" dirty="0">
                <a:latin typeface="+mj-lt"/>
              </a:rPr>
              <a:t>NIH funds R01s of ESIs at </a:t>
            </a:r>
            <a:r>
              <a:rPr lang="en-US" sz="2400" b="1" i="1" dirty="0">
                <a:latin typeface="+mj-lt"/>
              </a:rPr>
              <a:t>more favorable pay lines </a:t>
            </a:r>
            <a:r>
              <a:rPr lang="en-US" sz="2400" dirty="0">
                <a:latin typeface="+mj-lt"/>
              </a:rPr>
              <a:t>!!</a:t>
            </a:r>
          </a:p>
          <a:p>
            <a:pPr>
              <a:spcBef>
                <a:spcPts val="1800"/>
              </a:spcBef>
              <a:spcAft>
                <a:spcPts val="1800"/>
              </a:spcAft>
              <a:defRPr/>
            </a:pPr>
            <a:r>
              <a:rPr lang="en-US" sz="2400" dirty="0">
                <a:latin typeface="+mj-lt"/>
              </a:rPr>
              <a:t>Pay lines and relative advantage differ by NIH Institute;  3%-10% more generous  pay lines</a:t>
            </a:r>
          </a:p>
          <a:p>
            <a:pPr>
              <a:spcBef>
                <a:spcPts val="0"/>
              </a:spcBef>
              <a:spcAft>
                <a:spcPts val="600"/>
              </a:spcAft>
              <a:defRPr/>
            </a:pPr>
            <a:r>
              <a:rPr lang="en-US" sz="2400" b="1" dirty="0">
                <a:latin typeface="+mj-lt"/>
              </a:rPr>
              <a:t>Advice for Early Stage Investigators</a:t>
            </a:r>
          </a:p>
          <a:p>
            <a:pPr lvl="1">
              <a:spcBef>
                <a:spcPts val="0"/>
              </a:spcBef>
              <a:spcAft>
                <a:spcPts val="0"/>
              </a:spcAft>
              <a:defRPr/>
            </a:pPr>
            <a:r>
              <a:rPr lang="en-US" sz="2400" b="1" dirty="0">
                <a:latin typeface="+mj-lt"/>
              </a:rPr>
              <a:t>Apply for R01 now !!!!!</a:t>
            </a:r>
            <a:r>
              <a:rPr lang="en-US" sz="2400" b="1" i="1" dirty="0">
                <a:solidFill>
                  <a:srgbClr val="DF841F"/>
                </a:solidFill>
                <a:effectLst>
                  <a:outerShdw blurRad="38100" dist="38100" dir="2700000" algn="tl">
                    <a:srgbClr val="C0C0C0"/>
                  </a:outerShdw>
                </a:effectLst>
                <a:latin typeface="+mj-lt"/>
              </a:rPr>
              <a:t> </a:t>
            </a:r>
            <a:r>
              <a:rPr lang="en-US" sz="2400" b="1" i="1" dirty="0">
                <a:solidFill>
                  <a:schemeClr val="accent4"/>
                </a:solidFill>
                <a:effectLst>
                  <a:outerShdw blurRad="38100" dist="38100" dir="2700000" algn="tl">
                    <a:srgbClr val="C0C0C0"/>
                  </a:outerShdw>
                </a:effectLst>
                <a:latin typeface="+mj-lt"/>
              </a:rPr>
              <a:t> </a:t>
            </a:r>
            <a:r>
              <a:rPr lang="en-US" sz="2400" b="1" i="1" dirty="0">
                <a:latin typeface="+mj-lt"/>
              </a:rPr>
              <a:t>(If you have preliminary data)</a:t>
            </a:r>
          </a:p>
          <a:p>
            <a:pPr>
              <a:spcBef>
                <a:spcPts val="1800"/>
              </a:spcBef>
              <a:defRPr/>
            </a:pPr>
            <a:endParaRPr lang="en-US" dirty="0"/>
          </a:p>
        </p:txBody>
      </p:sp>
    </p:spTree>
    <p:extLst>
      <p:ext uri="{BB962C8B-B14F-4D97-AF65-F5344CB8AC3E}">
        <p14:creationId xmlns:p14="http://schemas.microsoft.com/office/powerpoint/2010/main" val="973587609"/>
      </p:ext>
    </p:extLst>
  </p:cSld>
  <p:clrMapOvr>
    <a:masterClrMapping/>
  </p:clrMapOvr>
  <mc:AlternateContent xmlns:mc="http://schemas.openxmlformats.org/markup-compatibility/2006" xmlns:p14="http://schemas.microsoft.com/office/powerpoint/2010/main">
    <mc:Choice Requires="p14">
      <p:transition spd="slow" p14:dur="2000" advTm="38250"/>
    </mc:Choice>
    <mc:Fallback xmlns="">
      <p:transition spd="slow" advTm="3825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829BAF6-88B1-494B-AE85-93B201C8FFE2}"/>
              </a:ext>
            </a:extLst>
          </p:cNvPr>
          <p:cNvSpPr>
            <a:spLocks noGrp="1"/>
          </p:cNvSpPr>
          <p:nvPr>
            <p:ph type="subTitle" idx="1"/>
          </p:nvPr>
        </p:nvSpPr>
        <p:spPr>
          <a:xfrm>
            <a:off x="1011990" y="2701727"/>
            <a:ext cx="7882554" cy="2147668"/>
          </a:xfrm>
        </p:spPr>
        <p:txBody>
          <a:bodyPr>
            <a:normAutofit/>
          </a:bodyPr>
          <a:lstStyle/>
          <a:p>
            <a:r>
              <a:rPr lang="en-US" sz="3800" b="1" dirty="0">
                <a:solidFill>
                  <a:srgbClr val="C00000"/>
                </a:solidFill>
                <a:latin typeface="+mj-lt"/>
                <a:cs typeface="Calibri" panose="020F0502020204030204" pitchFamily="34" charset="0"/>
              </a:rPr>
              <a:t>Katz ESI R01 Award Program </a:t>
            </a:r>
          </a:p>
        </p:txBody>
      </p:sp>
    </p:spTree>
    <p:extLst>
      <p:ext uri="{BB962C8B-B14F-4D97-AF65-F5344CB8AC3E}">
        <p14:creationId xmlns:p14="http://schemas.microsoft.com/office/powerpoint/2010/main" val="398592300"/>
      </p:ext>
    </p:extLst>
  </p:cSld>
  <p:clrMapOvr>
    <a:masterClrMapping/>
  </p:clrMapOvr>
  <mc:AlternateContent xmlns:mc="http://schemas.openxmlformats.org/markup-compatibility/2006" xmlns:p14="http://schemas.microsoft.com/office/powerpoint/2010/main">
    <mc:Choice Requires="p14">
      <p:transition spd="slow" p14:dur="2000" advTm="28470"/>
    </mc:Choice>
    <mc:Fallback xmlns="">
      <p:transition spd="slow" advTm="2847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48E90-6F21-432F-A2FF-0B596A81453C}"/>
              </a:ext>
            </a:extLst>
          </p:cNvPr>
          <p:cNvSpPr>
            <a:spLocks noGrp="1"/>
          </p:cNvSpPr>
          <p:nvPr>
            <p:ph type="title"/>
          </p:nvPr>
        </p:nvSpPr>
        <p:spPr>
          <a:xfrm>
            <a:off x="1020843" y="1196755"/>
            <a:ext cx="10972800" cy="1143000"/>
          </a:xfrm>
        </p:spPr>
        <p:txBody>
          <a:bodyPr>
            <a:normAutofit/>
          </a:bodyPr>
          <a:lstStyle/>
          <a:p>
            <a:r>
              <a:rPr lang="en-US" sz="3600" b="1" dirty="0">
                <a:solidFill>
                  <a:srgbClr val="C00000"/>
                </a:solidFill>
                <a:cs typeface="Calibri" panose="020F0502020204030204" pitchFamily="34" charset="0"/>
              </a:rPr>
              <a:t>Key Features of Katz ESI Award</a:t>
            </a:r>
          </a:p>
        </p:txBody>
      </p:sp>
      <p:sp>
        <p:nvSpPr>
          <p:cNvPr id="5" name="Content Placeholder 4">
            <a:extLst>
              <a:ext uri="{FF2B5EF4-FFF2-40B4-BE49-F238E27FC236}">
                <a16:creationId xmlns:a16="http://schemas.microsoft.com/office/drawing/2014/main" id="{9C532D54-1CC6-46F4-962E-99D07C9EE986}"/>
              </a:ext>
            </a:extLst>
          </p:cNvPr>
          <p:cNvSpPr>
            <a:spLocks noGrp="1"/>
          </p:cNvSpPr>
          <p:nvPr>
            <p:ph idx="1"/>
          </p:nvPr>
        </p:nvSpPr>
        <p:spPr>
          <a:xfrm>
            <a:off x="-49445" y="2448039"/>
            <a:ext cx="11718235" cy="4888789"/>
          </a:xfrm>
        </p:spPr>
        <p:txBody>
          <a:bodyPr>
            <a:normAutofit/>
          </a:bodyPr>
          <a:lstStyle/>
          <a:p>
            <a:pPr lvl="2"/>
            <a:r>
              <a:rPr lang="en-US" sz="3200" dirty="0">
                <a:solidFill>
                  <a:schemeClr val="tx1"/>
                </a:solidFill>
                <a:latin typeface="Calibri" panose="020F0502020204030204" pitchFamily="34" charset="0"/>
                <a:cs typeface="Calibri" panose="020F0502020204030204" pitchFamily="34" charset="0"/>
              </a:rPr>
              <a:t> Substantial/significant R01-equivalent research </a:t>
            </a:r>
          </a:p>
          <a:p>
            <a:pPr marL="914400" lvl="2" indent="0">
              <a:buNone/>
            </a:pPr>
            <a:r>
              <a:rPr lang="en-US" sz="3200" dirty="0">
                <a:solidFill>
                  <a:schemeClr val="tx1"/>
                </a:solidFill>
                <a:latin typeface="Calibri" panose="020F0502020204030204" pitchFamily="34" charset="0"/>
                <a:cs typeface="Calibri" panose="020F0502020204030204" pitchFamily="34" charset="0"/>
              </a:rPr>
              <a:t>    project award for Early Stage Investigators </a:t>
            </a:r>
          </a:p>
          <a:p>
            <a:pPr marL="968375" lvl="1" indent="0"/>
            <a:r>
              <a:rPr lang="en-US" sz="3200" dirty="0">
                <a:solidFill>
                  <a:schemeClr val="tx1"/>
                </a:solidFill>
                <a:latin typeface="Calibri" panose="020F0502020204030204" pitchFamily="34" charset="0"/>
                <a:cs typeface="Calibri" panose="020F0502020204030204" pitchFamily="34" charset="0"/>
              </a:rPr>
              <a:t> New research direction for PI</a:t>
            </a:r>
          </a:p>
          <a:p>
            <a:pPr marL="968375" lvl="1" indent="0"/>
            <a:r>
              <a:rPr lang="en-US" sz="3200" dirty="0">
                <a:solidFill>
                  <a:schemeClr val="tx1"/>
                </a:solidFill>
                <a:latin typeface="Calibri" panose="020F0502020204030204" pitchFamily="34" charset="0"/>
                <a:cs typeface="Calibri" panose="020F0502020204030204" pitchFamily="34" charset="0"/>
              </a:rPr>
              <a:t> Preliminary data </a:t>
            </a:r>
            <a:r>
              <a:rPr lang="en-US" sz="3200" i="1" u="sng" dirty="0">
                <a:solidFill>
                  <a:schemeClr val="tx1"/>
                </a:solidFill>
                <a:latin typeface="Calibri" panose="020F0502020204030204" pitchFamily="34" charset="0"/>
                <a:cs typeface="Calibri" panose="020F0502020204030204" pitchFamily="34" charset="0"/>
              </a:rPr>
              <a:t>not</a:t>
            </a:r>
            <a:r>
              <a:rPr lang="en-US" sz="3200" dirty="0">
                <a:solidFill>
                  <a:schemeClr val="tx1"/>
                </a:solidFill>
                <a:latin typeface="Calibri" panose="020F0502020204030204" pitchFamily="34" charset="0"/>
                <a:cs typeface="Calibri" panose="020F0502020204030204" pitchFamily="34" charset="0"/>
              </a:rPr>
              <a:t> allowed</a:t>
            </a:r>
          </a:p>
          <a:p>
            <a:endParaRPr lang="en-US" dirty="0"/>
          </a:p>
        </p:txBody>
      </p:sp>
    </p:spTree>
    <p:extLst>
      <p:ext uri="{BB962C8B-B14F-4D97-AF65-F5344CB8AC3E}">
        <p14:creationId xmlns:p14="http://schemas.microsoft.com/office/powerpoint/2010/main" val="4277647334"/>
      </p:ext>
    </p:extLst>
  </p:cSld>
  <p:clrMapOvr>
    <a:masterClrMapping/>
  </p:clrMapOvr>
  <mc:AlternateContent xmlns:mc="http://schemas.openxmlformats.org/markup-compatibility/2006" xmlns:p14="http://schemas.microsoft.com/office/powerpoint/2010/main">
    <mc:Choice Requires="p14">
      <p:transition spd="slow" p14:dur="2000" advTm="27909"/>
    </mc:Choice>
    <mc:Fallback xmlns="">
      <p:transition spd="slow" advTm="2790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l="5556" t="10644" r="8676" b="12751"/>
          <a:stretch/>
        </p:blipFill>
        <p:spPr>
          <a:xfrm>
            <a:off x="0" y="0"/>
            <a:ext cx="12170632" cy="6858000"/>
          </a:xfrm>
          <a:prstGeom prst="rect">
            <a:avLst/>
          </a:prstGeom>
        </p:spPr>
      </p:pic>
      <p:sp>
        <p:nvSpPr>
          <p:cNvPr id="2" name="Rectangle 1"/>
          <p:cNvSpPr/>
          <p:nvPr/>
        </p:nvSpPr>
        <p:spPr>
          <a:xfrm>
            <a:off x="596309" y="6041362"/>
            <a:ext cx="11047820" cy="523220"/>
          </a:xfrm>
          <a:prstGeom prst="rect">
            <a:avLst/>
          </a:prstGeom>
          <a:solidFill>
            <a:srgbClr val="FF0000"/>
          </a:solidFill>
        </p:spPr>
        <p:txBody>
          <a:bodyPr wrap="square">
            <a:spAutoFit/>
          </a:bodyPr>
          <a:lstStyle/>
          <a:p>
            <a:pPr algn="ctr"/>
            <a:r>
              <a:rPr lang="en-US" sz="2800" dirty="0">
                <a:solidFill>
                  <a:schemeClr val="bg1"/>
                </a:solidFill>
                <a:hlinkClick r:id="rId4"/>
              </a:rPr>
              <a:t>https://grants.nih.gov/virtual-seminar-2020/presentations.html</a:t>
            </a:r>
            <a:r>
              <a:rPr lang="en-US" sz="2800" dirty="0">
                <a:solidFill>
                  <a:schemeClr val="bg1"/>
                </a:solidFill>
              </a:rPr>
              <a:t> </a:t>
            </a:r>
          </a:p>
        </p:txBody>
      </p:sp>
    </p:spTree>
    <p:extLst>
      <p:ext uri="{BB962C8B-B14F-4D97-AF65-F5344CB8AC3E}">
        <p14:creationId xmlns:p14="http://schemas.microsoft.com/office/powerpoint/2010/main" val="1574341611"/>
      </p:ext>
    </p:extLst>
  </p:cSld>
  <p:clrMapOvr>
    <a:masterClrMapping/>
  </p:clrMapOvr>
  <mc:AlternateContent xmlns:mc="http://schemas.openxmlformats.org/markup-compatibility/2006" xmlns:p14="http://schemas.microsoft.com/office/powerpoint/2010/main">
    <mc:Choice Requires="p14">
      <p:transition spd="slow" p14:dur="2000" advTm="16598"/>
    </mc:Choice>
    <mc:Fallback xmlns="">
      <p:transition spd="slow" advTm="1659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9248" y="585536"/>
            <a:ext cx="8596668" cy="1320800"/>
          </a:xfrm>
        </p:spPr>
        <p:txBody>
          <a:bodyPr>
            <a:normAutofit/>
          </a:bodyPr>
          <a:lstStyle/>
          <a:p>
            <a:r>
              <a:rPr lang="en-US" sz="4000" b="1" dirty="0">
                <a:solidFill>
                  <a:srgbClr val="C00000"/>
                </a:solidFill>
                <a:latin typeface="Calibri" panose="020F0502020204030204" pitchFamily="34" charset="0"/>
                <a:cs typeface="Calibri" panose="020F0502020204030204" pitchFamily="34" charset="0"/>
              </a:rPr>
              <a:t>Preliminary Data </a:t>
            </a:r>
            <a:r>
              <a:rPr lang="en-US" sz="4000" b="1" i="1" u="sng" dirty="0">
                <a:solidFill>
                  <a:srgbClr val="C00000"/>
                </a:solidFill>
                <a:latin typeface="Calibri" panose="020F0502020204030204" pitchFamily="34" charset="0"/>
                <a:cs typeface="Calibri" panose="020F0502020204030204" pitchFamily="34" charset="0"/>
              </a:rPr>
              <a:t>Not</a:t>
            </a:r>
            <a:r>
              <a:rPr lang="en-US" sz="4000" b="1" dirty="0">
                <a:solidFill>
                  <a:srgbClr val="C00000"/>
                </a:solidFill>
                <a:latin typeface="Calibri" panose="020F0502020204030204" pitchFamily="34" charset="0"/>
                <a:cs typeface="Calibri" panose="020F0502020204030204" pitchFamily="34" charset="0"/>
              </a:rPr>
              <a:t> Allowed</a:t>
            </a:r>
            <a:endParaRPr lang="en-US" sz="4000" b="1" dirty="0">
              <a:solidFill>
                <a:srgbClr val="C00000"/>
              </a:solidFill>
            </a:endParaRPr>
          </a:p>
        </p:txBody>
      </p:sp>
      <p:sp>
        <p:nvSpPr>
          <p:cNvPr id="3" name="Content Placeholder 2"/>
          <p:cNvSpPr>
            <a:spLocks noGrp="1"/>
          </p:cNvSpPr>
          <p:nvPr>
            <p:ph idx="1"/>
          </p:nvPr>
        </p:nvSpPr>
        <p:spPr>
          <a:xfrm>
            <a:off x="677334" y="1631200"/>
            <a:ext cx="9958582" cy="4685379"/>
          </a:xfrm>
        </p:spPr>
        <p:txBody>
          <a:bodyPr>
            <a:noAutofit/>
          </a:bodyPr>
          <a:lstStyle/>
          <a:p>
            <a:r>
              <a:rPr lang="en-US" sz="3000" dirty="0"/>
              <a:t>Preliminary data are defined as data not yet published.  Existence of preliminary data is an indication that the proposed project has advanced beyond the scope defined by this program and makes the application unsuitable for this funding opportunity.</a:t>
            </a:r>
          </a:p>
          <a:p>
            <a:r>
              <a:rPr lang="en-US" sz="3000" dirty="0"/>
              <a:t>In addition, publication in the proposed new research direction is an indication that the proposed work may not be in a new research direction for the ESI.</a:t>
            </a:r>
          </a:p>
        </p:txBody>
      </p:sp>
    </p:spTree>
    <p:extLst>
      <p:ext uri="{BB962C8B-B14F-4D97-AF65-F5344CB8AC3E}">
        <p14:creationId xmlns:p14="http://schemas.microsoft.com/office/powerpoint/2010/main" val="3019453733"/>
      </p:ext>
    </p:extLst>
  </p:cSld>
  <p:clrMapOvr>
    <a:masterClrMapping/>
  </p:clrMapOvr>
  <mc:AlternateContent xmlns:mc="http://schemas.openxmlformats.org/markup-compatibility/2006" xmlns:p14="http://schemas.microsoft.com/office/powerpoint/2010/main">
    <mc:Choice Requires="p14">
      <p:transition spd="slow" p14:dur="2000" advTm="35436"/>
    </mc:Choice>
    <mc:Fallback xmlns="">
      <p:transition spd="slow" advTm="35436"/>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48E90-6F21-432F-A2FF-0B596A81453C}"/>
              </a:ext>
            </a:extLst>
          </p:cNvPr>
          <p:cNvSpPr>
            <a:spLocks noGrp="1"/>
          </p:cNvSpPr>
          <p:nvPr>
            <p:ph type="title"/>
          </p:nvPr>
        </p:nvSpPr>
        <p:spPr>
          <a:xfrm>
            <a:off x="495300" y="741947"/>
            <a:ext cx="10972800" cy="1143000"/>
          </a:xfrm>
        </p:spPr>
        <p:txBody>
          <a:bodyPr>
            <a:normAutofit/>
          </a:bodyPr>
          <a:lstStyle/>
          <a:p>
            <a:r>
              <a:rPr lang="en-US" sz="3600" b="1" dirty="0">
                <a:solidFill>
                  <a:srgbClr val="C00000"/>
                </a:solidFill>
                <a:latin typeface="Calibri" panose="020F0502020204030204" pitchFamily="34" charset="0"/>
                <a:cs typeface="Calibri" panose="020F0502020204030204" pitchFamily="34" charset="0"/>
              </a:rPr>
              <a:t>New Research Directions </a:t>
            </a:r>
          </a:p>
        </p:txBody>
      </p:sp>
      <p:sp>
        <p:nvSpPr>
          <p:cNvPr id="5" name="Content Placeholder 4">
            <a:extLst>
              <a:ext uri="{FF2B5EF4-FFF2-40B4-BE49-F238E27FC236}">
                <a16:creationId xmlns:a16="http://schemas.microsoft.com/office/drawing/2014/main" id="{9C532D54-1CC6-46F4-962E-99D07C9EE986}"/>
              </a:ext>
            </a:extLst>
          </p:cNvPr>
          <p:cNvSpPr>
            <a:spLocks noGrp="1"/>
          </p:cNvSpPr>
          <p:nvPr>
            <p:ph idx="1"/>
          </p:nvPr>
        </p:nvSpPr>
        <p:spPr>
          <a:xfrm>
            <a:off x="338282" y="1593030"/>
            <a:ext cx="11286836" cy="5544127"/>
          </a:xfrm>
        </p:spPr>
        <p:txBody>
          <a:bodyPr>
            <a:normAutofit/>
          </a:bodyPr>
          <a:lstStyle/>
          <a:p>
            <a:r>
              <a:rPr lang="en-US" sz="3000" dirty="0">
                <a:latin typeface="Calibri" panose="020F0502020204030204" pitchFamily="34" charset="0"/>
                <a:cs typeface="Calibri" panose="020F0502020204030204" pitchFamily="34" charset="0"/>
              </a:rPr>
              <a:t>Can rely on the applicant’s prior work and expertise as its foundation</a:t>
            </a:r>
          </a:p>
          <a:p>
            <a:r>
              <a:rPr lang="en-US" sz="3000" dirty="0">
                <a:latin typeface="Calibri" panose="020F0502020204030204" pitchFamily="34" charset="0"/>
                <a:cs typeface="Calibri" panose="020F0502020204030204" pitchFamily="34" charset="0"/>
              </a:rPr>
              <a:t>Should not be an obvious or incremental advancement, expansion or extension of a previous research effort</a:t>
            </a:r>
          </a:p>
          <a:p>
            <a:r>
              <a:rPr lang="en-US" sz="3000" dirty="0">
                <a:latin typeface="Calibri" panose="020F0502020204030204" pitchFamily="34" charset="0"/>
                <a:cs typeface="Calibri" panose="020F0502020204030204" pitchFamily="34" charset="0"/>
              </a:rPr>
              <a:t>New approach, methodology, technique, discipline, target, paradigm</a:t>
            </a:r>
          </a:p>
          <a:p>
            <a:r>
              <a:rPr lang="en-US" sz="3000" dirty="0">
                <a:latin typeface="Calibri" panose="020F0502020204030204" pitchFamily="34" charset="0"/>
                <a:cs typeface="Calibri" panose="020F0502020204030204" pitchFamily="34" charset="0"/>
              </a:rPr>
              <a:t>Applicants must explain how proposed direction is new to them</a:t>
            </a:r>
          </a:p>
          <a:p>
            <a:pPr lvl="2"/>
            <a:r>
              <a:rPr lang="en-US" sz="3000" dirty="0">
                <a:latin typeface="Calibri" panose="020F0502020204030204" pitchFamily="34" charset="0"/>
                <a:cs typeface="Calibri" panose="020F0502020204030204" pitchFamily="34" charset="0"/>
              </a:rPr>
              <a:t>New Research Directions will be its own attachment </a:t>
            </a:r>
          </a:p>
          <a:p>
            <a:pPr>
              <a:tabLst>
                <a:tab pos="576263" algn="l"/>
                <a:tab pos="685800" algn="l"/>
                <a:tab pos="863600" algn="l"/>
              </a:tabLst>
            </a:pPr>
            <a:r>
              <a:rPr lang="en-US" sz="3000" dirty="0">
                <a:solidFill>
                  <a:schemeClr val="tx1"/>
                </a:solidFill>
                <a:latin typeface="Calibri" panose="020F0502020204030204" pitchFamily="34" charset="0"/>
                <a:cs typeface="Calibri" panose="020F0502020204030204" pitchFamily="34" charset="0"/>
              </a:rPr>
              <a:t>Because a change in research direction is heavily dependent upon the area of investigation, potential applicants are strongly encouraged to contact a program director to discuss their proposed project.</a:t>
            </a:r>
          </a:p>
          <a:p>
            <a:endParaRPr lang="en-US" sz="34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570653915"/>
      </p:ext>
    </p:extLst>
  </p:cSld>
  <p:clrMapOvr>
    <a:masterClrMapping/>
  </p:clrMapOvr>
  <mc:AlternateContent xmlns:mc="http://schemas.openxmlformats.org/markup-compatibility/2006" xmlns:p14="http://schemas.microsoft.com/office/powerpoint/2010/main">
    <mc:Choice Requires="p14">
      <p:transition spd="slow" p14:dur="2000" advTm="72609"/>
    </mc:Choice>
    <mc:Fallback xmlns="">
      <p:transition spd="slow" advTm="7260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48DF4-3E62-44DF-A80C-F55DD1F644F9}"/>
              </a:ext>
            </a:extLst>
          </p:cNvPr>
          <p:cNvSpPr>
            <a:spLocks noGrp="1"/>
          </p:cNvSpPr>
          <p:nvPr>
            <p:ph type="title"/>
          </p:nvPr>
        </p:nvSpPr>
        <p:spPr>
          <a:xfrm>
            <a:off x="395972" y="338993"/>
            <a:ext cx="10972800" cy="1143000"/>
          </a:xfrm>
        </p:spPr>
        <p:txBody>
          <a:bodyPr/>
          <a:lstStyle/>
          <a:p>
            <a:r>
              <a:rPr lang="en-US" sz="3600" b="1" dirty="0">
                <a:solidFill>
                  <a:srgbClr val="C00000"/>
                </a:solidFill>
                <a:latin typeface="Calibri" panose="020F0502020204030204" pitchFamily="34" charset="0"/>
                <a:cs typeface="Calibri" panose="020F0502020204030204" pitchFamily="34" charset="0"/>
              </a:rPr>
              <a:t>Two Katz FOAs</a:t>
            </a:r>
          </a:p>
        </p:txBody>
      </p:sp>
      <p:sp>
        <p:nvSpPr>
          <p:cNvPr id="3" name="Content Placeholder 2">
            <a:extLst>
              <a:ext uri="{FF2B5EF4-FFF2-40B4-BE49-F238E27FC236}">
                <a16:creationId xmlns:a16="http://schemas.microsoft.com/office/drawing/2014/main" id="{8A20883A-A2AB-4ABB-8883-029A8B6C9663}"/>
              </a:ext>
            </a:extLst>
          </p:cNvPr>
          <p:cNvSpPr>
            <a:spLocks noGrp="1"/>
          </p:cNvSpPr>
          <p:nvPr>
            <p:ph idx="1"/>
          </p:nvPr>
        </p:nvSpPr>
        <p:spPr>
          <a:xfrm>
            <a:off x="395972" y="1349646"/>
            <a:ext cx="11468080" cy="5076554"/>
          </a:xfrm>
        </p:spPr>
        <p:txBody>
          <a:bodyPr>
            <a:normAutofit fontScale="85000" lnSpcReduction="20000"/>
          </a:bodyPr>
          <a:lstStyle/>
          <a:p>
            <a:pPr marL="91440">
              <a:spcBef>
                <a:spcPts val="0"/>
              </a:spcBef>
              <a:tabLst>
                <a:tab pos="800100" algn="l"/>
                <a:tab pos="1371600" algn="l"/>
              </a:tabLst>
            </a:pPr>
            <a:r>
              <a:rPr lang="en-US" sz="3900" dirty="0">
                <a:latin typeface="Calibri" panose="020F0502020204030204" pitchFamily="34" charset="0"/>
                <a:cs typeface="Calibri" panose="020F0502020204030204" pitchFamily="34" charset="0"/>
              </a:rPr>
              <a:t>For studies that do not involve clinical trials:  </a:t>
            </a:r>
            <a:br>
              <a:rPr lang="en-US" sz="3900" dirty="0">
                <a:latin typeface="Calibri" panose="020F0502020204030204" pitchFamily="34" charset="0"/>
                <a:cs typeface="Calibri" panose="020F0502020204030204" pitchFamily="34" charset="0"/>
              </a:rPr>
            </a:br>
            <a:r>
              <a:rPr lang="en-US" sz="3900" dirty="0">
                <a:latin typeface="Calibri" panose="020F0502020204030204" pitchFamily="34" charset="0"/>
                <a:cs typeface="Calibri" panose="020F0502020204030204" pitchFamily="34" charset="0"/>
              </a:rPr>
              <a:t>     -  </a:t>
            </a:r>
            <a:r>
              <a:rPr lang="en-US" sz="3900" dirty="0">
                <a:latin typeface="Calibri" panose="020F0502020204030204" pitchFamily="34" charset="0"/>
                <a:cs typeface="Calibri" panose="020F0502020204030204" pitchFamily="34" charset="0"/>
                <a:hlinkClick r:id="rId3"/>
              </a:rPr>
              <a:t>PAR-21-038</a:t>
            </a:r>
            <a:r>
              <a:rPr lang="en-US" sz="3900" dirty="0">
                <a:latin typeface="Calibri" panose="020F0502020204030204" pitchFamily="34" charset="0"/>
                <a:cs typeface="Calibri" panose="020F0502020204030204" pitchFamily="34" charset="0"/>
              </a:rPr>
              <a:t>: Stephen I. Katz Early Stage Investigator Research  	 Project Grant (R01 Clinical Trial Not Allowed)</a:t>
            </a:r>
          </a:p>
          <a:p>
            <a:pPr>
              <a:tabLst>
                <a:tab pos="863600" algn="l"/>
                <a:tab pos="1143000" algn="l"/>
              </a:tabLst>
            </a:pPr>
            <a:endParaRPr lang="en-US" sz="3900" dirty="0">
              <a:latin typeface="Calibri" panose="020F0502020204030204" pitchFamily="34" charset="0"/>
              <a:cs typeface="Calibri" panose="020F0502020204030204" pitchFamily="34" charset="0"/>
            </a:endParaRPr>
          </a:p>
          <a:p>
            <a:pPr>
              <a:tabLst>
                <a:tab pos="576263" algn="l"/>
                <a:tab pos="685800" algn="l"/>
                <a:tab pos="863600" algn="l"/>
              </a:tabLst>
            </a:pPr>
            <a:r>
              <a:rPr lang="en-US" sz="3900" dirty="0">
                <a:latin typeface="Calibri" panose="020F0502020204030204" pitchFamily="34" charset="0"/>
                <a:cs typeface="Calibri" panose="020F0502020204030204" pitchFamily="34" charset="0"/>
              </a:rPr>
              <a:t>For studies that include </a:t>
            </a:r>
            <a:r>
              <a:rPr lang="x-none" sz="3900" dirty="0">
                <a:latin typeface="Calibri" panose="020F0502020204030204" pitchFamily="34" charset="0"/>
                <a:cs typeface="Calibri" panose="020F0502020204030204" pitchFamily="34" charset="0"/>
              </a:rPr>
              <a:t>Basic Experimental Studies with Humans </a:t>
            </a:r>
            <a:r>
              <a:rPr lang="en-US" sz="3900" dirty="0">
                <a:latin typeface="Calibri" panose="020F0502020204030204" pitchFamily="34" charset="0"/>
                <a:cs typeface="Calibri" panose="020F0502020204030204" pitchFamily="34" charset="0"/>
              </a:rPr>
              <a:t>(BESH):</a:t>
            </a:r>
            <a:br>
              <a:rPr lang="en-US" sz="3900" dirty="0">
                <a:latin typeface="Calibri" panose="020F0502020204030204" pitchFamily="34" charset="0"/>
                <a:cs typeface="Calibri" panose="020F0502020204030204" pitchFamily="34" charset="0"/>
              </a:rPr>
            </a:br>
            <a:r>
              <a:rPr lang="en-US" sz="3900" dirty="0">
                <a:latin typeface="Calibri" panose="020F0502020204030204" pitchFamily="34" charset="0"/>
                <a:cs typeface="Calibri" panose="020F0502020204030204" pitchFamily="34" charset="0"/>
              </a:rPr>
              <a:t>   - </a:t>
            </a:r>
            <a:r>
              <a:rPr lang="en-US" sz="3900" dirty="0">
                <a:latin typeface="Calibri" panose="020F0502020204030204" pitchFamily="34" charset="0"/>
                <a:cs typeface="Calibri" panose="020F0502020204030204" pitchFamily="34" charset="0"/>
                <a:hlinkClick r:id="rId4"/>
              </a:rPr>
              <a:t>PAR-21-039</a:t>
            </a:r>
            <a:r>
              <a:rPr lang="en-US" sz="3900" dirty="0">
                <a:latin typeface="Calibri" panose="020F0502020204030204" pitchFamily="34" charset="0"/>
                <a:cs typeface="Calibri" panose="020F0502020204030204" pitchFamily="34" charset="0"/>
              </a:rPr>
              <a:t>:  </a:t>
            </a:r>
            <a:r>
              <a:rPr lang="x-none" sz="3900" dirty="0">
                <a:latin typeface="Calibri" panose="020F0502020204030204" pitchFamily="34" charset="0"/>
                <a:cs typeface="Calibri" panose="020F0502020204030204" pitchFamily="34" charset="0"/>
              </a:rPr>
              <a:t>Stephen I. Katz Early Stage Investigator </a:t>
            </a:r>
            <a:r>
              <a:rPr lang="en-US" sz="3900" dirty="0">
                <a:latin typeface="Calibri" panose="020F0502020204030204" pitchFamily="34" charset="0"/>
                <a:cs typeface="Calibri" panose="020F0502020204030204" pitchFamily="34" charset="0"/>
              </a:rPr>
              <a:t>	  		 			</a:t>
            </a:r>
            <a:r>
              <a:rPr lang="x-none" sz="3900" dirty="0">
                <a:latin typeface="Calibri" panose="020F0502020204030204" pitchFamily="34" charset="0"/>
                <a:cs typeface="Calibri" panose="020F0502020204030204" pitchFamily="34" charset="0"/>
              </a:rPr>
              <a:t>Research</a:t>
            </a:r>
            <a:r>
              <a:rPr lang="en-US" sz="3900" dirty="0">
                <a:latin typeface="Calibri" panose="020F0502020204030204" pitchFamily="34" charset="0"/>
                <a:cs typeface="Calibri" panose="020F0502020204030204" pitchFamily="34" charset="0"/>
              </a:rPr>
              <a:t> Project Grant </a:t>
            </a:r>
            <a:r>
              <a:rPr lang="x-none" sz="3900" dirty="0">
                <a:latin typeface="Calibri" panose="020F0502020204030204" pitchFamily="34" charset="0"/>
                <a:cs typeface="Calibri" panose="020F0502020204030204" pitchFamily="34" charset="0"/>
              </a:rPr>
              <a:t>(R01 Basic Experimental Studies with </a:t>
            </a:r>
            <a:r>
              <a:rPr lang="en-US" sz="3900" dirty="0">
                <a:latin typeface="Calibri" panose="020F0502020204030204" pitchFamily="34" charset="0"/>
                <a:cs typeface="Calibri" panose="020F0502020204030204" pitchFamily="34" charset="0"/>
              </a:rPr>
              <a:t>			</a:t>
            </a:r>
            <a:r>
              <a:rPr lang="x-none" sz="3900" dirty="0">
                <a:latin typeface="Calibri" panose="020F0502020204030204" pitchFamily="34" charset="0"/>
                <a:cs typeface="Calibri" panose="020F0502020204030204" pitchFamily="34" charset="0"/>
              </a:rPr>
              <a:t>Humans</a:t>
            </a:r>
            <a:r>
              <a:rPr lang="en-US" sz="3900" dirty="0">
                <a:latin typeface="Calibri" panose="020F0502020204030204" pitchFamily="34" charset="0"/>
                <a:cs typeface="Calibri" panose="020F0502020204030204" pitchFamily="34" charset="0"/>
              </a:rPr>
              <a:t> Required)       </a:t>
            </a:r>
            <a:br>
              <a:rPr lang="en-US" sz="3900" b="1" dirty="0">
                <a:latin typeface="Calibri" panose="020F0502020204030204" pitchFamily="34" charset="0"/>
                <a:cs typeface="Calibri" panose="020F0502020204030204" pitchFamily="34" charset="0"/>
              </a:rPr>
            </a:br>
            <a:r>
              <a:rPr lang="en-US" sz="3900" b="1" dirty="0">
                <a:latin typeface="Calibri" panose="020F0502020204030204" pitchFamily="34" charset="0"/>
                <a:cs typeface="Calibri" panose="020F0502020204030204" pitchFamily="34" charset="0"/>
              </a:rPr>
              <a:t>		</a:t>
            </a:r>
          </a:p>
          <a:p>
            <a:pPr>
              <a:tabLst>
                <a:tab pos="576263" algn="l"/>
                <a:tab pos="685800" algn="l"/>
                <a:tab pos="863600" algn="l"/>
              </a:tabLst>
            </a:pPr>
            <a:r>
              <a:rPr lang="en-US" sz="3900" dirty="0">
                <a:solidFill>
                  <a:schemeClr val="tx1"/>
                </a:solidFill>
                <a:latin typeface="Calibri" panose="020F0502020204030204" pitchFamily="34" charset="0"/>
                <a:cs typeface="Calibri" panose="020F0502020204030204" pitchFamily="34" charset="0"/>
              </a:rPr>
              <a:t>It is important to check which NIH ICs are signed onto each FOA </a:t>
            </a:r>
          </a:p>
          <a:p>
            <a:pPr>
              <a:tabLst>
                <a:tab pos="576263" algn="l"/>
                <a:tab pos="685800" algn="l"/>
                <a:tab pos="863600" algn="l"/>
              </a:tabLst>
            </a:pPr>
            <a:endParaRPr lang="en-US" sz="3900" dirty="0">
              <a:solidFill>
                <a:schemeClr val="tx1"/>
              </a:solidFill>
              <a:latin typeface="Calibri" panose="020F0502020204030204" pitchFamily="34" charset="0"/>
              <a:cs typeface="Calibri" panose="020F0502020204030204" pitchFamily="34" charset="0"/>
            </a:endParaRPr>
          </a:p>
          <a:p>
            <a:pPr marL="738187" indent="-571500"/>
            <a:endParaRPr lang="en-US" sz="4100" dirty="0">
              <a:solidFill>
                <a:schemeClr val="tx1"/>
              </a:solidFill>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793761510"/>
      </p:ext>
    </p:extLst>
  </p:cSld>
  <p:clrMapOvr>
    <a:masterClrMapping/>
  </p:clrMapOvr>
  <mc:AlternateContent xmlns:mc="http://schemas.openxmlformats.org/markup-compatibility/2006" xmlns:p14="http://schemas.microsoft.com/office/powerpoint/2010/main">
    <mc:Choice Requires="p14">
      <p:transition spd="slow" p14:dur="2000" advTm="13060"/>
    </mc:Choice>
    <mc:Fallback xmlns="">
      <p:transition spd="slow" advTm="1306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5FB75-C29F-4A5C-9BFD-FE5C78C3E540}"/>
              </a:ext>
            </a:extLst>
          </p:cNvPr>
          <p:cNvSpPr txBox="1">
            <a:spLocks/>
          </p:cNvSpPr>
          <p:nvPr/>
        </p:nvSpPr>
        <p:spPr>
          <a:xfrm>
            <a:off x="-1311564" y="731365"/>
            <a:ext cx="7140242" cy="655474"/>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200" b="1" dirty="0">
                <a:solidFill>
                  <a:srgbClr val="C00000"/>
                </a:solidFill>
              </a:rPr>
              <a:t>Contact </a:t>
            </a:r>
          </a:p>
        </p:txBody>
      </p:sp>
      <p:sp>
        <p:nvSpPr>
          <p:cNvPr id="3" name="Rectangle 2"/>
          <p:cNvSpPr>
            <a:spLocks noChangeAspect="1" noChangeArrowheads="1"/>
          </p:cNvSpPr>
          <p:nvPr/>
        </p:nvSpPr>
        <p:spPr bwMode="auto">
          <a:xfrm>
            <a:off x="1202076" y="2006413"/>
            <a:ext cx="11197742" cy="37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000000"/>
                </a:solidFill>
                <a:effectLst/>
                <a:ea typeface="Calibri" panose="020F0502020204030204" pitchFamily="34" charset="0"/>
              </a:rPr>
              <a:t>Terry Koo, PhD</a:t>
            </a:r>
            <a:r>
              <a:rPr kumimoji="0" lang="en-US" altLang="en-US" sz="3200" b="0" i="0" u="none" strike="noStrike" cap="none" normalizeH="0" baseline="0" dirty="0">
                <a:ln>
                  <a:noFill/>
                </a:ln>
                <a:solidFill>
                  <a:srgbClr val="000000"/>
                </a:solidFill>
                <a:effectLst/>
                <a:ea typeface="Calibri" panose="020F0502020204030204" pitchFamily="34" charset="0"/>
              </a:rPr>
              <a:t>  </a:t>
            </a:r>
          </a:p>
          <a:p>
            <a:pPr marL="0" marR="0" lvl="0" indent="0" algn="l" defTabSz="914400" rtl="0" eaLnBrk="0" fontAlgn="base" latinLnBrk="0" hangingPunct="0">
              <a:lnSpc>
                <a:spcPct val="100000"/>
              </a:lnSpc>
              <a:spcBef>
                <a:spcPts val="200"/>
              </a:spcBef>
              <a:spcAft>
                <a:spcPct val="0"/>
              </a:spcAft>
              <a:buClrTx/>
              <a:buSzTx/>
              <a:buFontTx/>
              <a:buNone/>
              <a:tabLst/>
            </a:pPr>
            <a:r>
              <a:rPr kumimoji="0" lang="en-US" altLang="en-US" sz="3200" b="0" i="0" u="none" strike="noStrike" cap="none" normalizeH="0" baseline="0" dirty="0">
                <a:ln>
                  <a:noFill/>
                </a:ln>
                <a:solidFill>
                  <a:srgbClr val="000000"/>
                </a:solidFill>
                <a:effectLst/>
                <a:ea typeface="Calibri" panose="020F0502020204030204" pitchFamily="34" charset="0"/>
              </a:rPr>
              <a:t>Research Development Specialist </a:t>
            </a: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rgbClr val="000000"/>
              </a:solidFill>
              <a:effectLst/>
              <a:ea typeface="Calibri" panose="020F0502020204030204" pitchFamily="34" charset="0"/>
            </a:endParaRPr>
          </a:p>
          <a:p>
            <a:pPr marL="0" marR="0" lvl="0" indent="0" algn="l" defTabSz="914400" rtl="0" eaLnBrk="0" fontAlgn="base" latinLnBrk="0" hangingPunct="0">
              <a:lnSpc>
                <a:spcPct val="100000"/>
              </a:lnSpc>
              <a:spcBef>
                <a:spcPts val="1800"/>
              </a:spcBef>
              <a:spcAft>
                <a:spcPct val="0"/>
              </a:spcAft>
              <a:buClrTx/>
              <a:buSzTx/>
              <a:buFontTx/>
              <a:buNone/>
              <a:tabLst/>
            </a:pPr>
            <a:r>
              <a:rPr kumimoji="0" lang="en-US" altLang="en-US" sz="3200" b="0" i="0" u="none" strike="noStrike" cap="none" normalizeH="0" baseline="0" dirty="0">
                <a:ln>
                  <a:noFill/>
                </a:ln>
                <a:solidFill>
                  <a:srgbClr val="000000"/>
                </a:solidFill>
                <a:effectLst/>
                <a:ea typeface="Calibri" panose="020F0502020204030204" pitchFamily="34" charset="0"/>
              </a:rPr>
              <a:t>Email: </a:t>
            </a:r>
            <a:r>
              <a:rPr kumimoji="0" lang="en-US" altLang="en-US" sz="3200" b="0" i="0" u="none" strike="noStrike" cap="none" normalizeH="0" baseline="0" dirty="0">
                <a:ln>
                  <a:noFill/>
                </a:ln>
                <a:solidFill>
                  <a:srgbClr val="0563C1"/>
                </a:solidFill>
                <a:effectLst/>
                <a:ea typeface="Calibri" panose="020F0502020204030204" pitchFamily="34" charset="0"/>
                <a:hlinkClick r:id="rId3"/>
              </a:rPr>
              <a:t>terry.koo@rit.edu</a:t>
            </a:r>
            <a:r>
              <a:rPr kumimoji="0" lang="en-US" altLang="en-US" sz="3200" b="0" i="0" u="none" strike="noStrike" cap="none" normalizeH="0" baseline="0" dirty="0">
                <a:ln>
                  <a:noFill/>
                </a:ln>
                <a:solidFill>
                  <a:srgbClr val="000000"/>
                </a:solidFill>
                <a:effectLst/>
                <a:ea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ea typeface="Calibri" panose="020F0502020204030204" pitchFamily="34" charset="0"/>
              </a:rPr>
              <a:t>Phone:  585-475-4324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dirty="0">
                <a:solidFill>
                  <a:srgbClr val="0563C1"/>
                </a:solidFill>
                <a:ea typeface="Calibri" panose="020F0502020204030204" pitchFamily="34" charset="0"/>
                <a:hlinkClick r:id="rId4"/>
              </a:rPr>
              <a:t>PHT</a:t>
            </a:r>
            <a:r>
              <a:rPr kumimoji="0" lang="en-US" altLang="en-US" sz="3200" b="0" i="0" u="none" strike="noStrike" cap="none" normalizeH="0" baseline="0" dirty="0">
                <a:ln>
                  <a:noFill/>
                </a:ln>
                <a:solidFill>
                  <a:srgbClr val="0563C1"/>
                </a:solidFill>
                <a:effectLst/>
                <a:ea typeface="Calibri" panose="020F0502020204030204" pitchFamily="34" charset="0"/>
                <a:hlinkClick r:id="rId4"/>
              </a:rPr>
              <a:t>180.rit.edu</a:t>
            </a: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p:txBody>
      </p:sp>
      <p:pic>
        <p:nvPicPr>
          <p:cNvPr id="1025" name="Picture 1" descr="cid:image001.png@01D56884.ABFD65A0"/>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274617" y="3090363"/>
            <a:ext cx="3807889" cy="6318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202076" y="358175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7905732"/>
      </p:ext>
    </p:extLst>
  </p:cSld>
  <p:clrMapOvr>
    <a:masterClrMapping/>
  </p:clrMapOvr>
  <mc:AlternateContent xmlns:mc="http://schemas.openxmlformats.org/markup-compatibility/2006" xmlns:p14="http://schemas.microsoft.com/office/powerpoint/2010/main">
    <mc:Choice Requires="p14">
      <p:transition spd="slow" p14:dur="2000" advTm="6280"/>
    </mc:Choice>
    <mc:Fallback xmlns="">
      <p:transition spd="slow" advTm="628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447" y="608347"/>
            <a:ext cx="11379116" cy="1325563"/>
          </a:xfrm>
        </p:spPr>
        <p:txBody>
          <a:bodyPr>
            <a:normAutofit/>
          </a:bodyPr>
          <a:lstStyle/>
          <a:p>
            <a:r>
              <a:rPr lang="en-US" b="1" dirty="0">
                <a:solidFill>
                  <a:srgbClr val="C00000"/>
                </a:solidFill>
              </a:rPr>
              <a:t>Diversity Supplement: Learning from Experience</a:t>
            </a:r>
          </a:p>
        </p:txBody>
      </p:sp>
      <p:pic>
        <p:nvPicPr>
          <p:cNvPr id="2050" name="Picture 2" descr="Hans Schmitthenner Headsho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338261" y="1933910"/>
            <a:ext cx="3881437" cy="38814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845340" y="2542932"/>
            <a:ext cx="6096000" cy="2446824"/>
          </a:xfrm>
          <a:prstGeom prst="rect">
            <a:avLst/>
          </a:prstGeom>
        </p:spPr>
        <p:txBody>
          <a:bodyPr>
            <a:spAutoFit/>
          </a:bodyPr>
          <a:lstStyle/>
          <a:p>
            <a:pPr>
              <a:spcBef>
                <a:spcPts val="1000"/>
              </a:spcBef>
            </a:pPr>
            <a:r>
              <a:rPr lang="en-US" sz="3200" b="1" dirty="0">
                <a:latin typeface="Arial" panose="020B0604020202020204" pitchFamily="34" charset="0"/>
                <a:cs typeface="Arial" panose="020B0604020202020204" pitchFamily="34" charset="0"/>
              </a:rPr>
              <a:t>Hans Schmitthenner, PhD</a:t>
            </a:r>
          </a:p>
          <a:p>
            <a:pPr>
              <a:spcBef>
                <a:spcPts val="1000"/>
              </a:spcBef>
            </a:pPr>
            <a:r>
              <a:rPr lang="en-US" sz="3200" b="1" dirty="0">
                <a:latin typeface="Arial" panose="020B0604020202020204" pitchFamily="34" charset="0"/>
                <a:cs typeface="Arial" panose="020B0604020202020204" pitchFamily="34" charset="0"/>
              </a:rPr>
              <a:t>Research Professor</a:t>
            </a:r>
          </a:p>
          <a:p>
            <a:pPr>
              <a:spcBef>
                <a:spcPts val="1000"/>
              </a:spcBef>
            </a:pPr>
            <a:r>
              <a:rPr lang="en-US" sz="3200" b="1" dirty="0">
                <a:latin typeface="Arial" panose="020B0604020202020204" pitchFamily="34" charset="0"/>
                <a:cs typeface="Arial" panose="020B0604020202020204" pitchFamily="34" charset="0"/>
              </a:rPr>
              <a:t>School of Chemistry </a:t>
            </a:r>
          </a:p>
          <a:p>
            <a:pPr>
              <a:spcBef>
                <a:spcPts val="1000"/>
              </a:spcBef>
            </a:pPr>
            <a:r>
              <a:rPr lang="en-US" sz="3200" b="1" dirty="0">
                <a:latin typeface="Arial" panose="020B0604020202020204" pitchFamily="34" charset="0"/>
                <a:cs typeface="Arial" panose="020B0604020202020204" pitchFamily="34" charset="0"/>
              </a:rPr>
              <a:t>&amp; Materials Science</a:t>
            </a:r>
          </a:p>
        </p:txBody>
      </p:sp>
    </p:spTree>
    <p:extLst>
      <p:ext uri="{BB962C8B-B14F-4D97-AF65-F5344CB8AC3E}">
        <p14:creationId xmlns:p14="http://schemas.microsoft.com/office/powerpoint/2010/main" val="3032588971"/>
      </p:ext>
    </p:extLst>
  </p:cSld>
  <p:clrMapOvr>
    <a:masterClrMapping/>
  </p:clrMapOvr>
  <mc:AlternateContent xmlns:mc="http://schemas.openxmlformats.org/markup-compatibility/2006" xmlns:p14="http://schemas.microsoft.com/office/powerpoint/2010/main">
    <mc:Choice Requires="p14">
      <p:transition spd="slow" p14:dur="2000" advTm="51666"/>
    </mc:Choice>
    <mc:Fallback xmlns="">
      <p:transition spd="slow" advTm="51666"/>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849" y="178241"/>
            <a:ext cx="9114849" cy="1320800"/>
          </a:xfrm>
        </p:spPr>
        <p:txBody>
          <a:bodyPr>
            <a:noAutofit/>
          </a:bodyPr>
          <a:lstStyle/>
          <a:p>
            <a:r>
              <a:rPr lang="en-US" b="1" dirty="0">
                <a:solidFill>
                  <a:srgbClr val="C00000"/>
                </a:solidFill>
              </a:rPr>
              <a:t>NIH Interest in Diversity </a:t>
            </a:r>
            <a:r>
              <a:rPr lang="en-US" sz="2400" b="1" dirty="0">
                <a:solidFill>
                  <a:srgbClr val="C00000"/>
                </a:solidFill>
              </a:rPr>
              <a:t>NOT-OD-20-031</a:t>
            </a:r>
          </a:p>
        </p:txBody>
      </p:sp>
      <p:sp>
        <p:nvSpPr>
          <p:cNvPr id="3" name="Content Placeholder 2"/>
          <p:cNvSpPr>
            <a:spLocks noGrp="1"/>
          </p:cNvSpPr>
          <p:nvPr>
            <p:ph idx="1"/>
          </p:nvPr>
        </p:nvSpPr>
        <p:spPr>
          <a:xfrm>
            <a:off x="596309" y="1021204"/>
            <a:ext cx="9600985" cy="5202720"/>
          </a:xfrm>
        </p:spPr>
        <p:txBody>
          <a:bodyPr>
            <a:noAutofit/>
          </a:bodyPr>
          <a:lstStyle/>
          <a:p>
            <a:pPr marL="57150" indent="0">
              <a:buNone/>
            </a:pPr>
            <a:r>
              <a:rPr lang="en-US" sz="1600" b="1" dirty="0"/>
              <a:t>Enhance the participation of diverse groups including those </a:t>
            </a:r>
            <a:r>
              <a:rPr lang="en-US" sz="1600" b="1" i="1" dirty="0"/>
              <a:t>underrepresented</a:t>
            </a:r>
            <a:r>
              <a:rPr lang="en-US" sz="1600" b="1" dirty="0"/>
              <a:t> in the biomedical research workforce</a:t>
            </a:r>
            <a:r>
              <a:rPr lang="en-US" sz="1600" dirty="0"/>
              <a:t> </a:t>
            </a:r>
            <a:endParaRPr lang="en-US" sz="1600" b="1" dirty="0"/>
          </a:p>
          <a:p>
            <a:pPr marL="514350" indent="-457200">
              <a:spcBef>
                <a:spcPts val="1200"/>
              </a:spcBef>
            </a:pPr>
            <a:r>
              <a:rPr lang="en-US" sz="1600" b="1" dirty="0"/>
              <a:t>Individuals from nationally underrepresented racial &amp; ethnic groups</a:t>
            </a:r>
          </a:p>
          <a:p>
            <a:pPr marL="914400" lvl="1" indent="-457200"/>
            <a:r>
              <a:rPr lang="en-US" dirty="0"/>
              <a:t>Blacks or African Americans, Hispanics or Latinos, American Indians or Alaska Natives, Native Hawaiians and other Pacific Islanders</a:t>
            </a:r>
          </a:p>
          <a:p>
            <a:pPr marL="914400" lvl="1" indent="-457200"/>
            <a:r>
              <a:rPr lang="en-US" dirty="0"/>
              <a:t>In addition, individuals from racial or ethnic groups that can be demonstrated convincingly to be underrepresented by the grantee institution should be encouraged to participate in NIH programs to enhance diversity.</a:t>
            </a:r>
          </a:p>
          <a:p>
            <a:pPr marL="514350" indent="-457200"/>
            <a:r>
              <a:rPr lang="en-US" sz="1600" b="1" dirty="0"/>
              <a:t>Persons with disabilities</a:t>
            </a:r>
          </a:p>
          <a:p>
            <a:pPr marL="914400" lvl="1" indent="-457200"/>
            <a:r>
              <a:rPr lang="en-US" dirty="0"/>
              <a:t>Individuals with a physical or mental impairment that substantially limits one or more major life activities</a:t>
            </a:r>
          </a:p>
          <a:p>
            <a:pPr marL="514350" indent="-457200"/>
            <a:r>
              <a:rPr lang="en-US" sz="1600" b="1" dirty="0"/>
              <a:t>Individuals from disadvantaged backgrounds</a:t>
            </a:r>
          </a:p>
          <a:p>
            <a:pPr marL="914400" lvl="1" indent="-457200"/>
            <a:r>
              <a:rPr lang="en-US" dirty="0"/>
              <a:t>Must meet two or more of the criteria listed in </a:t>
            </a:r>
            <a:r>
              <a:rPr lang="en-US" b="1" i="1" dirty="0"/>
              <a:t>this</a:t>
            </a:r>
            <a:r>
              <a:rPr lang="en-US" dirty="0"/>
              <a:t> category in </a:t>
            </a:r>
            <a:r>
              <a:rPr lang="en-US" dirty="0">
                <a:solidFill>
                  <a:schemeClr val="tx2">
                    <a:lumMod val="60000"/>
                    <a:lumOff val="40000"/>
                  </a:schemeClr>
                </a:solidFill>
              </a:rPr>
              <a:t>NOT-OD-20-031</a:t>
            </a:r>
            <a:endParaRPr lang="en-US" dirty="0"/>
          </a:p>
          <a:p>
            <a:pPr marL="514350" indent="-457200"/>
            <a:r>
              <a:rPr lang="en-US" sz="1600" b="1" dirty="0">
                <a:solidFill>
                  <a:prstClr val="black"/>
                </a:solidFill>
              </a:rPr>
              <a:t>Women</a:t>
            </a:r>
          </a:p>
          <a:p>
            <a:pPr marL="914400" lvl="1" indent="-457200"/>
            <a:r>
              <a:rPr lang="en-US" dirty="0">
                <a:solidFill>
                  <a:prstClr val="black"/>
                </a:solidFill>
              </a:rPr>
              <a:t>NIH encourages institutions to consider women for faculty-level, diversity-targeted programs to address faculty recruitment, appointment, retention or advancement.</a:t>
            </a:r>
          </a:p>
          <a:p>
            <a:pPr marL="457200" lvl="1" indent="0">
              <a:buNone/>
            </a:pPr>
            <a:r>
              <a:rPr lang="en-US" dirty="0">
                <a:hlinkClick r:id="rId3"/>
              </a:rPr>
              <a:t>https://grants.nih.gov/grants/guide/notice-files/NOT-OD-20-031.html</a:t>
            </a:r>
            <a:r>
              <a:rPr lang="en-US" dirty="0"/>
              <a:t> </a:t>
            </a:r>
          </a:p>
        </p:txBody>
      </p:sp>
      <p:sp>
        <p:nvSpPr>
          <p:cNvPr id="9" name="Slide Number Placeholder 8"/>
          <p:cNvSpPr>
            <a:spLocks noGrp="1"/>
          </p:cNvSpPr>
          <p:nvPr>
            <p:ph type="sldNum" sz="quarter" idx="12"/>
          </p:nvPr>
        </p:nvSpPr>
        <p:spPr/>
        <p:txBody>
          <a:bodyPr/>
          <a:lstStyle/>
          <a:p>
            <a:pPr algn="r"/>
            <a:fld id="{776EDAD4-FA90-AE44-8FFA-33762B3E9EDD}" type="slidenum">
              <a:rPr lang="en-US" smtClean="0"/>
              <a:pPr algn="r"/>
              <a:t>35</a:t>
            </a:fld>
            <a:endParaRPr lang="en-US"/>
          </a:p>
        </p:txBody>
      </p:sp>
    </p:spTree>
    <p:extLst>
      <p:ext uri="{BB962C8B-B14F-4D97-AF65-F5344CB8AC3E}">
        <p14:creationId xmlns:p14="http://schemas.microsoft.com/office/powerpoint/2010/main" val="2178888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831" y="509793"/>
            <a:ext cx="10172700" cy="1065229"/>
          </a:xfrm>
        </p:spPr>
        <p:txBody>
          <a:bodyPr>
            <a:noAutofit/>
          </a:bodyPr>
          <a:lstStyle/>
          <a:p>
            <a:r>
              <a:rPr lang="en-US" sz="3200" b="1" dirty="0">
                <a:solidFill>
                  <a:srgbClr val="C00000"/>
                </a:solidFill>
                <a:latin typeface="Calibri" panose="020F0502020204030204" pitchFamily="34" charset="0"/>
              </a:rPr>
              <a:t>Diversity Supplements </a:t>
            </a:r>
            <a:r>
              <a:rPr lang="en-US" sz="3200" dirty="0">
                <a:solidFill>
                  <a:srgbClr val="C00000"/>
                </a:solidFill>
                <a:latin typeface="Calibri" panose="020F0502020204030204" pitchFamily="34" charset="0"/>
              </a:rPr>
              <a:t>- </a:t>
            </a:r>
            <a:r>
              <a:rPr lang="en-US" sz="3200" dirty="0">
                <a:solidFill>
                  <a:srgbClr val="C00000"/>
                </a:solidFill>
              </a:rPr>
              <a:t>Research Supplements to Promote Diversity in Health-Related Research</a:t>
            </a:r>
          </a:p>
        </p:txBody>
      </p:sp>
      <p:sp>
        <p:nvSpPr>
          <p:cNvPr id="3" name="Content Placeholder 2"/>
          <p:cNvSpPr>
            <a:spLocks noGrp="1"/>
          </p:cNvSpPr>
          <p:nvPr>
            <p:ph idx="1"/>
          </p:nvPr>
        </p:nvSpPr>
        <p:spPr>
          <a:xfrm>
            <a:off x="733425" y="1832589"/>
            <a:ext cx="9296400" cy="4706324"/>
          </a:xfrm>
        </p:spPr>
        <p:txBody>
          <a:bodyPr>
            <a:normAutofit fontScale="92500" lnSpcReduction="10000"/>
          </a:bodyPr>
          <a:lstStyle/>
          <a:p>
            <a:pPr marL="0" indent="0">
              <a:buNone/>
            </a:pPr>
            <a:r>
              <a:rPr lang="en-US" sz="3000" dirty="0"/>
              <a:t>Administrative</a:t>
            </a:r>
            <a:r>
              <a:rPr lang="en-US" sz="3000" u="sng" dirty="0"/>
              <a:t> </a:t>
            </a:r>
            <a:r>
              <a:rPr lang="en-US" sz="3000" dirty="0"/>
              <a:t>supplement to an </a:t>
            </a:r>
            <a:r>
              <a:rPr lang="en-US" sz="3000" b="1" dirty="0"/>
              <a:t>existing</a:t>
            </a:r>
            <a:r>
              <a:rPr lang="en-US" sz="3000" dirty="0"/>
              <a:t> research grant, designed to:</a:t>
            </a:r>
          </a:p>
          <a:p>
            <a:pPr marL="285750" indent="-285750">
              <a:buFont typeface="Arial" panose="020B0604020202020204" pitchFamily="34" charset="0"/>
              <a:buChar char="•"/>
            </a:pPr>
            <a:r>
              <a:rPr lang="en-US" sz="2600" dirty="0"/>
              <a:t>Diversify the biomedical research workforce</a:t>
            </a:r>
            <a:endParaRPr lang="en-US" sz="2800" dirty="0"/>
          </a:p>
          <a:p>
            <a:pPr marL="285750" indent="-285750">
              <a:buFont typeface="Arial" panose="020B0604020202020204" pitchFamily="34" charset="0"/>
              <a:buChar char="•"/>
            </a:pPr>
            <a:r>
              <a:rPr lang="en-US" sz="2600" dirty="0"/>
              <a:t>Support candidates from diverse &amp; underrepresented groups who “wish to develop research capabilities... participate in… career development experiences” </a:t>
            </a:r>
          </a:p>
          <a:p>
            <a:pPr marL="285750" indent="-285750">
              <a:buFont typeface="Arial" panose="020B0604020202020204" pitchFamily="34" charset="0"/>
              <a:buChar char="•"/>
            </a:pPr>
            <a:r>
              <a:rPr lang="en-US" sz="2600" dirty="0"/>
              <a:t>Support many career stages from high school to junior faculty</a:t>
            </a:r>
          </a:p>
          <a:p>
            <a:pPr>
              <a:buFont typeface="Arial" panose="020B0604020202020204" pitchFamily="34" charset="0"/>
              <a:buChar char="•"/>
            </a:pPr>
            <a:r>
              <a:rPr lang="en-US" sz="2600" dirty="0"/>
              <a:t>Administratively reviewed by the Institute or Center (IC) funding the original grant </a:t>
            </a:r>
          </a:p>
          <a:p>
            <a:pPr lvl="1"/>
            <a:r>
              <a:rPr lang="en-US" sz="2400" dirty="0">
                <a:hlinkClick r:id="rId3"/>
              </a:rPr>
              <a:t>PA-21-071 </a:t>
            </a:r>
            <a:r>
              <a:rPr lang="en-US" sz="2400" dirty="0"/>
              <a:t> Most recent FOA</a:t>
            </a:r>
          </a:p>
          <a:p>
            <a:pPr lvl="1"/>
            <a:r>
              <a:rPr lang="en-US" sz="2400" b="1" dirty="0">
                <a:solidFill>
                  <a:schemeClr val="accent2"/>
                </a:solidFill>
              </a:rPr>
              <a:t>Note: ICs have different deadlines and policies</a:t>
            </a:r>
          </a:p>
          <a:p>
            <a:pPr lvl="1"/>
            <a:endParaRPr lang="en-US" sz="2400" b="1" dirty="0">
              <a:solidFill>
                <a:schemeClr val="accent2"/>
              </a:solidFill>
            </a:endParaRPr>
          </a:p>
          <a:p>
            <a:pPr marL="0" lvl="1" indent="0">
              <a:buNone/>
            </a:pPr>
            <a:endParaRPr lang="en-US" sz="2200" dirty="0"/>
          </a:p>
          <a:p>
            <a:pPr marL="0" lvl="1" indent="0">
              <a:buNone/>
            </a:pPr>
            <a:endParaRPr lang="en-US" sz="2200" dirty="0"/>
          </a:p>
          <a:p>
            <a:pPr marL="0" lvl="1" indent="0">
              <a:buNone/>
            </a:pPr>
            <a:endParaRPr lang="en-US" sz="2400" b="1" dirty="0">
              <a:solidFill>
                <a:schemeClr val="accent2"/>
              </a:solidFill>
            </a:endParaRPr>
          </a:p>
          <a:p>
            <a:pPr lvl="1"/>
            <a:endParaRPr lang="en-US" sz="2400" b="1" dirty="0">
              <a:solidFill>
                <a:schemeClr val="accent2"/>
              </a:solidFill>
            </a:endParaRPr>
          </a:p>
          <a:p>
            <a:endParaRPr lang="en-US" dirty="0"/>
          </a:p>
        </p:txBody>
      </p:sp>
    </p:spTree>
    <p:extLst>
      <p:ext uri="{BB962C8B-B14F-4D97-AF65-F5344CB8AC3E}">
        <p14:creationId xmlns:p14="http://schemas.microsoft.com/office/powerpoint/2010/main" val="346457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485" y="404011"/>
            <a:ext cx="9830668" cy="895546"/>
          </a:xfrm>
        </p:spPr>
        <p:txBody>
          <a:bodyPr>
            <a:noAutofit/>
          </a:bodyPr>
          <a:lstStyle/>
          <a:p>
            <a:r>
              <a:rPr lang="en-US" sz="3000" b="1" dirty="0">
                <a:solidFill>
                  <a:srgbClr val="C00000"/>
                </a:solidFill>
              </a:rPr>
              <a:t>Application Requirements for Diversity Supplements </a:t>
            </a:r>
          </a:p>
        </p:txBody>
      </p:sp>
      <p:sp>
        <p:nvSpPr>
          <p:cNvPr id="3" name="Content Placeholder 2"/>
          <p:cNvSpPr>
            <a:spLocks noGrp="1"/>
          </p:cNvSpPr>
          <p:nvPr>
            <p:ph idx="1"/>
          </p:nvPr>
        </p:nvSpPr>
        <p:spPr>
          <a:xfrm>
            <a:off x="565485" y="1299557"/>
            <a:ext cx="9645316" cy="4515438"/>
          </a:xfrm>
        </p:spPr>
        <p:txBody>
          <a:bodyPr>
            <a:noAutofit/>
          </a:bodyPr>
          <a:lstStyle/>
          <a:p>
            <a:r>
              <a:rPr lang="en-US" sz="2400" b="1" dirty="0"/>
              <a:t>Proposed research experience plan </a:t>
            </a:r>
            <a:r>
              <a:rPr lang="en-US" sz="2400" dirty="0"/>
              <a:t>for the candidate must contribute to the (broad) goals of the funded project</a:t>
            </a:r>
          </a:p>
          <a:p>
            <a:pPr lvl="1"/>
            <a:r>
              <a:rPr lang="en-US" sz="2400" dirty="0"/>
              <a:t>Research Abstract of funded project, research experience, plans for interaction with others in the grant/research area, mentor commitment</a:t>
            </a:r>
          </a:p>
          <a:p>
            <a:r>
              <a:rPr lang="en-US" sz="2400" b="1" dirty="0"/>
              <a:t>Plans for future career development </a:t>
            </a:r>
          </a:p>
          <a:p>
            <a:r>
              <a:rPr lang="en-US" sz="2400" b="1" dirty="0"/>
              <a:t>Candidate bio-sketch</a:t>
            </a:r>
          </a:p>
          <a:p>
            <a:pPr lvl="1"/>
            <a:r>
              <a:rPr lang="en-US" sz="2400" dirty="0"/>
              <a:t>Highlight evidence of research interest or achievement, any current funding, personal statement</a:t>
            </a:r>
          </a:p>
          <a:p>
            <a:r>
              <a:rPr lang="en-US" sz="2400" b="1" dirty="0"/>
              <a:t>Candidate eligibility statement </a:t>
            </a:r>
            <a:r>
              <a:rPr lang="en-US" sz="2400" dirty="0"/>
              <a:t>(citizenship/permanent resident, identify under-represented group), signed by PI and institutional official</a:t>
            </a:r>
          </a:p>
        </p:txBody>
      </p:sp>
    </p:spTree>
    <p:extLst>
      <p:ext uri="{BB962C8B-B14F-4D97-AF65-F5344CB8AC3E}">
        <p14:creationId xmlns:p14="http://schemas.microsoft.com/office/powerpoint/2010/main" val="876369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80410" y="573866"/>
            <a:ext cx="8229600" cy="1143000"/>
          </a:xfrm>
        </p:spPr>
        <p:txBody>
          <a:bodyPr>
            <a:normAutofit fontScale="90000"/>
          </a:bodyPr>
          <a:lstStyle/>
          <a:p>
            <a:r>
              <a:rPr lang="en-US" sz="3200" b="1" dirty="0">
                <a:solidFill>
                  <a:srgbClr val="C00000"/>
                </a:solidFill>
              </a:rPr>
              <a:t>New FY18 Diversity Supplement Applications, Awards, and Success Rate by Career Level</a:t>
            </a:r>
          </a:p>
        </p:txBody>
      </p:sp>
      <p:graphicFrame>
        <p:nvGraphicFramePr>
          <p:cNvPr id="10" name="Content Placeholder 9" descr="Success rates for diversity supplement applications by career level - Investigator 65%, Postdoc 67%, Predoc 72%, 65%, Postbacc 69%, College 38%, High School 100%">
            <a:extLst>
              <a:ext uri="{FF2B5EF4-FFF2-40B4-BE49-F238E27FC236}">
                <a16:creationId xmlns:a16="http://schemas.microsoft.com/office/drawing/2014/main" id="{00000000-0008-0000-0700-000003000000}"/>
              </a:ext>
            </a:extLst>
          </p:cNvPr>
          <p:cNvGraphicFramePr>
            <a:graphicFrameLocks noGrp="1"/>
          </p:cNvGraphicFramePr>
          <p:nvPr>
            <p:ph sz="half" idx="1"/>
          </p:nvPr>
        </p:nvGraphicFramePr>
        <p:xfrm>
          <a:off x="2152651" y="1836132"/>
          <a:ext cx="3102945"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descr="chart of applications vs awards">
            <a:extLst>
              <a:ext uri="{FF2B5EF4-FFF2-40B4-BE49-F238E27FC236}">
                <a16:creationId xmlns:a16="http://schemas.microsoft.com/office/drawing/2014/main" id="{00000000-0008-0000-0700-000002000000}"/>
              </a:ext>
            </a:extLst>
          </p:cNvPr>
          <p:cNvGraphicFramePr>
            <a:graphicFrameLocks noGrp="1"/>
          </p:cNvGraphicFramePr>
          <p:nvPr>
            <p:ph sz="half" idx="2"/>
          </p:nvPr>
        </p:nvGraphicFramePr>
        <p:xfrm>
          <a:off x="5229452" y="1836132"/>
          <a:ext cx="485775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
            <a:extLst>
              <a:ext uri="{FF2B5EF4-FFF2-40B4-BE49-F238E27FC236}">
                <a16:creationId xmlns:a16="http://schemas.microsoft.com/office/drawing/2014/main" id="{F274D5AA-7D82-4740-BE7A-3DD2FC091635}"/>
              </a:ext>
            </a:extLst>
          </p:cNvPr>
          <p:cNvSpPr txBox="1"/>
          <p:nvPr/>
        </p:nvSpPr>
        <p:spPr>
          <a:xfrm>
            <a:off x="5363879" y="5648230"/>
            <a:ext cx="3695900" cy="295370"/>
          </a:xfrm>
          <a:prstGeom prst="rect">
            <a:avLst/>
          </a:prstGeom>
          <a:solidFill>
            <a:schemeClr val="bg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prstClr val="black"/>
                </a:solidFill>
              </a:rPr>
              <a:t>Application and award data withheld</a:t>
            </a:r>
          </a:p>
        </p:txBody>
      </p:sp>
      <p:sp>
        <p:nvSpPr>
          <p:cNvPr id="6" name="Rectangle 5"/>
          <p:cNvSpPr/>
          <p:nvPr/>
        </p:nvSpPr>
        <p:spPr>
          <a:xfrm>
            <a:off x="2650289" y="6550223"/>
            <a:ext cx="8876146" cy="307777"/>
          </a:xfrm>
          <a:prstGeom prst="rect">
            <a:avLst/>
          </a:prstGeom>
        </p:spPr>
        <p:txBody>
          <a:bodyPr wrap="square">
            <a:spAutoFit/>
          </a:bodyPr>
          <a:lstStyle/>
          <a:p>
            <a:r>
              <a:rPr lang="en-US" sz="1400" dirty="0">
                <a:solidFill>
                  <a:srgbClr val="002060"/>
                </a:solidFill>
              </a:rPr>
              <a:t>Source: https://grants.nih.gov/virtual-seminar-2020/presentations.html</a:t>
            </a:r>
          </a:p>
        </p:txBody>
      </p:sp>
    </p:spTree>
    <p:extLst>
      <p:ext uri="{BB962C8B-B14F-4D97-AF65-F5344CB8AC3E}">
        <p14:creationId xmlns:p14="http://schemas.microsoft.com/office/powerpoint/2010/main" val="1516114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5FB75-C29F-4A5C-9BFD-FE5C78C3E540}"/>
              </a:ext>
            </a:extLst>
          </p:cNvPr>
          <p:cNvSpPr txBox="1">
            <a:spLocks/>
          </p:cNvSpPr>
          <p:nvPr/>
        </p:nvSpPr>
        <p:spPr>
          <a:xfrm>
            <a:off x="4399546" y="2713341"/>
            <a:ext cx="4535587" cy="655474"/>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000" b="1" dirty="0">
                <a:solidFill>
                  <a:srgbClr val="C00000"/>
                </a:solidFill>
                <a:latin typeface="Calibri" panose="020F0502020204030204" pitchFamily="34" charset="0"/>
                <a:cs typeface="Calibri" panose="020F0502020204030204" pitchFamily="34" charset="0"/>
              </a:rPr>
              <a:t>Q&amp;A</a:t>
            </a:r>
          </a:p>
        </p:txBody>
      </p:sp>
      <p:sp>
        <p:nvSpPr>
          <p:cNvPr id="4" name="Rectangle 3"/>
          <p:cNvSpPr>
            <a:spLocks noChangeArrowheads="1"/>
          </p:cNvSpPr>
          <p:nvPr/>
        </p:nvSpPr>
        <p:spPr bwMode="auto">
          <a:xfrm>
            <a:off x="1202076" y="358175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5403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6189" y="245937"/>
            <a:ext cx="12165811" cy="6463087"/>
          </a:xfrm>
          <a:prstGeom prst="rect">
            <a:avLst/>
          </a:prstGeom>
        </p:spPr>
      </p:pic>
    </p:spTree>
    <p:extLst>
      <p:ext uri="{BB962C8B-B14F-4D97-AF65-F5344CB8AC3E}">
        <p14:creationId xmlns:p14="http://schemas.microsoft.com/office/powerpoint/2010/main" val="1514363273"/>
      </p:ext>
    </p:extLst>
  </p:cSld>
  <p:clrMapOvr>
    <a:masterClrMapping/>
  </p:clrMapOvr>
  <mc:AlternateContent xmlns:mc="http://schemas.openxmlformats.org/markup-compatibility/2006" xmlns:p14="http://schemas.microsoft.com/office/powerpoint/2010/main">
    <mc:Choice Requires="p14">
      <p:transition spd="slow" p14:dur="2000" advTm="11497"/>
    </mc:Choice>
    <mc:Fallback xmlns="">
      <p:transition spd="slow" advTm="1149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l="-843" t="-1685" r="843" b="6662"/>
          <a:stretch/>
        </p:blipFill>
        <p:spPr>
          <a:xfrm>
            <a:off x="0" y="0"/>
            <a:ext cx="12231874" cy="6647380"/>
          </a:xfrm>
          <a:prstGeom prst="rect">
            <a:avLst/>
          </a:prstGeom>
        </p:spPr>
      </p:pic>
    </p:spTree>
    <p:extLst>
      <p:ext uri="{BB962C8B-B14F-4D97-AF65-F5344CB8AC3E}">
        <p14:creationId xmlns:p14="http://schemas.microsoft.com/office/powerpoint/2010/main" val="3628236472"/>
      </p:ext>
    </p:extLst>
  </p:cSld>
  <p:clrMapOvr>
    <a:masterClrMapping/>
  </p:clrMapOvr>
  <mc:AlternateContent xmlns:mc="http://schemas.openxmlformats.org/markup-compatibility/2006" xmlns:p14="http://schemas.microsoft.com/office/powerpoint/2010/main">
    <mc:Choice Requires="p14">
      <p:transition spd="slow" p14:dur="2000" advTm="4467"/>
    </mc:Choice>
    <mc:Fallback xmlns="">
      <p:transition spd="slow" advTm="446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a:srcRect l="11860" t="10839" r="50039"/>
          <a:stretch/>
        </p:blipFill>
        <p:spPr>
          <a:xfrm>
            <a:off x="409286" y="14675"/>
            <a:ext cx="5504650" cy="6843325"/>
          </a:xfrm>
          <a:prstGeom prst="rect">
            <a:avLst/>
          </a:prstGeom>
        </p:spPr>
      </p:pic>
      <p:grpSp>
        <p:nvGrpSpPr>
          <p:cNvPr id="11" name="Group 10"/>
          <p:cNvGrpSpPr/>
          <p:nvPr/>
        </p:nvGrpSpPr>
        <p:grpSpPr>
          <a:xfrm>
            <a:off x="5995955" y="99422"/>
            <a:ext cx="6297643" cy="6673829"/>
            <a:chOff x="5894357" y="5"/>
            <a:chExt cx="6297643" cy="6673829"/>
          </a:xfrm>
        </p:grpSpPr>
        <p:pic>
          <p:nvPicPr>
            <p:cNvPr id="8" name="Picture 7"/>
            <p:cNvPicPr>
              <a:picLocks noChangeAspect="1"/>
            </p:cNvPicPr>
            <p:nvPr/>
          </p:nvPicPr>
          <p:blipFill rotWithShape="1">
            <a:blip r:embed="rId5"/>
            <a:srcRect l="12014" t="9869" r="43264"/>
            <a:stretch/>
          </p:blipFill>
          <p:spPr>
            <a:xfrm>
              <a:off x="5894357" y="5"/>
              <a:ext cx="6052282" cy="6479941"/>
            </a:xfrm>
            <a:prstGeom prst="rect">
              <a:avLst/>
            </a:prstGeom>
          </p:spPr>
        </p:pic>
        <p:sp>
          <p:nvSpPr>
            <p:cNvPr id="9" name="Rectangle 8"/>
            <p:cNvSpPr/>
            <p:nvPr/>
          </p:nvSpPr>
          <p:spPr>
            <a:xfrm>
              <a:off x="6335485" y="6443002"/>
              <a:ext cx="5856515" cy="230832"/>
            </a:xfrm>
            <a:prstGeom prst="rect">
              <a:avLst/>
            </a:prstGeom>
            <a:noFill/>
          </p:spPr>
          <p:txBody>
            <a:bodyPr wrap="square">
              <a:spAutoFit/>
            </a:bodyPr>
            <a:lstStyle/>
            <a:p>
              <a:r>
                <a:rPr lang="en-US" sz="900" dirty="0">
                  <a:solidFill>
                    <a:srgbClr val="212529"/>
                  </a:solidFill>
                  <a:latin typeface="Helvetica Neue"/>
                </a:rPr>
                <a:t>be accessed directly through the NIH website.</a:t>
              </a:r>
              <a:endParaRPr lang="en-US" sz="900" dirty="0"/>
            </a:p>
          </p:txBody>
        </p:sp>
      </p:grpSp>
      <p:sp>
        <p:nvSpPr>
          <p:cNvPr id="2" name="Rectangle 1"/>
          <p:cNvSpPr/>
          <p:nvPr/>
        </p:nvSpPr>
        <p:spPr>
          <a:xfrm>
            <a:off x="6267236" y="6349429"/>
            <a:ext cx="1972638" cy="2299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33207985"/>
      </p:ext>
    </p:extLst>
  </p:cSld>
  <p:clrMapOvr>
    <a:masterClrMapping/>
  </p:clrMapOvr>
  <mc:AlternateContent xmlns:mc="http://schemas.openxmlformats.org/markup-compatibility/2006" xmlns:p14="http://schemas.microsoft.com/office/powerpoint/2010/main">
    <mc:Choice Requires="p14">
      <p:transition spd="slow" p14:dur="2000" advTm="27984"/>
    </mc:Choice>
    <mc:Fallback xmlns="">
      <p:transition spd="slow" advTm="279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4913"/>
            <a:ext cx="10820400" cy="1325563"/>
          </a:xfrm>
        </p:spPr>
        <p:txBody>
          <a:bodyPr>
            <a:noAutofit/>
          </a:bodyPr>
          <a:lstStyle/>
          <a:p>
            <a:r>
              <a:rPr lang="en-US" sz="4800" b="1" dirty="0">
                <a:solidFill>
                  <a:schemeClr val="accent5"/>
                </a:solidFill>
              </a:rPr>
              <a:t>2020 NIH Virtual Seminar Presentation Materials</a:t>
            </a:r>
            <a:br>
              <a:rPr lang="en-US" sz="4800" b="1" dirty="0">
                <a:solidFill>
                  <a:schemeClr val="accent5"/>
                </a:solidFill>
              </a:rPr>
            </a:br>
            <a:r>
              <a:rPr lang="en-US" sz="4800" b="1" dirty="0">
                <a:solidFill>
                  <a:schemeClr val="accent5"/>
                </a:solidFill>
              </a:rPr>
              <a:t> </a:t>
            </a:r>
          </a:p>
        </p:txBody>
      </p:sp>
      <p:sp>
        <p:nvSpPr>
          <p:cNvPr id="3" name="Content Placeholder 2"/>
          <p:cNvSpPr>
            <a:spLocks noGrp="1"/>
          </p:cNvSpPr>
          <p:nvPr>
            <p:ph idx="1"/>
          </p:nvPr>
        </p:nvSpPr>
        <p:spPr>
          <a:xfrm>
            <a:off x="838200" y="2097623"/>
            <a:ext cx="10515600" cy="4351338"/>
          </a:xfrm>
        </p:spPr>
        <p:txBody>
          <a:bodyPr>
            <a:normAutofit fontScale="92500" lnSpcReduction="10000"/>
          </a:bodyPr>
          <a:lstStyle/>
          <a:p>
            <a:pPr marL="0" indent="0">
              <a:buNone/>
            </a:pPr>
            <a:r>
              <a:rPr lang="en-US" sz="2800" dirty="0">
                <a:solidFill>
                  <a:schemeClr val="tx1"/>
                </a:solidFill>
                <a:hlinkClick r:id="rId3"/>
              </a:rPr>
              <a:t>https://www.rit.edu/pht180/</a:t>
            </a:r>
            <a:endParaRPr lang="en-US" sz="2800" dirty="0">
              <a:solidFill>
                <a:schemeClr val="tx1"/>
              </a:solidFill>
            </a:endParaRPr>
          </a:p>
          <a:p>
            <a:pPr marL="0" indent="0">
              <a:lnSpc>
                <a:spcPct val="110000"/>
              </a:lnSpc>
              <a:spcBef>
                <a:spcPts val="1800"/>
              </a:spcBef>
              <a:buNone/>
            </a:pPr>
            <a:r>
              <a:rPr lang="en-US" sz="2400" dirty="0"/>
              <a:t>57 presentations (including video, PowerPoint, and script) in topics related to NIH grants process, policies, and programs.</a:t>
            </a:r>
          </a:p>
          <a:p>
            <a:pPr marL="0" indent="0">
              <a:spcBef>
                <a:spcPts val="1800"/>
              </a:spcBef>
              <a:buNone/>
            </a:pPr>
            <a:r>
              <a:rPr lang="en-US" sz="2400" dirty="0"/>
              <a:t>Selected topics include:</a:t>
            </a:r>
          </a:p>
          <a:p>
            <a:pPr lvl="1"/>
            <a:r>
              <a:rPr lang="en-US" sz="2200" dirty="0"/>
              <a:t>Fundamentals of the NIH Grants Process and Need-to-Know Resources</a:t>
            </a:r>
          </a:p>
          <a:p>
            <a:pPr lvl="1"/>
            <a:r>
              <a:rPr lang="en-US" sz="2200" dirty="0"/>
              <a:t>Navigating NIH Programs to Advance Your Career</a:t>
            </a:r>
          </a:p>
          <a:p>
            <a:pPr lvl="1"/>
            <a:r>
              <a:rPr lang="en-US" sz="2200" dirty="0"/>
              <a:t>Grant Writing for Success</a:t>
            </a:r>
          </a:p>
          <a:p>
            <a:pPr lvl="1"/>
            <a:r>
              <a:rPr lang="en-US" sz="2200" dirty="0"/>
              <a:t>Rigor and Reproducibility: Back to Basics</a:t>
            </a:r>
          </a:p>
          <a:p>
            <a:pPr lvl="1"/>
            <a:r>
              <a:rPr lang="en-US" sz="2200" dirty="0"/>
              <a:t>Understanding NIH Career Development "K" Awards</a:t>
            </a:r>
          </a:p>
          <a:p>
            <a:pPr lvl="1"/>
            <a:r>
              <a:rPr lang="en-US" sz="2200" dirty="0"/>
              <a:t>NIH Peer Review: "Live" Mock Study Section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16097823"/>
      </p:ext>
    </p:extLst>
  </p:cSld>
  <p:clrMapOvr>
    <a:masterClrMapping/>
  </p:clrMapOvr>
  <mc:AlternateContent xmlns:mc="http://schemas.openxmlformats.org/markup-compatibility/2006" xmlns:p14="http://schemas.microsoft.com/office/powerpoint/2010/main">
    <mc:Choice Requires="p14">
      <p:transition spd="slow" p14:dur="2000" advTm="22792"/>
    </mc:Choice>
    <mc:Fallback xmlns="">
      <p:transition spd="slow" advTm="2279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a:srcRect l="11860" t="10839" r="50039"/>
          <a:stretch/>
        </p:blipFill>
        <p:spPr>
          <a:xfrm>
            <a:off x="409286" y="14675"/>
            <a:ext cx="5504650" cy="6843325"/>
          </a:xfrm>
          <a:prstGeom prst="rect">
            <a:avLst/>
          </a:prstGeom>
        </p:spPr>
      </p:pic>
      <p:grpSp>
        <p:nvGrpSpPr>
          <p:cNvPr id="11" name="Group 10"/>
          <p:cNvGrpSpPr/>
          <p:nvPr/>
        </p:nvGrpSpPr>
        <p:grpSpPr>
          <a:xfrm>
            <a:off x="5995955" y="99422"/>
            <a:ext cx="6297643" cy="6673829"/>
            <a:chOff x="5894357" y="5"/>
            <a:chExt cx="6297643" cy="6673829"/>
          </a:xfrm>
        </p:grpSpPr>
        <p:pic>
          <p:nvPicPr>
            <p:cNvPr id="8" name="Picture 7"/>
            <p:cNvPicPr>
              <a:picLocks noChangeAspect="1"/>
            </p:cNvPicPr>
            <p:nvPr/>
          </p:nvPicPr>
          <p:blipFill rotWithShape="1">
            <a:blip r:embed="rId5"/>
            <a:srcRect l="12014" t="9869" r="43264"/>
            <a:stretch/>
          </p:blipFill>
          <p:spPr>
            <a:xfrm>
              <a:off x="5894357" y="5"/>
              <a:ext cx="6052282" cy="6479941"/>
            </a:xfrm>
            <a:prstGeom prst="rect">
              <a:avLst/>
            </a:prstGeom>
          </p:spPr>
        </p:pic>
        <p:sp>
          <p:nvSpPr>
            <p:cNvPr id="9" name="Rectangle 8"/>
            <p:cNvSpPr/>
            <p:nvPr/>
          </p:nvSpPr>
          <p:spPr>
            <a:xfrm>
              <a:off x="6335485" y="6443002"/>
              <a:ext cx="5856515" cy="230832"/>
            </a:xfrm>
            <a:prstGeom prst="rect">
              <a:avLst/>
            </a:prstGeom>
            <a:noFill/>
          </p:spPr>
          <p:txBody>
            <a:bodyPr wrap="square">
              <a:spAutoFit/>
            </a:bodyPr>
            <a:lstStyle/>
            <a:p>
              <a:r>
                <a:rPr lang="en-US" sz="900" dirty="0">
                  <a:solidFill>
                    <a:srgbClr val="212529"/>
                  </a:solidFill>
                  <a:latin typeface="Helvetica Neue"/>
                </a:rPr>
                <a:t>be accessed directly through the NIH website.</a:t>
              </a:r>
              <a:endParaRPr lang="en-US" sz="900" dirty="0"/>
            </a:p>
          </p:txBody>
        </p:sp>
      </p:grpSp>
      <p:sp>
        <p:nvSpPr>
          <p:cNvPr id="2" name="Rectangle 1"/>
          <p:cNvSpPr/>
          <p:nvPr/>
        </p:nvSpPr>
        <p:spPr>
          <a:xfrm>
            <a:off x="6267236" y="6349429"/>
            <a:ext cx="1972638" cy="2299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41916508"/>
      </p:ext>
    </p:extLst>
  </p:cSld>
  <p:clrMapOvr>
    <a:masterClrMapping/>
  </p:clrMapOvr>
  <mc:AlternateContent xmlns:mc="http://schemas.openxmlformats.org/markup-compatibility/2006" xmlns:p14="http://schemas.microsoft.com/office/powerpoint/2010/main">
    <mc:Choice Requires="p14">
      <p:transition spd="slow" p14:dur="2000" advTm="110582"/>
    </mc:Choice>
    <mc:Fallback xmlns="">
      <p:transition spd="slow" advTm="1105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5" name="Title 74">
            <a:extLst>
              <a:ext uri="{FF2B5EF4-FFF2-40B4-BE49-F238E27FC236}">
                <a16:creationId xmlns:a16="http://schemas.microsoft.com/office/drawing/2014/main" id="{DFF5CB35-EBE6-4E22-B8EC-490165D6E706}"/>
              </a:ext>
            </a:extLst>
          </p:cNvPr>
          <p:cNvSpPr>
            <a:spLocks noGrp="1"/>
          </p:cNvSpPr>
          <p:nvPr>
            <p:ph type="title"/>
          </p:nvPr>
        </p:nvSpPr>
        <p:spPr>
          <a:xfrm>
            <a:off x="842074" y="228754"/>
            <a:ext cx="10515600" cy="1325563"/>
          </a:xfrm>
        </p:spPr>
        <p:txBody>
          <a:bodyPr>
            <a:normAutofit/>
          </a:bodyPr>
          <a:lstStyle/>
          <a:p>
            <a:pPr algn="ctr"/>
            <a:r>
              <a:rPr lang="en-US" sz="4000" b="1" dirty="0">
                <a:solidFill>
                  <a:schemeClr val="accent5"/>
                </a:solidFill>
              </a:rPr>
              <a:t>NIH includes 27 Institutes and Centers (IC)</a:t>
            </a:r>
          </a:p>
        </p:txBody>
      </p:sp>
      <p:grpSp>
        <p:nvGrpSpPr>
          <p:cNvPr id="2" name="Group 1" descr="chart of NIH institutes and centers">
            <a:extLst>
              <a:ext uri="{FF2B5EF4-FFF2-40B4-BE49-F238E27FC236}">
                <a16:creationId xmlns:a16="http://schemas.microsoft.com/office/drawing/2014/main" id="{4E639651-7B33-4F78-A1F7-C47E119F5D1F}"/>
              </a:ext>
            </a:extLst>
          </p:cNvPr>
          <p:cNvGrpSpPr>
            <a:grpSpLocks noChangeAspect="1"/>
          </p:cNvGrpSpPr>
          <p:nvPr/>
        </p:nvGrpSpPr>
        <p:grpSpPr>
          <a:xfrm>
            <a:off x="1351684" y="981315"/>
            <a:ext cx="9491471" cy="5492416"/>
            <a:chOff x="2260547" y="1787045"/>
            <a:chExt cx="7716646" cy="4465379"/>
          </a:xfrm>
        </p:grpSpPr>
        <p:grpSp>
          <p:nvGrpSpPr>
            <p:cNvPr id="118" name="Group 117">
              <a:extLst>
                <a:ext uri="{FF2B5EF4-FFF2-40B4-BE49-F238E27FC236}">
                  <a16:creationId xmlns:a16="http://schemas.microsoft.com/office/drawing/2014/main" id="{8DFD14C4-6EFF-44D6-8053-D56C2709CC42}"/>
                </a:ext>
                <a:ext uri="{C183D7F6-B498-43B3-948B-1728B52AA6E4}">
                  <adec:decorative xmlns:adec="http://schemas.microsoft.com/office/drawing/2017/decorative" val="1"/>
                </a:ext>
              </a:extLst>
            </p:cNvPr>
            <p:cNvGrpSpPr/>
            <p:nvPr/>
          </p:nvGrpSpPr>
          <p:grpSpPr>
            <a:xfrm>
              <a:off x="2848103" y="4788278"/>
              <a:ext cx="6498634" cy="548640"/>
              <a:chOff x="2871549" y="2253870"/>
              <a:chExt cx="6498634" cy="548640"/>
            </a:xfrm>
          </p:grpSpPr>
          <p:cxnSp>
            <p:nvCxnSpPr>
              <p:cNvPr id="119" name="Straight Connector 118">
                <a:extLst>
                  <a:ext uri="{FF2B5EF4-FFF2-40B4-BE49-F238E27FC236}">
                    <a16:creationId xmlns:a16="http://schemas.microsoft.com/office/drawing/2014/main" id="{366C2C62-6F3C-4D8D-8990-6F5FBE625666}"/>
                  </a:ext>
                </a:extLst>
              </p:cNvPr>
              <p:cNvCxnSpPr>
                <a:cxnSpLocks/>
              </p:cNvCxnSpPr>
              <p:nvPr/>
            </p:nvCxnSpPr>
            <p:spPr>
              <a:xfrm>
                <a:off x="4139752"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0" name="Connector: Elbow 119">
                <a:extLst>
                  <a:ext uri="{FF2B5EF4-FFF2-40B4-BE49-F238E27FC236}">
                    <a16:creationId xmlns:a16="http://schemas.microsoft.com/office/drawing/2014/main" id="{0C21CA25-70AA-4D57-B73E-62AD3EDA19EA}"/>
                  </a:ext>
                </a:extLst>
              </p:cNvPr>
              <p:cNvCxnSpPr/>
              <p:nvPr/>
            </p:nvCxnSpPr>
            <p:spPr>
              <a:xfrm rot="5400000" flipH="1" flipV="1">
                <a:off x="6114516" y="-865791"/>
                <a:ext cx="12700" cy="6498634"/>
              </a:xfrm>
              <a:prstGeom prst="bentConnector3">
                <a:avLst>
                  <a:gd name="adj1" fmla="val 1132457"/>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FEE7DE6-602E-4E17-92CE-601EF0208DCA}"/>
                  </a:ext>
                </a:extLst>
              </p:cNvPr>
              <p:cNvCxnSpPr>
                <a:cxnSpLocks/>
              </p:cNvCxnSpPr>
              <p:nvPr/>
            </p:nvCxnSpPr>
            <p:spPr>
              <a:xfrm>
                <a:off x="5419229"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A1BC06-1C56-4DF1-937B-4ED6BE1ED561}"/>
                  </a:ext>
                </a:extLst>
              </p:cNvPr>
              <p:cNvCxnSpPr>
                <a:cxnSpLocks/>
              </p:cNvCxnSpPr>
              <p:nvPr/>
            </p:nvCxnSpPr>
            <p:spPr>
              <a:xfrm>
                <a:off x="6814713"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C06F0BC-86CA-4985-B347-5A3D5BF32D14}"/>
                  </a:ext>
                </a:extLst>
              </p:cNvPr>
              <p:cNvCxnSpPr>
                <a:cxnSpLocks/>
              </p:cNvCxnSpPr>
              <p:nvPr/>
            </p:nvCxnSpPr>
            <p:spPr>
              <a:xfrm>
                <a:off x="8128951"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47163F62-1ED9-4067-BE11-0C404DB88F7B}"/>
                </a:ext>
                <a:ext uri="{C183D7F6-B498-43B3-948B-1728B52AA6E4}">
                  <adec:decorative xmlns:adec="http://schemas.microsoft.com/office/drawing/2017/decorative" val="1"/>
                </a:ext>
              </a:extLst>
            </p:cNvPr>
            <p:cNvGrpSpPr/>
            <p:nvPr/>
          </p:nvGrpSpPr>
          <p:grpSpPr>
            <a:xfrm>
              <a:off x="2871549" y="4036956"/>
              <a:ext cx="6498634" cy="548640"/>
              <a:chOff x="2871549" y="2253870"/>
              <a:chExt cx="6498634" cy="548640"/>
            </a:xfrm>
          </p:grpSpPr>
          <p:cxnSp>
            <p:nvCxnSpPr>
              <p:cNvPr id="113" name="Straight Connector 112">
                <a:extLst>
                  <a:ext uri="{FF2B5EF4-FFF2-40B4-BE49-F238E27FC236}">
                    <a16:creationId xmlns:a16="http://schemas.microsoft.com/office/drawing/2014/main" id="{D7A2141A-B609-4DD2-A0A3-FFFDE3350A9C}"/>
                  </a:ext>
                </a:extLst>
              </p:cNvPr>
              <p:cNvCxnSpPr>
                <a:cxnSpLocks/>
              </p:cNvCxnSpPr>
              <p:nvPr/>
            </p:nvCxnSpPr>
            <p:spPr>
              <a:xfrm>
                <a:off x="4139752"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34331A35-5717-438A-8DC7-C3E7B932B495}"/>
                  </a:ext>
                </a:extLst>
              </p:cNvPr>
              <p:cNvCxnSpPr/>
              <p:nvPr/>
            </p:nvCxnSpPr>
            <p:spPr>
              <a:xfrm rot="5400000" flipH="1" flipV="1">
                <a:off x="6114516" y="-865791"/>
                <a:ext cx="12700" cy="6498634"/>
              </a:xfrm>
              <a:prstGeom prst="bentConnector3">
                <a:avLst>
                  <a:gd name="adj1" fmla="val 1132457"/>
                </a:avLst>
              </a:prstGeom>
              <a:ln w="12700"/>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FCB177C-D528-401B-A0AA-1D6E52454990}"/>
                  </a:ext>
                </a:extLst>
              </p:cNvPr>
              <p:cNvCxnSpPr>
                <a:cxnSpLocks/>
              </p:cNvCxnSpPr>
              <p:nvPr/>
            </p:nvCxnSpPr>
            <p:spPr>
              <a:xfrm>
                <a:off x="5419229"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1046593-B6F2-4E76-96F3-B501589ABC7B}"/>
                  </a:ext>
                </a:extLst>
              </p:cNvPr>
              <p:cNvCxnSpPr>
                <a:cxnSpLocks/>
              </p:cNvCxnSpPr>
              <p:nvPr/>
            </p:nvCxnSpPr>
            <p:spPr>
              <a:xfrm>
                <a:off x="6814713"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5BE1EE6-F760-4700-B6D2-DA41226B60C7}"/>
                  </a:ext>
                </a:extLst>
              </p:cNvPr>
              <p:cNvCxnSpPr>
                <a:cxnSpLocks/>
              </p:cNvCxnSpPr>
              <p:nvPr/>
            </p:nvCxnSpPr>
            <p:spPr>
              <a:xfrm>
                <a:off x="8128951"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F276C881-6CCC-4FA8-8D60-DA8C0874B6AC}"/>
                </a:ext>
                <a:ext uri="{C183D7F6-B498-43B3-948B-1728B52AA6E4}">
                  <adec:decorative xmlns:adec="http://schemas.microsoft.com/office/drawing/2017/decorative" val="1"/>
                </a:ext>
              </a:extLst>
            </p:cNvPr>
            <p:cNvGrpSpPr/>
            <p:nvPr/>
          </p:nvGrpSpPr>
          <p:grpSpPr>
            <a:xfrm>
              <a:off x="2871549" y="3248719"/>
              <a:ext cx="6498634" cy="548640"/>
              <a:chOff x="2871549" y="2253870"/>
              <a:chExt cx="6498634" cy="548640"/>
            </a:xfrm>
          </p:grpSpPr>
          <p:cxnSp>
            <p:nvCxnSpPr>
              <p:cNvPr id="107" name="Straight Connector 106">
                <a:extLst>
                  <a:ext uri="{FF2B5EF4-FFF2-40B4-BE49-F238E27FC236}">
                    <a16:creationId xmlns:a16="http://schemas.microsoft.com/office/drawing/2014/main" id="{9AE201D3-FE02-4597-A8FC-2ABFC2E2F552}"/>
                  </a:ext>
                </a:extLst>
              </p:cNvPr>
              <p:cNvCxnSpPr>
                <a:cxnSpLocks/>
              </p:cNvCxnSpPr>
              <p:nvPr/>
            </p:nvCxnSpPr>
            <p:spPr>
              <a:xfrm>
                <a:off x="4139752"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518D3FCF-D3CF-4454-B324-492AC1DDDF74}"/>
                  </a:ext>
                </a:extLst>
              </p:cNvPr>
              <p:cNvCxnSpPr/>
              <p:nvPr/>
            </p:nvCxnSpPr>
            <p:spPr>
              <a:xfrm rot="5400000" flipH="1" flipV="1">
                <a:off x="6114516" y="-865791"/>
                <a:ext cx="12700" cy="6498634"/>
              </a:xfrm>
              <a:prstGeom prst="bentConnector3">
                <a:avLst>
                  <a:gd name="adj1" fmla="val 1132457"/>
                </a:avLst>
              </a:prstGeom>
              <a:ln w="12700"/>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8B623C2-09B3-4959-88F5-21992A156EDA}"/>
                  </a:ext>
                </a:extLst>
              </p:cNvPr>
              <p:cNvCxnSpPr>
                <a:cxnSpLocks/>
              </p:cNvCxnSpPr>
              <p:nvPr/>
            </p:nvCxnSpPr>
            <p:spPr>
              <a:xfrm>
                <a:off x="5419229"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6DF17AA-8E02-4A7F-B5FB-7190B00DA6CF}"/>
                  </a:ext>
                </a:extLst>
              </p:cNvPr>
              <p:cNvCxnSpPr>
                <a:cxnSpLocks/>
              </p:cNvCxnSpPr>
              <p:nvPr/>
            </p:nvCxnSpPr>
            <p:spPr>
              <a:xfrm>
                <a:off x="6814713"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97009EE-3DC4-4CC8-8DE6-2B373500F9F7}"/>
                  </a:ext>
                </a:extLst>
              </p:cNvPr>
              <p:cNvCxnSpPr>
                <a:cxnSpLocks/>
              </p:cNvCxnSpPr>
              <p:nvPr/>
            </p:nvCxnSpPr>
            <p:spPr>
              <a:xfrm>
                <a:off x="8128951"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4E93FC4F-19E6-4998-BE05-33B0B8848FD5}"/>
                </a:ext>
                <a:ext uri="{C183D7F6-B498-43B3-948B-1728B52AA6E4}">
                  <adec:decorative xmlns:adec="http://schemas.microsoft.com/office/drawing/2017/decorative" val="1"/>
                </a:ext>
              </a:extLst>
            </p:cNvPr>
            <p:cNvGrpSpPr/>
            <p:nvPr/>
          </p:nvGrpSpPr>
          <p:grpSpPr>
            <a:xfrm>
              <a:off x="2871549" y="2466661"/>
              <a:ext cx="6498634" cy="548640"/>
              <a:chOff x="2871549" y="2253870"/>
              <a:chExt cx="6498634" cy="548640"/>
            </a:xfrm>
          </p:grpSpPr>
          <p:cxnSp>
            <p:nvCxnSpPr>
              <p:cNvPr id="101" name="Straight Connector 100">
                <a:extLst>
                  <a:ext uri="{FF2B5EF4-FFF2-40B4-BE49-F238E27FC236}">
                    <a16:creationId xmlns:a16="http://schemas.microsoft.com/office/drawing/2014/main" id="{03A4CB2D-1709-496C-A529-F71C67604B11}"/>
                  </a:ext>
                </a:extLst>
              </p:cNvPr>
              <p:cNvCxnSpPr>
                <a:cxnSpLocks/>
              </p:cNvCxnSpPr>
              <p:nvPr/>
            </p:nvCxnSpPr>
            <p:spPr>
              <a:xfrm>
                <a:off x="4139752"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C2F6DF68-D774-4EB6-82DA-B262599EA839}"/>
                  </a:ext>
                </a:extLst>
              </p:cNvPr>
              <p:cNvCxnSpPr>
                <a:cxnSpLocks/>
              </p:cNvCxnSpPr>
              <p:nvPr/>
            </p:nvCxnSpPr>
            <p:spPr>
              <a:xfrm rot="5400000" flipH="1" flipV="1">
                <a:off x="6114516" y="-785277"/>
                <a:ext cx="12700" cy="6498634"/>
              </a:xfrm>
              <a:prstGeom prst="bentConnector3">
                <a:avLst>
                  <a:gd name="adj1" fmla="val 1800000"/>
                </a:avLst>
              </a:prstGeom>
              <a:ln w="12700"/>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6AB7CD4-4800-4F3D-A9A9-B5269D55B52E}"/>
                  </a:ext>
                </a:extLst>
              </p:cNvPr>
              <p:cNvCxnSpPr>
                <a:cxnSpLocks/>
              </p:cNvCxnSpPr>
              <p:nvPr/>
            </p:nvCxnSpPr>
            <p:spPr>
              <a:xfrm>
                <a:off x="5419229"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7F53A6F7-D945-4761-ADDF-4D38FE87B216}"/>
                  </a:ext>
                </a:extLst>
              </p:cNvPr>
              <p:cNvCxnSpPr>
                <a:cxnSpLocks/>
              </p:cNvCxnSpPr>
              <p:nvPr/>
            </p:nvCxnSpPr>
            <p:spPr>
              <a:xfrm>
                <a:off x="6814713"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A503315-61F8-4926-8E66-BCB012AA8667}"/>
                  </a:ext>
                </a:extLst>
              </p:cNvPr>
              <p:cNvCxnSpPr>
                <a:cxnSpLocks/>
              </p:cNvCxnSpPr>
              <p:nvPr/>
            </p:nvCxnSpPr>
            <p:spPr>
              <a:xfrm>
                <a:off x="8128951"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71" name="Straight Connector 70">
              <a:extLst>
                <a:ext uri="{C183D7F6-B498-43B3-948B-1728B52AA6E4}">
                  <adec:decorative xmlns:adec="http://schemas.microsoft.com/office/drawing/2017/decorative" val="1"/>
                </a:ext>
              </a:extLst>
            </p:cNvPr>
            <p:cNvCxnSpPr>
              <a:cxnSpLocks/>
            </p:cNvCxnSpPr>
            <p:nvPr/>
          </p:nvCxnSpPr>
          <p:spPr>
            <a:xfrm flipV="1">
              <a:off x="7156854" y="1931293"/>
              <a:ext cx="226365" cy="130295"/>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a:cxnSpLocks/>
            </p:cNvCxnSpPr>
            <p:nvPr/>
          </p:nvCxnSpPr>
          <p:spPr>
            <a:xfrm flipV="1">
              <a:off x="4362855" y="2061588"/>
              <a:ext cx="707072" cy="1253"/>
            </a:xfrm>
            <a:prstGeom prst="line">
              <a:avLst/>
            </a:prstGeom>
          </p:spPr>
          <p:style>
            <a:lnRef idx="2">
              <a:schemeClr val="accent1"/>
            </a:lnRef>
            <a:fillRef idx="0">
              <a:schemeClr val="accent1"/>
            </a:fillRef>
            <a:effectRef idx="1">
              <a:schemeClr val="accent1"/>
            </a:effectRef>
            <a:fontRef idx="minor">
              <a:schemeClr val="tx1"/>
            </a:fontRef>
          </p:style>
        </p:cxnSp>
        <p:sp>
          <p:nvSpPr>
            <p:cNvPr id="40" name="Rectangle: Rounded Corners 39"/>
            <p:cNvSpPr>
              <a:spLocks noChangeArrowheads="1"/>
            </p:cNvSpPr>
            <p:nvPr/>
          </p:nvSpPr>
          <p:spPr bwMode="auto">
            <a:xfrm>
              <a:off x="5069927" y="1787045"/>
              <a:ext cx="2086927" cy="549085"/>
            </a:xfrm>
            <a:prstGeom prst="roundRect">
              <a:avLst/>
            </a:prstGeom>
            <a:solidFill>
              <a:srgbClr val="126BB4"/>
            </a:solidFill>
            <a:ln w="12700">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1200" b="1" dirty="0">
                  <a:solidFill>
                    <a:schemeClr val="bg1"/>
                  </a:solidFill>
                  <a:latin typeface="Lucida Sans" pitchFamily="34" charset="0"/>
                </a:rPr>
                <a:t>Office of the Director</a:t>
              </a:r>
              <a:r>
                <a:rPr lang="en-US" sz="800" b="1" dirty="0">
                  <a:solidFill>
                    <a:schemeClr val="bg1"/>
                  </a:solidFill>
                  <a:latin typeface="Lucida Sans" pitchFamily="34" charset="0"/>
                </a:rPr>
                <a:t> </a:t>
              </a:r>
            </a:p>
          </p:txBody>
        </p:sp>
        <p:sp>
          <p:nvSpPr>
            <p:cNvPr id="42" name="Rectangle 74">
              <a:extLst>
                <a:ext uri="{C183D7F6-B498-43B3-948B-1728B52AA6E4}">
                  <adec:decorative xmlns:adec="http://schemas.microsoft.com/office/drawing/2017/decorative" val="1"/>
                </a:ext>
              </a:extLst>
            </p:cNvPr>
            <p:cNvSpPr>
              <a:spLocks noChangeArrowheads="1"/>
            </p:cNvSpPr>
            <p:nvPr/>
          </p:nvSpPr>
          <p:spPr bwMode="auto">
            <a:xfrm>
              <a:off x="3908686" y="5564006"/>
              <a:ext cx="4442510" cy="688418"/>
            </a:xfrm>
            <a:prstGeom prst="roundRect">
              <a:avLst/>
            </a:prstGeom>
            <a:noFill/>
            <a:ln w="28575" cap="rnd">
              <a:solidFill>
                <a:srgbClr val="126BB4"/>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latin typeface="Arial" pitchFamily="34" charset="0"/>
                <a:ea typeface="MS PGothic" pitchFamily="34" charset="-128"/>
              </a:endParaRPr>
            </a:p>
          </p:txBody>
        </p:sp>
        <p:sp>
          <p:nvSpPr>
            <p:cNvPr id="72" name="Rectangle: Rounded Corners 71"/>
            <p:cNvSpPr/>
            <p:nvPr/>
          </p:nvSpPr>
          <p:spPr>
            <a:xfrm>
              <a:off x="7407444" y="2078193"/>
              <a:ext cx="2528521" cy="193791"/>
            </a:xfrm>
            <a:prstGeom prst="roundRect">
              <a:avLst/>
            </a:prstGeom>
            <a:solidFill>
              <a:schemeClr val="accent3">
                <a:lumMod val="50000"/>
              </a:schemeClr>
            </a:solidFill>
            <a:ln>
              <a:solidFill>
                <a:schemeClr val="bg1"/>
              </a:solidFill>
            </a:ln>
          </p:spPr>
          <p:txBody>
            <a:bodyPr wrap="square">
              <a:spAutoFit/>
            </a:bodyPr>
            <a:lstStyle/>
            <a:p>
              <a:pPr algn="ctr"/>
              <a:r>
                <a:rPr lang="en-US" sz="800" b="1" dirty="0">
                  <a:solidFill>
                    <a:schemeClr val="bg1"/>
                  </a:solidFill>
                  <a:latin typeface="Lucida Sans" panose="020B0602030504020204" pitchFamily="34" charset="0"/>
                </a:rPr>
                <a:t>Office Intramural Training and Education</a:t>
              </a:r>
            </a:p>
          </p:txBody>
        </p:sp>
        <p:sp>
          <p:nvSpPr>
            <p:cNvPr id="73" name="Rectangle: Rounded Corners 72"/>
            <p:cNvSpPr/>
            <p:nvPr/>
          </p:nvSpPr>
          <p:spPr>
            <a:xfrm>
              <a:off x="2296884" y="1787045"/>
              <a:ext cx="2065971" cy="55159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Lucida Sans" panose="020B0602030504020204" pitchFamily="34" charset="0"/>
                </a:rPr>
                <a:t>Office of Extramural Research</a:t>
              </a:r>
            </a:p>
            <a:p>
              <a:pPr algn="ctr"/>
              <a:r>
                <a:rPr lang="en-US" sz="900" b="1" dirty="0">
                  <a:solidFill>
                    <a:schemeClr val="bg1"/>
                  </a:solidFill>
                  <a:latin typeface="Lucida Sans" panose="020B0602030504020204" pitchFamily="34" charset="0"/>
                </a:rPr>
                <a:t>Division of Biomedical Research Workforce (DBRW)</a:t>
              </a:r>
            </a:p>
          </p:txBody>
        </p:sp>
        <p:sp>
          <p:nvSpPr>
            <p:cNvPr id="76" name="Rectangle: Rounded Corners 75"/>
            <p:cNvSpPr/>
            <p:nvPr/>
          </p:nvSpPr>
          <p:spPr>
            <a:xfrm>
              <a:off x="7407443" y="1790829"/>
              <a:ext cx="2520606" cy="193791"/>
            </a:xfrm>
            <a:prstGeom prst="roundRect">
              <a:avLst/>
            </a:prstGeom>
            <a:solidFill>
              <a:schemeClr val="accent3">
                <a:lumMod val="50000"/>
              </a:schemeClr>
            </a:solidFill>
            <a:ln>
              <a:solidFill>
                <a:schemeClr val="bg1"/>
              </a:solidFill>
            </a:ln>
          </p:spPr>
          <p:txBody>
            <a:bodyPr wrap="square">
              <a:spAutoFit/>
            </a:bodyPr>
            <a:lstStyle/>
            <a:p>
              <a:pPr algn="ctr"/>
              <a:r>
                <a:rPr lang="en-US" sz="800" b="1" dirty="0">
                  <a:solidFill>
                    <a:schemeClr val="bg1"/>
                  </a:solidFill>
                  <a:latin typeface="Lucida Sans" panose="020B0602030504020204" pitchFamily="34" charset="0"/>
                </a:rPr>
                <a:t>Office for Scientific Workforce Diversity</a:t>
              </a:r>
            </a:p>
          </p:txBody>
        </p:sp>
        <p:cxnSp>
          <p:nvCxnSpPr>
            <p:cNvPr id="80" name="Straight Connector 79">
              <a:extLst>
                <a:ext uri="{FF2B5EF4-FFF2-40B4-BE49-F238E27FC236}">
                  <a16:creationId xmlns:a16="http://schemas.microsoft.com/office/drawing/2014/main" id="{5B02F5D7-A390-4F0E-B76B-51E99F8778BB}"/>
                </a:ext>
                <a:ext uri="{C183D7F6-B498-43B3-948B-1728B52AA6E4}">
                  <adec:decorative xmlns:adec="http://schemas.microsoft.com/office/drawing/2017/decorative" val="1"/>
                </a:ext>
              </a:extLst>
            </p:cNvPr>
            <p:cNvCxnSpPr>
              <a:cxnSpLocks/>
            </p:cNvCxnSpPr>
            <p:nvPr/>
          </p:nvCxnSpPr>
          <p:spPr>
            <a:xfrm>
              <a:off x="7156854" y="2061588"/>
              <a:ext cx="226366" cy="161326"/>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43493035-A108-4716-817D-4B2C0CDF0C12}"/>
                </a:ext>
                <a:ext uri="{C183D7F6-B498-43B3-948B-1728B52AA6E4}">
                  <adec:decorative xmlns:adec="http://schemas.microsoft.com/office/drawing/2017/decorative" val="1"/>
                </a:ext>
              </a:extLst>
            </p:cNvPr>
            <p:cNvCxnSpPr>
              <a:cxnSpLocks/>
              <a:endCxn id="42" idx="0"/>
            </p:cNvCxnSpPr>
            <p:nvPr/>
          </p:nvCxnSpPr>
          <p:spPr>
            <a:xfrm>
              <a:off x="6113391" y="2336130"/>
              <a:ext cx="16550" cy="3227876"/>
            </a:xfrm>
            <a:prstGeom prst="line">
              <a:avLst/>
            </a:prstGeom>
          </p:spPr>
          <p:style>
            <a:lnRef idx="2">
              <a:schemeClr val="accent1"/>
            </a:lnRef>
            <a:fillRef idx="0">
              <a:schemeClr val="accent1"/>
            </a:fillRef>
            <a:effectRef idx="1">
              <a:schemeClr val="accent1"/>
            </a:effectRef>
            <a:fontRef idx="minor">
              <a:schemeClr val="tx1"/>
            </a:fontRef>
          </p:style>
        </p:cxnSp>
        <p:sp>
          <p:nvSpPr>
            <p:cNvPr id="43" name="Rectangle 45"/>
            <p:cNvSpPr>
              <a:spLocks noChangeArrowheads="1"/>
            </p:cNvSpPr>
            <p:nvPr/>
          </p:nvSpPr>
          <p:spPr bwMode="auto">
            <a:xfrm>
              <a:off x="6229868" y="4891773"/>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National Library</a:t>
              </a:r>
            </a:p>
            <a:p>
              <a:pPr algn="ctr">
                <a:defRPr/>
              </a:pPr>
              <a:r>
                <a:rPr lang="en-US" sz="800" b="1" dirty="0">
                  <a:solidFill>
                    <a:schemeClr val="bg1"/>
                  </a:solidFill>
                  <a:latin typeface="Lucida Sans" pitchFamily="34" charset="0"/>
                </a:rPr>
                <a:t>of Medicine</a:t>
              </a:r>
            </a:p>
          </p:txBody>
        </p:sp>
        <p:sp>
          <p:nvSpPr>
            <p:cNvPr id="44" name="Rectangle 46"/>
            <p:cNvSpPr>
              <a:spLocks noChangeArrowheads="1"/>
            </p:cNvSpPr>
            <p:nvPr/>
          </p:nvSpPr>
          <p:spPr bwMode="auto">
            <a:xfrm>
              <a:off x="5597262" y="5670245"/>
              <a:ext cx="1133639" cy="473734"/>
            </a:xfrm>
            <a:prstGeom prst="roundRect">
              <a:avLst/>
            </a:prstGeom>
            <a:solidFill>
              <a:schemeClr val="accent3">
                <a:lumMod val="50000"/>
              </a:schemeClr>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Center for </a:t>
              </a:r>
            </a:p>
            <a:p>
              <a:pPr algn="ctr">
                <a:defRPr/>
              </a:pPr>
              <a:r>
                <a:rPr lang="en-US" sz="800" b="1" dirty="0">
                  <a:solidFill>
                    <a:schemeClr val="bg1"/>
                  </a:solidFill>
                  <a:latin typeface="Lucida Sans" pitchFamily="34" charset="0"/>
                </a:rPr>
                <a:t>Information</a:t>
              </a:r>
            </a:p>
            <a:p>
              <a:pPr algn="ctr">
                <a:defRPr/>
              </a:pPr>
              <a:r>
                <a:rPr lang="en-US" sz="800" b="1" dirty="0">
                  <a:solidFill>
                    <a:schemeClr val="bg1"/>
                  </a:solidFill>
                  <a:latin typeface="Lucida Sans" pitchFamily="34" charset="0"/>
                </a:rPr>
                <a:t>Technology</a:t>
              </a:r>
            </a:p>
          </p:txBody>
        </p:sp>
        <p:sp>
          <p:nvSpPr>
            <p:cNvPr id="45" name="Rectangle 47"/>
            <p:cNvSpPr>
              <a:spLocks noChangeArrowheads="1"/>
            </p:cNvSpPr>
            <p:nvPr/>
          </p:nvSpPr>
          <p:spPr bwMode="auto">
            <a:xfrm>
              <a:off x="6993728" y="5670245"/>
              <a:ext cx="1135223" cy="473734"/>
            </a:xfrm>
            <a:prstGeom prst="roundRect">
              <a:avLst/>
            </a:prstGeom>
            <a:solidFill>
              <a:schemeClr val="accent3">
                <a:lumMod val="50000"/>
              </a:schemeClr>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Center for </a:t>
              </a:r>
            </a:p>
            <a:p>
              <a:pPr algn="ctr">
                <a:defRPr/>
              </a:pPr>
              <a:r>
                <a:rPr lang="en-US" sz="800" b="1" dirty="0">
                  <a:solidFill>
                    <a:schemeClr val="bg1"/>
                  </a:solidFill>
                  <a:latin typeface="Lucida Sans" pitchFamily="34" charset="0"/>
                </a:rPr>
                <a:t>Scientific Review</a:t>
              </a:r>
            </a:p>
          </p:txBody>
        </p:sp>
        <p:sp>
          <p:nvSpPr>
            <p:cNvPr id="46" name="Rectangle 48"/>
            <p:cNvSpPr>
              <a:spLocks noChangeArrowheads="1"/>
            </p:cNvSpPr>
            <p:nvPr/>
          </p:nvSpPr>
          <p:spPr bwMode="auto">
            <a:xfrm>
              <a:off x="3525601" y="4891773"/>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Fogarty</a:t>
              </a:r>
            </a:p>
            <a:p>
              <a:pPr algn="ctr">
                <a:defRPr/>
              </a:pPr>
              <a:r>
                <a:rPr lang="en-US" sz="800" b="1" dirty="0">
                  <a:solidFill>
                    <a:schemeClr val="bg1"/>
                  </a:solidFill>
                  <a:latin typeface="Lucida Sans" pitchFamily="34" charset="0"/>
                </a:rPr>
                <a:t>International</a:t>
              </a:r>
            </a:p>
            <a:p>
              <a:pPr algn="ctr">
                <a:defRPr/>
              </a:pPr>
              <a:r>
                <a:rPr lang="en-US" sz="800" b="1" dirty="0">
                  <a:solidFill>
                    <a:schemeClr val="bg1"/>
                  </a:solidFill>
                  <a:latin typeface="Lucida Sans" pitchFamily="34" charset="0"/>
                </a:rPr>
                <a:t>Center</a:t>
              </a:r>
            </a:p>
          </p:txBody>
        </p:sp>
        <p:sp>
          <p:nvSpPr>
            <p:cNvPr id="47" name="Rectangle 49"/>
            <p:cNvSpPr>
              <a:spLocks noChangeArrowheads="1"/>
            </p:cNvSpPr>
            <p:nvPr/>
          </p:nvSpPr>
          <p:spPr bwMode="auto">
            <a:xfrm>
              <a:off x="6211660" y="2596317"/>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National Institute</a:t>
              </a:r>
            </a:p>
            <a:p>
              <a:pPr algn="ctr">
                <a:defRPr/>
              </a:pPr>
              <a:r>
                <a:rPr lang="en-US" sz="800" b="1" dirty="0">
                  <a:solidFill>
                    <a:schemeClr val="bg1"/>
                  </a:solidFill>
                  <a:latin typeface="Lucida Sans" pitchFamily="34" charset="0"/>
                </a:rPr>
                <a:t>of Arthritis and</a:t>
              </a:r>
            </a:p>
            <a:p>
              <a:pPr algn="ctr">
                <a:defRPr/>
              </a:pPr>
              <a:r>
                <a:rPr lang="en-US" sz="800" b="1" dirty="0">
                  <a:solidFill>
                    <a:schemeClr val="bg1"/>
                  </a:solidFill>
                  <a:latin typeface="Lucida Sans" pitchFamily="34" charset="0"/>
                </a:rPr>
                <a:t>Musculoskeletal</a:t>
              </a:r>
            </a:p>
            <a:p>
              <a:pPr algn="ctr">
                <a:defRPr/>
              </a:pPr>
              <a:r>
                <a:rPr lang="en-US" sz="800" b="1" dirty="0">
                  <a:solidFill>
                    <a:schemeClr val="bg1"/>
                  </a:solidFill>
                  <a:latin typeface="Lucida Sans" pitchFamily="34" charset="0"/>
                </a:rPr>
                <a:t>and Skin Diseases</a:t>
              </a:r>
            </a:p>
          </p:txBody>
        </p:sp>
        <p:sp>
          <p:nvSpPr>
            <p:cNvPr id="48" name="Rectangle 50"/>
            <p:cNvSpPr>
              <a:spLocks noChangeArrowheads="1"/>
            </p:cNvSpPr>
            <p:nvPr/>
          </p:nvSpPr>
          <p:spPr bwMode="auto">
            <a:xfrm>
              <a:off x="4821528" y="3361469"/>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National Institute</a:t>
              </a:r>
            </a:p>
            <a:p>
              <a:pPr algn="ctr">
                <a:defRPr/>
              </a:pPr>
              <a:r>
                <a:rPr lang="en-US" sz="800" b="1" dirty="0">
                  <a:solidFill>
                    <a:schemeClr val="bg1"/>
                  </a:solidFill>
                  <a:latin typeface="Lucida Sans" pitchFamily="34" charset="0"/>
                </a:rPr>
                <a:t>of Diabetes and</a:t>
              </a:r>
            </a:p>
            <a:p>
              <a:pPr algn="ctr">
                <a:defRPr/>
              </a:pPr>
              <a:r>
                <a:rPr lang="en-US" sz="800" b="1" dirty="0">
                  <a:solidFill>
                    <a:schemeClr val="bg1"/>
                  </a:solidFill>
                  <a:latin typeface="Lucida Sans" pitchFamily="34" charset="0"/>
                </a:rPr>
                <a:t>Digestive and</a:t>
              </a:r>
            </a:p>
            <a:p>
              <a:pPr algn="ctr">
                <a:defRPr/>
              </a:pPr>
              <a:r>
                <a:rPr lang="en-US" sz="800" b="1" dirty="0">
                  <a:solidFill>
                    <a:schemeClr val="bg1"/>
                  </a:solidFill>
                  <a:latin typeface="Lucida Sans" pitchFamily="34" charset="0"/>
                </a:rPr>
                <a:t>Kidney Diseases</a:t>
              </a:r>
            </a:p>
          </p:txBody>
        </p:sp>
        <p:sp>
          <p:nvSpPr>
            <p:cNvPr id="49" name="Rectangle 51"/>
            <p:cNvSpPr>
              <a:spLocks noChangeArrowheads="1"/>
            </p:cNvSpPr>
            <p:nvPr/>
          </p:nvSpPr>
          <p:spPr bwMode="auto">
            <a:xfrm>
              <a:off x="3545392" y="3361469"/>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National Institute</a:t>
              </a:r>
            </a:p>
            <a:p>
              <a:pPr algn="ctr">
                <a:defRPr/>
              </a:pPr>
              <a:r>
                <a:rPr lang="en-US" sz="800" b="1" dirty="0">
                  <a:solidFill>
                    <a:schemeClr val="bg1"/>
                  </a:solidFill>
                  <a:latin typeface="Lucida Sans" pitchFamily="34" charset="0"/>
                </a:rPr>
                <a:t>of Dental and</a:t>
              </a:r>
            </a:p>
            <a:p>
              <a:pPr algn="ctr">
                <a:defRPr/>
              </a:pPr>
              <a:r>
                <a:rPr lang="en-US" sz="800" b="1" dirty="0">
                  <a:solidFill>
                    <a:schemeClr val="bg1"/>
                  </a:solidFill>
                  <a:latin typeface="Lucida Sans" pitchFamily="34" charset="0"/>
                </a:rPr>
                <a:t>Craniofacial</a:t>
              </a:r>
            </a:p>
            <a:p>
              <a:pPr algn="ctr">
                <a:defRPr/>
              </a:pPr>
              <a:r>
                <a:rPr lang="en-US" sz="800" b="1" dirty="0">
                  <a:solidFill>
                    <a:schemeClr val="bg1"/>
                  </a:solidFill>
                  <a:latin typeface="Lucida Sans" pitchFamily="34" charset="0"/>
                </a:rPr>
                <a:t>Research</a:t>
              </a:r>
            </a:p>
          </p:txBody>
        </p:sp>
        <p:sp>
          <p:nvSpPr>
            <p:cNvPr id="50" name="Rectangle 52"/>
            <p:cNvSpPr>
              <a:spLocks noChangeArrowheads="1"/>
            </p:cNvSpPr>
            <p:nvPr/>
          </p:nvSpPr>
          <p:spPr bwMode="auto">
            <a:xfrm>
              <a:off x="2260547" y="3361469"/>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National Institute on</a:t>
              </a:r>
            </a:p>
            <a:p>
              <a:pPr algn="ctr">
                <a:defRPr/>
              </a:pPr>
              <a:r>
                <a:rPr lang="en-US" sz="800" b="1" dirty="0">
                  <a:solidFill>
                    <a:schemeClr val="bg1"/>
                  </a:solidFill>
                  <a:latin typeface="Lucida Sans" pitchFamily="34" charset="0"/>
                </a:rPr>
                <a:t>Deafness and Other</a:t>
              </a:r>
            </a:p>
            <a:p>
              <a:pPr algn="ctr">
                <a:defRPr/>
              </a:pPr>
              <a:r>
                <a:rPr lang="en-US" sz="800" b="1" dirty="0">
                  <a:solidFill>
                    <a:schemeClr val="bg1"/>
                  </a:solidFill>
                  <a:latin typeface="Lucida Sans" pitchFamily="34" charset="0"/>
                </a:rPr>
                <a:t>Communication</a:t>
              </a:r>
            </a:p>
            <a:p>
              <a:pPr algn="ctr">
                <a:defRPr/>
              </a:pPr>
              <a:r>
                <a:rPr lang="en-US" sz="800" b="1" dirty="0">
                  <a:solidFill>
                    <a:schemeClr val="bg1"/>
                  </a:solidFill>
                  <a:latin typeface="Lucida Sans" pitchFamily="34" charset="0"/>
                </a:rPr>
                <a:t>Disorders</a:t>
              </a:r>
            </a:p>
          </p:txBody>
        </p:sp>
        <p:sp>
          <p:nvSpPr>
            <p:cNvPr id="51" name="Rectangle 53"/>
            <p:cNvSpPr>
              <a:spLocks noChangeArrowheads="1"/>
            </p:cNvSpPr>
            <p:nvPr/>
          </p:nvSpPr>
          <p:spPr bwMode="auto">
            <a:xfrm>
              <a:off x="8788473" y="3361469"/>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National Eye</a:t>
              </a:r>
            </a:p>
            <a:p>
              <a:pPr algn="ctr">
                <a:defRPr/>
              </a:pPr>
              <a:r>
                <a:rPr lang="en-US" sz="800" b="1" dirty="0">
                  <a:solidFill>
                    <a:schemeClr val="bg1"/>
                  </a:solidFill>
                  <a:latin typeface="Lucida Sans" pitchFamily="34" charset="0"/>
                </a:rPr>
                <a:t>Institute</a:t>
              </a:r>
            </a:p>
          </p:txBody>
        </p:sp>
        <p:sp>
          <p:nvSpPr>
            <p:cNvPr id="52" name="Rectangle 54"/>
            <p:cNvSpPr>
              <a:spLocks noChangeArrowheads="1"/>
            </p:cNvSpPr>
            <p:nvPr/>
          </p:nvSpPr>
          <p:spPr bwMode="auto">
            <a:xfrm>
              <a:off x="3536684" y="4126621"/>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National Heart,</a:t>
              </a:r>
            </a:p>
            <a:p>
              <a:pPr algn="ctr">
                <a:defRPr/>
              </a:pPr>
              <a:r>
                <a:rPr lang="en-US" sz="800" b="1" dirty="0">
                  <a:solidFill>
                    <a:schemeClr val="bg1"/>
                  </a:solidFill>
                  <a:latin typeface="Lucida Sans" pitchFamily="34" charset="0"/>
                </a:rPr>
                <a:t>Lung, and Blood</a:t>
              </a:r>
            </a:p>
            <a:p>
              <a:pPr algn="ctr">
                <a:defRPr/>
              </a:pPr>
              <a:r>
                <a:rPr lang="en-US" sz="800" b="1" dirty="0">
                  <a:solidFill>
                    <a:schemeClr val="bg1"/>
                  </a:solidFill>
                  <a:latin typeface="Lucida Sans" pitchFamily="34" charset="0"/>
                </a:rPr>
                <a:t>Institute</a:t>
              </a:r>
            </a:p>
          </p:txBody>
        </p:sp>
        <p:sp>
          <p:nvSpPr>
            <p:cNvPr id="53" name="Rectangle 55"/>
            <p:cNvSpPr>
              <a:spLocks noChangeArrowheads="1"/>
            </p:cNvSpPr>
            <p:nvPr/>
          </p:nvSpPr>
          <p:spPr bwMode="auto">
            <a:xfrm>
              <a:off x="3545392" y="2596317"/>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National Institute</a:t>
              </a:r>
            </a:p>
            <a:p>
              <a:pPr algn="ctr">
                <a:defRPr/>
              </a:pPr>
              <a:r>
                <a:rPr lang="en-US" sz="800" b="1" dirty="0">
                  <a:solidFill>
                    <a:schemeClr val="bg1"/>
                  </a:solidFill>
                  <a:latin typeface="Lucida Sans" pitchFamily="34" charset="0"/>
                </a:rPr>
                <a:t>on Alcohol Abuse</a:t>
              </a:r>
            </a:p>
            <a:p>
              <a:pPr algn="ctr">
                <a:defRPr/>
              </a:pPr>
              <a:r>
                <a:rPr lang="en-US" sz="800" b="1" dirty="0">
                  <a:solidFill>
                    <a:schemeClr val="bg1"/>
                  </a:solidFill>
                  <a:latin typeface="Lucida Sans" pitchFamily="34" charset="0"/>
                </a:rPr>
                <a:t>and Alcoholism</a:t>
              </a:r>
            </a:p>
          </p:txBody>
        </p:sp>
        <p:sp>
          <p:nvSpPr>
            <p:cNvPr id="54" name="Rectangle 56"/>
            <p:cNvSpPr>
              <a:spLocks noChangeArrowheads="1"/>
            </p:cNvSpPr>
            <p:nvPr/>
          </p:nvSpPr>
          <p:spPr bwMode="auto">
            <a:xfrm>
              <a:off x="7508379" y="2596317"/>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National Cancer</a:t>
              </a:r>
            </a:p>
            <a:p>
              <a:pPr algn="ctr">
                <a:defRPr/>
              </a:pPr>
              <a:r>
                <a:rPr lang="en-US" sz="800" b="1" dirty="0">
                  <a:solidFill>
                    <a:schemeClr val="bg1"/>
                  </a:solidFill>
                  <a:latin typeface="Lucida Sans" pitchFamily="34" charset="0"/>
                </a:rPr>
                <a:t>Institute</a:t>
              </a:r>
            </a:p>
          </p:txBody>
        </p:sp>
        <p:sp>
          <p:nvSpPr>
            <p:cNvPr id="55" name="Rectangle 57"/>
            <p:cNvSpPr>
              <a:spLocks noChangeArrowheads="1"/>
            </p:cNvSpPr>
            <p:nvPr/>
          </p:nvSpPr>
          <p:spPr bwMode="auto">
            <a:xfrm>
              <a:off x="6211660" y="3361469"/>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National Institute</a:t>
              </a:r>
            </a:p>
            <a:p>
              <a:pPr algn="ctr">
                <a:defRPr/>
              </a:pPr>
              <a:r>
                <a:rPr lang="en-US" sz="800" b="1" dirty="0">
                  <a:solidFill>
                    <a:schemeClr val="bg1"/>
                  </a:solidFill>
                  <a:latin typeface="Lucida Sans" pitchFamily="34" charset="0"/>
                </a:rPr>
                <a:t>on Drug Abuse</a:t>
              </a:r>
            </a:p>
          </p:txBody>
        </p:sp>
        <p:sp>
          <p:nvSpPr>
            <p:cNvPr id="56" name="Rectangle 58"/>
            <p:cNvSpPr>
              <a:spLocks noChangeArrowheads="1"/>
            </p:cNvSpPr>
            <p:nvPr/>
          </p:nvSpPr>
          <p:spPr bwMode="auto">
            <a:xfrm>
              <a:off x="7508379" y="3361469"/>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National Institute</a:t>
              </a:r>
            </a:p>
            <a:p>
              <a:pPr algn="ctr">
                <a:defRPr/>
              </a:pPr>
              <a:r>
                <a:rPr lang="en-US" sz="800" b="1" dirty="0">
                  <a:solidFill>
                    <a:schemeClr val="bg1"/>
                  </a:solidFill>
                  <a:latin typeface="Lucida Sans" pitchFamily="34" charset="0"/>
                </a:rPr>
                <a:t>of Environmental </a:t>
              </a:r>
            </a:p>
            <a:p>
              <a:pPr algn="ctr">
                <a:defRPr/>
              </a:pPr>
              <a:r>
                <a:rPr lang="en-US" sz="800" b="1" dirty="0">
                  <a:solidFill>
                    <a:schemeClr val="bg1"/>
                  </a:solidFill>
                  <a:latin typeface="Lucida Sans" pitchFamily="34" charset="0"/>
                </a:rPr>
                <a:t>Health Sciences</a:t>
              </a:r>
            </a:p>
          </p:txBody>
        </p:sp>
        <p:sp>
          <p:nvSpPr>
            <p:cNvPr id="57" name="Rectangle 59"/>
            <p:cNvSpPr>
              <a:spLocks noChangeArrowheads="1"/>
            </p:cNvSpPr>
            <p:nvPr/>
          </p:nvSpPr>
          <p:spPr bwMode="auto">
            <a:xfrm>
              <a:off x="6211660" y="4126621"/>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National Institute</a:t>
              </a:r>
            </a:p>
            <a:p>
              <a:pPr algn="ctr">
                <a:defRPr/>
              </a:pPr>
              <a:r>
                <a:rPr lang="en-US" sz="800" b="1" dirty="0">
                  <a:solidFill>
                    <a:schemeClr val="bg1"/>
                  </a:solidFill>
                  <a:latin typeface="Lucida Sans" pitchFamily="34" charset="0"/>
                </a:rPr>
                <a:t>of Mental Health</a:t>
              </a:r>
            </a:p>
          </p:txBody>
        </p:sp>
        <p:sp>
          <p:nvSpPr>
            <p:cNvPr id="58" name="Rectangle 60"/>
            <p:cNvSpPr>
              <a:spLocks noChangeArrowheads="1"/>
            </p:cNvSpPr>
            <p:nvPr/>
          </p:nvSpPr>
          <p:spPr bwMode="auto">
            <a:xfrm>
              <a:off x="7508379" y="4126621"/>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National Institute</a:t>
              </a:r>
            </a:p>
            <a:p>
              <a:pPr algn="ctr">
                <a:defRPr/>
              </a:pPr>
              <a:r>
                <a:rPr lang="en-US" sz="800" b="1" dirty="0">
                  <a:solidFill>
                    <a:schemeClr val="bg1"/>
                  </a:solidFill>
                  <a:latin typeface="Lucida Sans" pitchFamily="34" charset="0"/>
                </a:rPr>
                <a:t>of Neurological</a:t>
              </a:r>
            </a:p>
            <a:p>
              <a:pPr algn="ctr">
                <a:defRPr/>
              </a:pPr>
              <a:r>
                <a:rPr lang="en-US" sz="800" b="1" dirty="0">
                  <a:solidFill>
                    <a:schemeClr val="bg1"/>
                  </a:solidFill>
                  <a:latin typeface="Lucida Sans" pitchFamily="34" charset="0"/>
                </a:rPr>
                <a:t>Disorders and</a:t>
              </a:r>
            </a:p>
            <a:p>
              <a:pPr algn="ctr">
                <a:defRPr/>
              </a:pPr>
              <a:r>
                <a:rPr lang="en-US" sz="800" b="1" dirty="0">
                  <a:solidFill>
                    <a:schemeClr val="bg1"/>
                  </a:solidFill>
                  <a:latin typeface="Lucida Sans" pitchFamily="34" charset="0"/>
                </a:rPr>
                <a:t>Stroke</a:t>
              </a:r>
            </a:p>
          </p:txBody>
        </p:sp>
        <p:sp>
          <p:nvSpPr>
            <p:cNvPr id="59" name="Rectangle 61"/>
            <p:cNvSpPr>
              <a:spLocks noChangeArrowheads="1"/>
            </p:cNvSpPr>
            <p:nvPr/>
          </p:nvSpPr>
          <p:spPr bwMode="auto">
            <a:xfrm>
              <a:off x="4821528" y="2596317"/>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National Institute</a:t>
              </a:r>
            </a:p>
            <a:p>
              <a:pPr algn="ctr">
                <a:defRPr/>
              </a:pPr>
              <a:r>
                <a:rPr lang="en-US" sz="800" b="1" dirty="0">
                  <a:solidFill>
                    <a:schemeClr val="bg1"/>
                  </a:solidFill>
                  <a:latin typeface="Lucida Sans" pitchFamily="34" charset="0"/>
                </a:rPr>
                <a:t>of Allergy and</a:t>
              </a:r>
            </a:p>
            <a:p>
              <a:pPr algn="ctr">
                <a:defRPr/>
              </a:pPr>
              <a:r>
                <a:rPr lang="en-US" sz="800" b="1" dirty="0">
                  <a:solidFill>
                    <a:schemeClr val="bg1"/>
                  </a:solidFill>
                  <a:latin typeface="Lucida Sans" pitchFamily="34" charset="0"/>
                </a:rPr>
                <a:t>Infectious Diseases</a:t>
              </a:r>
            </a:p>
          </p:txBody>
        </p:sp>
        <p:sp>
          <p:nvSpPr>
            <p:cNvPr id="60" name="Rectangle 62"/>
            <p:cNvSpPr>
              <a:spLocks noChangeArrowheads="1"/>
            </p:cNvSpPr>
            <p:nvPr/>
          </p:nvSpPr>
          <p:spPr bwMode="auto">
            <a:xfrm>
              <a:off x="8767890" y="4883159"/>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National Institute on </a:t>
              </a:r>
            </a:p>
            <a:p>
              <a:pPr algn="ctr">
                <a:defRPr/>
              </a:pPr>
              <a:r>
                <a:rPr lang="en-US" sz="800" b="1" dirty="0">
                  <a:solidFill>
                    <a:schemeClr val="bg1"/>
                  </a:solidFill>
                  <a:latin typeface="Lucida Sans" pitchFamily="34" charset="0"/>
                </a:rPr>
                <a:t>Minority Health and </a:t>
              </a:r>
            </a:p>
            <a:p>
              <a:pPr algn="ctr">
                <a:defRPr/>
              </a:pPr>
              <a:r>
                <a:rPr lang="en-US" sz="800" b="1" dirty="0">
                  <a:solidFill>
                    <a:schemeClr val="bg1"/>
                  </a:solidFill>
                  <a:latin typeface="Lucida Sans" pitchFamily="34" charset="0"/>
                </a:rPr>
                <a:t>Health Disparities </a:t>
              </a:r>
            </a:p>
          </p:txBody>
        </p:sp>
        <p:sp>
          <p:nvSpPr>
            <p:cNvPr id="61" name="Rectangle 63"/>
            <p:cNvSpPr>
              <a:spLocks noChangeArrowheads="1"/>
            </p:cNvSpPr>
            <p:nvPr/>
          </p:nvSpPr>
          <p:spPr bwMode="auto">
            <a:xfrm>
              <a:off x="2270839" y="2596317"/>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National Institute</a:t>
              </a:r>
            </a:p>
            <a:p>
              <a:pPr algn="ctr">
                <a:defRPr/>
              </a:pPr>
              <a:r>
                <a:rPr lang="en-US" sz="800" b="1" dirty="0">
                  <a:solidFill>
                    <a:schemeClr val="bg1"/>
                  </a:solidFill>
                  <a:latin typeface="Lucida Sans" pitchFamily="34" charset="0"/>
                </a:rPr>
                <a:t>on Aging</a:t>
              </a:r>
            </a:p>
          </p:txBody>
        </p:sp>
        <p:sp>
          <p:nvSpPr>
            <p:cNvPr id="62" name="Rectangle 64"/>
            <p:cNvSpPr>
              <a:spLocks noChangeArrowheads="1"/>
            </p:cNvSpPr>
            <p:nvPr/>
          </p:nvSpPr>
          <p:spPr bwMode="auto">
            <a:xfrm>
              <a:off x="8769473" y="2596317"/>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National Institute</a:t>
              </a:r>
            </a:p>
            <a:p>
              <a:pPr algn="ctr">
                <a:defRPr/>
              </a:pPr>
              <a:r>
                <a:rPr lang="en-US" sz="800" b="1" dirty="0">
                  <a:solidFill>
                    <a:schemeClr val="bg1"/>
                  </a:solidFill>
                  <a:latin typeface="Lucida Sans" pitchFamily="34" charset="0"/>
                </a:rPr>
                <a:t>of Child Health</a:t>
              </a:r>
            </a:p>
            <a:p>
              <a:pPr algn="ctr">
                <a:defRPr/>
              </a:pPr>
              <a:r>
                <a:rPr lang="en-US" sz="800" b="1" dirty="0">
                  <a:solidFill>
                    <a:schemeClr val="bg1"/>
                  </a:solidFill>
                  <a:latin typeface="Lucida Sans" pitchFamily="34" charset="0"/>
                </a:rPr>
                <a:t>and Human</a:t>
              </a:r>
            </a:p>
            <a:p>
              <a:pPr algn="ctr">
                <a:defRPr/>
              </a:pPr>
              <a:r>
                <a:rPr lang="en-US" sz="800" b="1" dirty="0">
                  <a:solidFill>
                    <a:schemeClr val="bg1"/>
                  </a:solidFill>
                  <a:latin typeface="Lucida Sans" pitchFamily="34" charset="0"/>
                </a:rPr>
                <a:t>Development</a:t>
              </a:r>
            </a:p>
          </p:txBody>
        </p:sp>
        <p:sp>
          <p:nvSpPr>
            <p:cNvPr id="63" name="Rectangle 65"/>
            <p:cNvSpPr>
              <a:spLocks noChangeArrowheads="1"/>
            </p:cNvSpPr>
            <p:nvPr/>
          </p:nvSpPr>
          <p:spPr bwMode="auto">
            <a:xfrm>
              <a:off x="4839735" y="4126621"/>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National Human</a:t>
              </a:r>
            </a:p>
            <a:p>
              <a:pPr algn="ctr">
                <a:defRPr/>
              </a:pPr>
              <a:r>
                <a:rPr lang="en-US" sz="800" b="1" dirty="0">
                  <a:solidFill>
                    <a:schemeClr val="bg1"/>
                  </a:solidFill>
                  <a:latin typeface="Lucida Sans" pitchFamily="34" charset="0"/>
                </a:rPr>
                <a:t>Genome Research</a:t>
              </a:r>
            </a:p>
            <a:p>
              <a:pPr algn="ctr">
                <a:defRPr/>
              </a:pPr>
              <a:r>
                <a:rPr lang="en-US" sz="800" b="1" dirty="0">
                  <a:solidFill>
                    <a:schemeClr val="bg1"/>
                  </a:solidFill>
                  <a:latin typeface="Lucida Sans" pitchFamily="34" charset="0"/>
                </a:rPr>
                <a:t>Institute</a:t>
              </a:r>
            </a:p>
          </p:txBody>
        </p:sp>
        <p:sp>
          <p:nvSpPr>
            <p:cNvPr id="64" name="Rectangle 67"/>
            <p:cNvSpPr>
              <a:spLocks noChangeArrowheads="1"/>
            </p:cNvSpPr>
            <p:nvPr/>
          </p:nvSpPr>
          <p:spPr bwMode="auto">
            <a:xfrm>
              <a:off x="8769473" y="4126621"/>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National Institute</a:t>
              </a:r>
            </a:p>
            <a:p>
              <a:pPr algn="ctr">
                <a:defRPr/>
              </a:pPr>
              <a:r>
                <a:rPr lang="en-US" sz="800" b="1" dirty="0">
                  <a:solidFill>
                    <a:schemeClr val="bg1"/>
                  </a:solidFill>
                  <a:latin typeface="Lucida Sans" pitchFamily="34" charset="0"/>
                </a:rPr>
                <a:t>of Nursing Research</a:t>
              </a:r>
            </a:p>
          </p:txBody>
        </p:sp>
        <p:sp>
          <p:nvSpPr>
            <p:cNvPr id="65" name="Rectangle 68"/>
            <p:cNvSpPr>
              <a:spLocks noChangeArrowheads="1"/>
            </p:cNvSpPr>
            <p:nvPr/>
          </p:nvSpPr>
          <p:spPr bwMode="auto">
            <a:xfrm>
              <a:off x="2260547" y="4883159"/>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National Center</a:t>
              </a:r>
            </a:p>
            <a:p>
              <a:pPr algn="ctr">
                <a:defRPr/>
              </a:pPr>
              <a:r>
                <a:rPr lang="en-US" sz="800" b="1" dirty="0">
                  <a:solidFill>
                    <a:schemeClr val="bg1"/>
                  </a:solidFill>
                  <a:latin typeface="Lucida Sans" pitchFamily="34" charset="0"/>
                </a:rPr>
                <a:t>for Complementary</a:t>
              </a:r>
            </a:p>
            <a:p>
              <a:pPr algn="ctr">
                <a:defRPr/>
              </a:pPr>
              <a:r>
                <a:rPr lang="en-US" sz="800" b="1" dirty="0">
                  <a:solidFill>
                    <a:schemeClr val="bg1"/>
                  </a:solidFill>
                  <a:latin typeface="Lucida Sans" pitchFamily="34" charset="0"/>
                </a:rPr>
                <a:t>and Integrative </a:t>
              </a:r>
            </a:p>
            <a:p>
              <a:pPr algn="ctr">
                <a:defRPr/>
              </a:pPr>
              <a:r>
                <a:rPr lang="en-US" sz="800" b="1" dirty="0">
                  <a:solidFill>
                    <a:schemeClr val="bg1"/>
                  </a:solidFill>
                  <a:latin typeface="Lucida Sans" pitchFamily="34" charset="0"/>
                </a:rPr>
                <a:t>Health</a:t>
              </a:r>
            </a:p>
          </p:txBody>
        </p:sp>
        <p:sp>
          <p:nvSpPr>
            <p:cNvPr id="66" name="Rectangle 69"/>
            <p:cNvSpPr>
              <a:spLocks noChangeArrowheads="1"/>
            </p:cNvSpPr>
            <p:nvPr/>
          </p:nvSpPr>
          <p:spPr bwMode="auto">
            <a:xfrm>
              <a:off x="4843694" y="4891773"/>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National Center</a:t>
              </a:r>
            </a:p>
            <a:p>
              <a:pPr algn="ctr">
                <a:defRPr/>
              </a:pPr>
              <a:r>
                <a:rPr lang="en-US" sz="800" b="1" dirty="0">
                  <a:solidFill>
                    <a:schemeClr val="bg1"/>
                  </a:solidFill>
                  <a:latin typeface="Lucida Sans" pitchFamily="34" charset="0"/>
                </a:rPr>
                <a:t>for Advancing </a:t>
              </a:r>
            </a:p>
            <a:p>
              <a:pPr algn="ctr">
                <a:defRPr/>
              </a:pPr>
              <a:r>
                <a:rPr lang="en-US" sz="800" b="1" dirty="0">
                  <a:solidFill>
                    <a:schemeClr val="bg1"/>
                  </a:solidFill>
                  <a:latin typeface="Lucida Sans" pitchFamily="34" charset="0"/>
                </a:rPr>
                <a:t>Translational </a:t>
              </a:r>
            </a:p>
            <a:p>
              <a:pPr algn="ctr">
                <a:defRPr/>
              </a:pPr>
              <a:r>
                <a:rPr lang="en-US" sz="800" b="1" dirty="0">
                  <a:solidFill>
                    <a:schemeClr val="bg1"/>
                  </a:solidFill>
                  <a:latin typeface="Lucida Sans" pitchFamily="34" charset="0"/>
                </a:rPr>
                <a:t>Sciences</a:t>
              </a:r>
            </a:p>
          </p:txBody>
        </p:sp>
        <p:sp>
          <p:nvSpPr>
            <p:cNvPr id="67" name="Rectangle 70"/>
            <p:cNvSpPr>
              <a:spLocks noChangeArrowheads="1"/>
            </p:cNvSpPr>
            <p:nvPr/>
          </p:nvSpPr>
          <p:spPr bwMode="auto">
            <a:xfrm>
              <a:off x="4132714" y="5670245"/>
              <a:ext cx="1138389" cy="473734"/>
            </a:xfrm>
            <a:prstGeom prst="roundRect">
              <a:avLst/>
            </a:prstGeom>
            <a:solidFill>
              <a:schemeClr val="accent3">
                <a:lumMod val="50000"/>
              </a:schemeClr>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 </a:t>
              </a:r>
            </a:p>
            <a:p>
              <a:pPr algn="ctr">
                <a:defRPr/>
              </a:pPr>
              <a:r>
                <a:rPr lang="en-US" sz="800" b="1" dirty="0">
                  <a:solidFill>
                    <a:schemeClr val="bg1"/>
                  </a:solidFill>
                  <a:latin typeface="Lucida Sans" pitchFamily="34" charset="0"/>
                </a:rPr>
                <a:t>Clinical Center</a:t>
              </a:r>
            </a:p>
            <a:p>
              <a:pPr algn="ctr">
                <a:defRPr/>
              </a:pPr>
              <a:endParaRPr lang="en-US" sz="800" b="1" dirty="0">
                <a:solidFill>
                  <a:schemeClr val="bg1"/>
                </a:solidFill>
                <a:latin typeface="Lucida Sans" pitchFamily="34" charset="0"/>
              </a:endParaRPr>
            </a:p>
          </p:txBody>
        </p:sp>
        <p:sp>
          <p:nvSpPr>
            <p:cNvPr id="68" name="Rectangle 71"/>
            <p:cNvSpPr>
              <a:spLocks noChangeArrowheads="1"/>
            </p:cNvSpPr>
            <p:nvPr/>
          </p:nvSpPr>
          <p:spPr bwMode="auto">
            <a:xfrm>
              <a:off x="7498879" y="4901822"/>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National Institute of </a:t>
              </a:r>
            </a:p>
            <a:p>
              <a:pPr algn="ctr">
                <a:defRPr/>
              </a:pPr>
              <a:r>
                <a:rPr lang="en-US" sz="800" b="1" dirty="0">
                  <a:solidFill>
                    <a:schemeClr val="bg1"/>
                  </a:solidFill>
                  <a:latin typeface="Lucida Sans" pitchFamily="34" charset="0"/>
                </a:rPr>
                <a:t>Biomedical Imaging </a:t>
              </a:r>
            </a:p>
            <a:p>
              <a:pPr algn="ctr">
                <a:defRPr/>
              </a:pPr>
              <a:r>
                <a:rPr lang="en-US" sz="800" b="1" dirty="0">
                  <a:solidFill>
                    <a:schemeClr val="bg1"/>
                  </a:solidFill>
                  <a:latin typeface="Lucida Sans" pitchFamily="34" charset="0"/>
                </a:rPr>
                <a:t>and Bioengineering </a:t>
              </a:r>
            </a:p>
          </p:txBody>
        </p:sp>
        <p:sp>
          <p:nvSpPr>
            <p:cNvPr id="69" name="Rectangle 54"/>
            <p:cNvSpPr>
              <a:spLocks noChangeArrowheads="1"/>
            </p:cNvSpPr>
            <p:nvPr/>
          </p:nvSpPr>
          <p:spPr bwMode="auto">
            <a:xfrm>
              <a:off x="2268464" y="4138105"/>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800" b="1" dirty="0">
                  <a:solidFill>
                    <a:schemeClr val="bg1"/>
                  </a:solidFill>
                  <a:latin typeface="Lucida Sans" pitchFamily="34" charset="0"/>
                </a:rPr>
                <a:t>National Institute</a:t>
              </a:r>
            </a:p>
            <a:p>
              <a:pPr algn="ctr">
                <a:defRPr/>
              </a:pPr>
              <a:r>
                <a:rPr lang="en-US" sz="800" b="1" dirty="0">
                  <a:solidFill>
                    <a:schemeClr val="bg1"/>
                  </a:solidFill>
                  <a:latin typeface="Lucida Sans" pitchFamily="34" charset="0"/>
                </a:rPr>
                <a:t>of General</a:t>
              </a:r>
            </a:p>
            <a:p>
              <a:pPr algn="ctr">
                <a:defRPr/>
              </a:pPr>
              <a:r>
                <a:rPr lang="en-US" sz="800" b="1" dirty="0">
                  <a:solidFill>
                    <a:schemeClr val="bg1"/>
                  </a:solidFill>
                  <a:latin typeface="Lucida Sans" pitchFamily="34" charset="0"/>
                </a:rPr>
                <a:t>Medical Sciences</a:t>
              </a:r>
            </a:p>
          </p:txBody>
        </p:sp>
      </p:grpSp>
      <p:sp>
        <p:nvSpPr>
          <p:cNvPr id="3" name="Rectangle 2"/>
          <p:cNvSpPr/>
          <p:nvPr/>
        </p:nvSpPr>
        <p:spPr>
          <a:xfrm>
            <a:off x="0" y="6538883"/>
            <a:ext cx="9458635" cy="307777"/>
          </a:xfrm>
          <a:prstGeom prst="rect">
            <a:avLst/>
          </a:prstGeom>
        </p:spPr>
        <p:txBody>
          <a:bodyPr wrap="square">
            <a:spAutoFit/>
          </a:bodyPr>
          <a:lstStyle/>
          <a:p>
            <a:r>
              <a:rPr lang="en-US" sz="1400" dirty="0">
                <a:solidFill>
                  <a:srgbClr val="002060"/>
                </a:solidFill>
              </a:rPr>
              <a:t>Source: https://grants.nih.gov/virtual-seminar-2020/presentations.html</a:t>
            </a:r>
          </a:p>
        </p:txBody>
      </p:sp>
    </p:spTree>
    <p:custDataLst>
      <p:tags r:id="rId1"/>
    </p:custDataLst>
    <p:extLst>
      <p:ext uri="{BB962C8B-B14F-4D97-AF65-F5344CB8AC3E}">
        <p14:creationId xmlns:p14="http://schemas.microsoft.com/office/powerpoint/2010/main" val="3679856794"/>
      </p:ext>
    </p:extLst>
  </p:cSld>
  <p:clrMapOvr>
    <a:masterClrMapping/>
  </p:clrMapOvr>
  <mc:AlternateContent xmlns:mc="http://schemas.openxmlformats.org/markup-compatibility/2006" xmlns:p14="http://schemas.microsoft.com/office/powerpoint/2010/main">
    <mc:Choice Requires="p14">
      <p:transition spd="slow" p14:dur="2000" advTm="52399"/>
    </mc:Choice>
    <mc:Fallback xmlns="">
      <p:transition spd="slow" advTm="5239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0.1"/>
</p:tagLst>
</file>

<file path=ppt/tags/tag2.xml><?xml version="1.0" encoding="utf-8"?>
<p:tagLst xmlns:a="http://schemas.openxmlformats.org/drawingml/2006/main" xmlns:r="http://schemas.openxmlformats.org/officeDocument/2006/relationships" xmlns:p="http://schemas.openxmlformats.org/presentationml/2006/main">
  <p:tag name="TIMING" val="|88"/>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IMING" val="|6.1|1.6|3.8|7|32.2|7.4"/>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21659</TotalTime>
  <Words>4322</Words>
  <Application>Microsoft Macintosh PowerPoint</Application>
  <PresentationFormat>Widescreen</PresentationFormat>
  <Paragraphs>393</Paragraphs>
  <Slides>39</Slides>
  <Notes>39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Book Antiqua</vt:lpstr>
      <vt:lpstr>Calibri</vt:lpstr>
      <vt:lpstr>Georgia</vt:lpstr>
      <vt:lpstr>Helvetica Neue</vt:lpstr>
      <vt:lpstr>Lucida Sans</vt:lpstr>
      <vt:lpstr>Merriweather</vt:lpstr>
      <vt:lpstr>Trebuchet MS</vt:lpstr>
      <vt:lpstr>Wingdings 2</vt:lpstr>
      <vt:lpstr>Wingdings 3</vt:lpstr>
      <vt:lpstr>Facet</vt:lpstr>
      <vt:lpstr>Lessons Learned From 2020 NIH Virtual Seminar </vt:lpstr>
      <vt:lpstr>Overview</vt:lpstr>
      <vt:lpstr>PowerPoint Presentation</vt:lpstr>
      <vt:lpstr>PowerPoint Presentation</vt:lpstr>
      <vt:lpstr>PowerPoint Presentation</vt:lpstr>
      <vt:lpstr>PowerPoint Presentation</vt:lpstr>
      <vt:lpstr>2020 NIH Virtual Seminar Presentation Materials  </vt:lpstr>
      <vt:lpstr>PowerPoint Presentation</vt:lpstr>
      <vt:lpstr>NIH includes 27 Institutes and Centers (IC)</vt:lpstr>
      <vt:lpstr>“Does my research fit?”</vt:lpstr>
      <vt:lpstr>NIH Matchmaker</vt:lpstr>
      <vt:lpstr>RePORTER - Matchmaker</vt:lpstr>
      <vt:lpstr>RePORTER – Matchmaker results</vt:lpstr>
      <vt:lpstr>RePORTER – Filtered results</vt:lpstr>
      <vt:lpstr>RePORTER – Program Officials</vt:lpstr>
      <vt:lpstr>Types of NIH Funding Opportunity Announcements (FOA)</vt:lpstr>
      <vt:lpstr>Notices of Special Interest (NOSIs)</vt:lpstr>
      <vt:lpstr>Different Grant Programs</vt:lpstr>
      <vt:lpstr>FY 2019 NIH Operating Budget</vt:lpstr>
      <vt:lpstr>NIH Find Funding Tool: Find opportunities using keywords and various filters. https://grants.nih.gov/funding/searchguide/index.html#/  GrantForward can be great sources of information, as well. https://www.grantforward.com/search   </vt:lpstr>
      <vt:lpstr>Funding Options Across the Career Path</vt:lpstr>
      <vt:lpstr>What are Career Development “K” awards?</vt:lpstr>
      <vt:lpstr>Career Development Awards</vt:lpstr>
      <vt:lpstr>Mentored Quantitative Research Awards – K25</vt:lpstr>
      <vt:lpstr>PowerPoint Presentation</vt:lpstr>
      <vt:lpstr>Early Stage Investigator (ESI)</vt:lpstr>
      <vt:lpstr>R01 Funding for Early Stage Investigators </vt:lpstr>
      <vt:lpstr>PowerPoint Presentation</vt:lpstr>
      <vt:lpstr>Key Features of Katz ESI Award</vt:lpstr>
      <vt:lpstr>Preliminary Data Not Allowed</vt:lpstr>
      <vt:lpstr>New Research Directions </vt:lpstr>
      <vt:lpstr>Two Katz FOAs</vt:lpstr>
      <vt:lpstr>PowerPoint Presentation</vt:lpstr>
      <vt:lpstr>Diversity Supplement: Learning from Experience</vt:lpstr>
      <vt:lpstr>NIH Interest in Diversity NOT-OD-20-031</vt:lpstr>
      <vt:lpstr>Diversity Supplements - Research Supplements to Promote Diversity in Health-Related Research</vt:lpstr>
      <vt:lpstr>Application Requirements for Diversity Supplements </vt:lpstr>
      <vt:lpstr>New FY18 Diversity Supplement Applications, Awards, and Success Rate by Career Level</vt:lpstr>
      <vt:lpstr>PowerPoint Presentation</vt:lpstr>
    </vt:vector>
  </TitlesOfParts>
  <Company>Rochester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Koo</dc:creator>
  <cp:lastModifiedBy>Cari Hindman</cp:lastModifiedBy>
  <cp:revision>162</cp:revision>
  <dcterms:created xsi:type="dcterms:W3CDTF">2021-01-18T21:25:09Z</dcterms:created>
  <dcterms:modified xsi:type="dcterms:W3CDTF">2021-02-05T14:53:43Z</dcterms:modified>
</cp:coreProperties>
</file>