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6" r:id="rId3"/>
    <p:sldId id="259" r:id="rId4"/>
    <p:sldId id="264" r:id="rId5"/>
    <p:sldId id="269" r:id="rId6"/>
    <p:sldId id="271" r:id="rId7"/>
    <p:sldId id="270" r:id="rId8"/>
    <p:sldId id="265" r:id="rId9"/>
    <p:sldId id="268" r:id="rId10"/>
    <p:sldId id="267" r:id="rId11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0E3563-C2AF-044A-8D9B-13463D2643B3}">
          <p14:sldIdLst>
            <p14:sldId id="256"/>
            <p14:sldId id="266"/>
            <p14:sldId id="259"/>
            <p14:sldId id="264"/>
            <p14:sldId id="269"/>
            <p14:sldId id="271"/>
            <p14:sldId id="270"/>
            <p14:sldId id="265"/>
            <p14:sldId id="268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F2A"/>
    <a:srgbClr val="F6EADE"/>
    <a:srgbClr val="E56618"/>
    <a:srgbClr val="E46102"/>
    <a:srgbClr val="EEEEEE"/>
    <a:srgbClr val="D95E00"/>
    <a:srgbClr val="686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3703" autoAdjust="0"/>
  </p:normalViewPr>
  <p:slideViewPr>
    <p:cSldViewPr snapToGrid="0" snapToObjects="1">
      <p:cViewPr varScale="1">
        <p:scale>
          <a:sx n="83" d="100"/>
          <a:sy n="83" d="100"/>
        </p:scale>
        <p:origin x="161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436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130F8C-6B61-4FB3-AE61-0B19F1295BB6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451CAB-4987-47E1-B2D1-E0BEDADF27D3}">
      <dgm:prSet phldrT="[Text]"/>
      <dgm:spPr/>
      <dgm:t>
        <a:bodyPr/>
        <a:lstStyle/>
        <a:p>
          <a:r>
            <a:rPr lang="en-US" b="1" dirty="0"/>
            <a:t>Availability</a:t>
          </a:r>
        </a:p>
      </dgm:t>
    </dgm:pt>
    <dgm:pt modelId="{15B51FD2-9CBF-48A7-BC41-17F6031901A2}" type="parTrans" cxnId="{DD2DD09F-3206-4890-9792-0BAC7F8EE527}">
      <dgm:prSet/>
      <dgm:spPr/>
      <dgm:t>
        <a:bodyPr/>
        <a:lstStyle/>
        <a:p>
          <a:endParaRPr lang="en-US"/>
        </a:p>
      </dgm:t>
    </dgm:pt>
    <dgm:pt modelId="{5EA38F3A-83F9-45CC-9874-C63FCB3EF581}" type="sibTrans" cxnId="{DD2DD09F-3206-4890-9792-0BAC7F8EE527}">
      <dgm:prSet/>
      <dgm:spPr/>
      <dgm:t>
        <a:bodyPr/>
        <a:lstStyle/>
        <a:p>
          <a:endParaRPr lang="en-US"/>
        </a:p>
      </dgm:t>
    </dgm:pt>
    <dgm:pt modelId="{296E22A1-348C-4ED9-AC00-A75D814ADEBD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Item is only available from a single source</a:t>
          </a:r>
        </a:p>
      </dgm:t>
    </dgm:pt>
    <dgm:pt modelId="{DC4B841C-935A-4D5C-914D-44C00EFB6931}" type="parTrans" cxnId="{84E1385D-1901-4F1D-9F21-AF1A4A4FF1A1}">
      <dgm:prSet/>
      <dgm:spPr/>
      <dgm:t>
        <a:bodyPr/>
        <a:lstStyle/>
        <a:p>
          <a:endParaRPr lang="en-US"/>
        </a:p>
      </dgm:t>
    </dgm:pt>
    <dgm:pt modelId="{834D6C63-B8AF-4F21-B71B-D30785CE2237}" type="sibTrans" cxnId="{84E1385D-1901-4F1D-9F21-AF1A4A4FF1A1}">
      <dgm:prSet/>
      <dgm:spPr/>
      <dgm:t>
        <a:bodyPr/>
        <a:lstStyle/>
        <a:p>
          <a:endParaRPr lang="en-US"/>
        </a:p>
      </dgm:t>
    </dgm:pt>
    <dgm:pt modelId="{20A62A0D-71B1-4EE9-A6B7-E1607BE512F9}">
      <dgm:prSet phldrT="[Text]"/>
      <dgm:spPr/>
      <dgm:t>
        <a:bodyPr/>
        <a:lstStyle/>
        <a:p>
          <a:r>
            <a:rPr lang="en-US" b="1" dirty="0"/>
            <a:t>Public Emergency</a:t>
          </a:r>
        </a:p>
      </dgm:t>
    </dgm:pt>
    <dgm:pt modelId="{0D85E17E-7D79-4174-BFED-60097AD24035}" type="parTrans" cxnId="{DD018DF0-F41F-4594-88BC-3D2C0129502F}">
      <dgm:prSet/>
      <dgm:spPr/>
      <dgm:t>
        <a:bodyPr/>
        <a:lstStyle/>
        <a:p>
          <a:endParaRPr lang="en-US"/>
        </a:p>
      </dgm:t>
    </dgm:pt>
    <dgm:pt modelId="{9DD7DD7D-0CA1-49BE-BE6A-D6FD75A8A4B9}" type="sibTrans" cxnId="{DD018DF0-F41F-4594-88BC-3D2C0129502F}">
      <dgm:prSet/>
      <dgm:spPr/>
      <dgm:t>
        <a:bodyPr/>
        <a:lstStyle/>
        <a:p>
          <a:endParaRPr lang="en-US"/>
        </a:p>
      </dgm:t>
    </dgm:pt>
    <dgm:pt modelId="{C772518D-5A80-4293-9E48-46FB691C46ED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Public emergency will not permit a delay resulting from competitive solicitation</a:t>
          </a:r>
        </a:p>
      </dgm:t>
    </dgm:pt>
    <dgm:pt modelId="{EEB6148E-9ED7-4B69-B8C9-184618ADBD40}" type="parTrans" cxnId="{B6FE36EE-06E2-4462-AE88-6335877F2DE3}">
      <dgm:prSet/>
      <dgm:spPr/>
      <dgm:t>
        <a:bodyPr/>
        <a:lstStyle/>
        <a:p>
          <a:endParaRPr lang="en-US"/>
        </a:p>
      </dgm:t>
    </dgm:pt>
    <dgm:pt modelId="{3057814C-F4F8-4B38-9DFE-816BB01B6FAC}" type="sibTrans" cxnId="{B6FE36EE-06E2-4462-AE88-6335877F2DE3}">
      <dgm:prSet/>
      <dgm:spPr/>
      <dgm:t>
        <a:bodyPr/>
        <a:lstStyle/>
        <a:p>
          <a:endParaRPr lang="en-US"/>
        </a:p>
      </dgm:t>
    </dgm:pt>
    <dgm:pt modelId="{E9609EF2-A399-44E2-8FC3-5B0BA653B123}">
      <dgm:prSet phldrT="[Text]"/>
      <dgm:spPr/>
      <dgm:t>
        <a:bodyPr/>
        <a:lstStyle/>
        <a:p>
          <a:r>
            <a:rPr lang="en-US" b="1" dirty="0"/>
            <a:t>Award Exemption</a:t>
          </a:r>
        </a:p>
      </dgm:t>
    </dgm:pt>
    <dgm:pt modelId="{A584EA87-11AF-4055-B29F-9467B2AEEC51}" type="parTrans" cxnId="{5353693C-92B1-42D2-A1F4-511DE9931C4F}">
      <dgm:prSet/>
      <dgm:spPr/>
      <dgm:t>
        <a:bodyPr/>
        <a:lstStyle/>
        <a:p>
          <a:endParaRPr lang="en-US"/>
        </a:p>
      </dgm:t>
    </dgm:pt>
    <dgm:pt modelId="{1AF74AD4-1857-470F-80EB-8125FEFB3C65}" type="sibTrans" cxnId="{5353693C-92B1-42D2-A1F4-511DE9931C4F}">
      <dgm:prSet/>
      <dgm:spPr/>
      <dgm:t>
        <a:bodyPr/>
        <a:lstStyle/>
        <a:p>
          <a:endParaRPr lang="en-US"/>
        </a:p>
      </dgm:t>
    </dgm:pt>
    <dgm:pt modelId="{E3530168-6401-4B5A-859D-5B9A29D43C7E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Specific award expressly authorizes noncompetitive process </a:t>
          </a:r>
        </a:p>
      </dgm:t>
    </dgm:pt>
    <dgm:pt modelId="{77D5BF51-9124-42CA-AD1E-3DA2041BE979}" type="parTrans" cxnId="{82FC71D9-1E14-49E5-9155-B3BD71551329}">
      <dgm:prSet/>
      <dgm:spPr/>
      <dgm:t>
        <a:bodyPr/>
        <a:lstStyle/>
        <a:p>
          <a:endParaRPr lang="en-US"/>
        </a:p>
      </dgm:t>
    </dgm:pt>
    <dgm:pt modelId="{60532209-0F99-4AD9-A0BB-8BE6B0C2FD83}" type="sibTrans" cxnId="{82FC71D9-1E14-49E5-9155-B3BD71551329}">
      <dgm:prSet/>
      <dgm:spPr/>
      <dgm:t>
        <a:bodyPr/>
        <a:lstStyle/>
        <a:p>
          <a:endParaRPr lang="en-US"/>
        </a:p>
      </dgm:t>
    </dgm:pt>
    <dgm:pt modelId="{68F45F3B-DDDD-41AC-BBD8-977C7D46CB00}">
      <dgm:prSet phldrT="[Text]"/>
      <dgm:spPr/>
      <dgm:t>
        <a:bodyPr/>
        <a:lstStyle/>
        <a:p>
          <a:r>
            <a:rPr lang="en-US" b="1" dirty="0"/>
            <a:t>Inadequate Competition</a:t>
          </a:r>
        </a:p>
      </dgm:t>
    </dgm:pt>
    <dgm:pt modelId="{14305F2B-3C25-4358-8CEF-6D53FEE711B8}" type="parTrans" cxnId="{06134B53-337B-48F1-A673-149418525837}">
      <dgm:prSet/>
      <dgm:spPr/>
      <dgm:t>
        <a:bodyPr/>
        <a:lstStyle/>
        <a:p>
          <a:endParaRPr lang="en-US"/>
        </a:p>
      </dgm:t>
    </dgm:pt>
    <dgm:pt modelId="{59A2836B-8E87-467F-938E-EA2849BE9C87}" type="sibTrans" cxnId="{06134B53-337B-48F1-A673-149418525837}">
      <dgm:prSet/>
      <dgm:spPr/>
      <dgm:t>
        <a:bodyPr/>
        <a:lstStyle/>
        <a:p>
          <a:endParaRPr lang="en-US"/>
        </a:p>
      </dgm:t>
    </dgm:pt>
    <dgm:pt modelId="{B36503FF-6293-4CB5-A139-F5B5468006C2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AFTER soliciting bids – competition is determined to be inadequate</a:t>
          </a:r>
        </a:p>
      </dgm:t>
    </dgm:pt>
    <dgm:pt modelId="{C03570D6-C1F1-4DD2-A97F-2310038BD86A}" type="parTrans" cxnId="{F0DCA802-57E4-4A80-A751-2A3148DEFAA3}">
      <dgm:prSet/>
      <dgm:spPr/>
      <dgm:t>
        <a:bodyPr/>
        <a:lstStyle/>
        <a:p>
          <a:endParaRPr lang="en-US"/>
        </a:p>
      </dgm:t>
    </dgm:pt>
    <dgm:pt modelId="{9A042AFF-5A02-4D5A-8F93-3E0BD6494E1E}" type="sibTrans" cxnId="{F0DCA802-57E4-4A80-A751-2A3148DEFAA3}">
      <dgm:prSet/>
      <dgm:spPr/>
      <dgm:t>
        <a:bodyPr/>
        <a:lstStyle/>
        <a:p>
          <a:endParaRPr lang="en-US"/>
        </a:p>
      </dgm:t>
    </dgm:pt>
    <dgm:pt modelId="{41E40135-DCA8-4177-BBCF-00A9D6B59D7E}" type="pres">
      <dgm:prSet presAssocID="{26130F8C-6B61-4FB3-AE61-0B19F1295BB6}" presName="Name0" presStyleCnt="0">
        <dgm:presLayoutVars>
          <dgm:dir/>
          <dgm:animLvl val="lvl"/>
          <dgm:resizeHandles val="exact"/>
        </dgm:presLayoutVars>
      </dgm:prSet>
      <dgm:spPr/>
    </dgm:pt>
    <dgm:pt modelId="{80939496-A7C8-4C07-B9D5-06C4A5AB8714}" type="pres">
      <dgm:prSet presAssocID="{CF451CAB-4987-47E1-B2D1-E0BEDADF27D3}" presName="linNode" presStyleCnt="0"/>
      <dgm:spPr/>
    </dgm:pt>
    <dgm:pt modelId="{5E5D8DB0-4741-424B-A131-FDD22AB5693B}" type="pres">
      <dgm:prSet presAssocID="{CF451CAB-4987-47E1-B2D1-E0BEDADF27D3}" presName="parTx" presStyleLbl="revTx" presStyleIdx="0" presStyleCnt="4">
        <dgm:presLayoutVars>
          <dgm:chMax val="1"/>
          <dgm:bulletEnabled val="1"/>
        </dgm:presLayoutVars>
      </dgm:prSet>
      <dgm:spPr/>
    </dgm:pt>
    <dgm:pt modelId="{84986047-80E1-4071-99D6-28F65128B901}" type="pres">
      <dgm:prSet presAssocID="{CF451CAB-4987-47E1-B2D1-E0BEDADF27D3}" presName="bracket" presStyleLbl="parChTrans1D1" presStyleIdx="0" presStyleCnt="4"/>
      <dgm:spPr/>
    </dgm:pt>
    <dgm:pt modelId="{271C6074-8181-486E-9965-CAD43CFB84E9}" type="pres">
      <dgm:prSet presAssocID="{CF451CAB-4987-47E1-B2D1-E0BEDADF27D3}" presName="spH" presStyleCnt="0"/>
      <dgm:spPr/>
    </dgm:pt>
    <dgm:pt modelId="{A59BE33D-8DE4-44E6-A7AA-5DFE71F50D3B}" type="pres">
      <dgm:prSet presAssocID="{CF451CAB-4987-47E1-B2D1-E0BEDADF27D3}" presName="desTx" presStyleLbl="node1" presStyleIdx="0" presStyleCnt="4">
        <dgm:presLayoutVars>
          <dgm:bulletEnabled val="1"/>
        </dgm:presLayoutVars>
      </dgm:prSet>
      <dgm:spPr/>
    </dgm:pt>
    <dgm:pt modelId="{E6548291-0E48-4BA5-A553-44ABD0DF38F6}" type="pres">
      <dgm:prSet presAssocID="{5EA38F3A-83F9-45CC-9874-C63FCB3EF581}" presName="spV" presStyleCnt="0"/>
      <dgm:spPr/>
    </dgm:pt>
    <dgm:pt modelId="{9D3D9E86-4004-417E-80A7-021D47B9C16C}" type="pres">
      <dgm:prSet presAssocID="{20A62A0D-71B1-4EE9-A6B7-E1607BE512F9}" presName="linNode" presStyleCnt="0"/>
      <dgm:spPr/>
    </dgm:pt>
    <dgm:pt modelId="{48C2F15E-9E21-4303-A3AF-28FA7A14EF2F}" type="pres">
      <dgm:prSet presAssocID="{20A62A0D-71B1-4EE9-A6B7-E1607BE512F9}" presName="parTx" presStyleLbl="revTx" presStyleIdx="1" presStyleCnt="4">
        <dgm:presLayoutVars>
          <dgm:chMax val="1"/>
          <dgm:bulletEnabled val="1"/>
        </dgm:presLayoutVars>
      </dgm:prSet>
      <dgm:spPr/>
    </dgm:pt>
    <dgm:pt modelId="{56CB5D3D-FEEA-419A-9994-C98F75D4B44E}" type="pres">
      <dgm:prSet presAssocID="{20A62A0D-71B1-4EE9-A6B7-E1607BE512F9}" presName="bracket" presStyleLbl="parChTrans1D1" presStyleIdx="1" presStyleCnt="4"/>
      <dgm:spPr/>
    </dgm:pt>
    <dgm:pt modelId="{EB147932-C0D7-4FED-AF48-9E12475557D1}" type="pres">
      <dgm:prSet presAssocID="{20A62A0D-71B1-4EE9-A6B7-E1607BE512F9}" presName="spH" presStyleCnt="0"/>
      <dgm:spPr/>
    </dgm:pt>
    <dgm:pt modelId="{6876AD77-990B-45CB-B22C-704282FBEEB4}" type="pres">
      <dgm:prSet presAssocID="{20A62A0D-71B1-4EE9-A6B7-E1607BE512F9}" presName="desTx" presStyleLbl="node1" presStyleIdx="1" presStyleCnt="4">
        <dgm:presLayoutVars>
          <dgm:bulletEnabled val="1"/>
        </dgm:presLayoutVars>
      </dgm:prSet>
      <dgm:spPr/>
    </dgm:pt>
    <dgm:pt modelId="{6621AC21-9BB3-4DBF-8F22-AA16240A8A32}" type="pres">
      <dgm:prSet presAssocID="{9DD7DD7D-0CA1-49BE-BE6A-D6FD75A8A4B9}" presName="spV" presStyleCnt="0"/>
      <dgm:spPr/>
    </dgm:pt>
    <dgm:pt modelId="{95DD2917-A16B-44B8-9AFC-80561C2D1897}" type="pres">
      <dgm:prSet presAssocID="{E9609EF2-A399-44E2-8FC3-5B0BA653B123}" presName="linNode" presStyleCnt="0"/>
      <dgm:spPr/>
    </dgm:pt>
    <dgm:pt modelId="{DF09400B-30C0-4829-A9C2-D579002FB7C1}" type="pres">
      <dgm:prSet presAssocID="{E9609EF2-A399-44E2-8FC3-5B0BA653B123}" presName="parTx" presStyleLbl="revTx" presStyleIdx="2" presStyleCnt="4">
        <dgm:presLayoutVars>
          <dgm:chMax val="1"/>
          <dgm:bulletEnabled val="1"/>
        </dgm:presLayoutVars>
      </dgm:prSet>
      <dgm:spPr/>
    </dgm:pt>
    <dgm:pt modelId="{09DD7033-1CB5-4B70-98CC-FF27C55562A1}" type="pres">
      <dgm:prSet presAssocID="{E9609EF2-A399-44E2-8FC3-5B0BA653B123}" presName="bracket" presStyleLbl="parChTrans1D1" presStyleIdx="2" presStyleCnt="4"/>
      <dgm:spPr/>
    </dgm:pt>
    <dgm:pt modelId="{49BCD078-061D-41AE-92BF-94813BE11436}" type="pres">
      <dgm:prSet presAssocID="{E9609EF2-A399-44E2-8FC3-5B0BA653B123}" presName="spH" presStyleCnt="0"/>
      <dgm:spPr/>
    </dgm:pt>
    <dgm:pt modelId="{B25551AE-B5B2-470A-AF00-54DAD7643526}" type="pres">
      <dgm:prSet presAssocID="{E9609EF2-A399-44E2-8FC3-5B0BA653B123}" presName="desTx" presStyleLbl="node1" presStyleIdx="2" presStyleCnt="4">
        <dgm:presLayoutVars>
          <dgm:bulletEnabled val="1"/>
        </dgm:presLayoutVars>
      </dgm:prSet>
      <dgm:spPr/>
    </dgm:pt>
    <dgm:pt modelId="{5A4E9A71-B8F4-486A-A554-834E6C2FFFFE}" type="pres">
      <dgm:prSet presAssocID="{1AF74AD4-1857-470F-80EB-8125FEFB3C65}" presName="spV" presStyleCnt="0"/>
      <dgm:spPr/>
    </dgm:pt>
    <dgm:pt modelId="{21B08525-1B8A-45A7-835D-1A6672E5F73F}" type="pres">
      <dgm:prSet presAssocID="{68F45F3B-DDDD-41AC-BBD8-977C7D46CB00}" presName="linNode" presStyleCnt="0"/>
      <dgm:spPr/>
    </dgm:pt>
    <dgm:pt modelId="{5343D3AD-76F0-4C7F-A831-38B9B1998E16}" type="pres">
      <dgm:prSet presAssocID="{68F45F3B-DDDD-41AC-BBD8-977C7D46CB00}" presName="parTx" presStyleLbl="revTx" presStyleIdx="3" presStyleCnt="4">
        <dgm:presLayoutVars>
          <dgm:chMax val="1"/>
          <dgm:bulletEnabled val="1"/>
        </dgm:presLayoutVars>
      </dgm:prSet>
      <dgm:spPr/>
    </dgm:pt>
    <dgm:pt modelId="{2148BFDA-C887-4E8A-8E2C-1EB0BD4DDF09}" type="pres">
      <dgm:prSet presAssocID="{68F45F3B-DDDD-41AC-BBD8-977C7D46CB00}" presName="bracket" presStyleLbl="parChTrans1D1" presStyleIdx="3" presStyleCnt="4"/>
      <dgm:spPr/>
    </dgm:pt>
    <dgm:pt modelId="{D018986D-F1FC-4EFA-8685-46A57FEEB624}" type="pres">
      <dgm:prSet presAssocID="{68F45F3B-DDDD-41AC-BBD8-977C7D46CB00}" presName="spH" presStyleCnt="0"/>
      <dgm:spPr/>
    </dgm:pt>
    <dgm:pt modelId="{1C411FC0-5E9E-4170-86A9-C6E691C47D4C}" type="pres">
      <dgm:prSet presAssocID="{68F45F3B-DDDD-41AC-BBD8-977C7D46CB00}" presName="desTx" presStyleLbl="node1" presStyleIdx="3" presStyleCnt="4">
        <dgm:presLayoutVars>
          <dgm:bulletEnabled val="1"/>
        </dgm:presLayoutVars>
      </dgm:prSet>
      <dgm:spPr/>
    </dgm:pt>
  </dgm:ptLst>
  <dgm:cxnLst>
    <dgm:cxn modelId="{F0DCA802-57E4-4A80-A751-2A3148DEFAA3}" srcId="{68F45F3B-DDDD-41AC-BBD8-977C7D46CB00}" destId="{B36503FF-6293-4CB5-A139-F5B5468006C2}" srcOrd="0" destOrd="0" parTransId="{C03570D6-C1F1-4DD2-A97F-2310038BD86A}" sibTransId="{9A042AFF-5A02-4D5A-8F93-3E0BD6494E1E}"/>
    <dgm:cxn modelId="{5353693C-92B1-42D2-A1F4-511DE9931C4F}" srcId="{26130F8C-6B61-4FB3-AE61-0B19F1295BB6}" destId="{E9609EF2-A399-44E2-8FC3-5B0BA653B123}" srcOrd="2" destOrd="0" parTransId="{A584EA87-11AF-4055-B29F-9467B2AEEC51}" sibTransId="{1AF74AD4-1857-470F-80EB-8125FEFB3C65}"/>
    <dgm:cxn modelId="{84E1385D-1901-4F1D-9F21-AF1A4A4FF1A1}" srcId="{CF451CAB-4987-47E1-B2D1-E0BEDADF27D3}" destId="{296E22A1-348C-4ED9-AC00-A75D814ADEBD}" srcOrd="0" destOrd="0" parTransId="{DC4B841C-935A-4D5C-914D-44C00EFB6931}" sibTransId="{834D6C63-B8AF-4F21-B71B-D30785CE2237}"/>
    <dgm:cxn modelId="{BE0ECB63-2D7A-485D-8C63-0D3F79CC794F}" type="presOf" srcId="{E9609EF2-A399-44E2-8FC3-5B0BA653B123}" destId="{DF09400B-30C0-4829-A9C2-D579002FB7C1}" srcOrd="0" destOrd="0" presId="urn:diagrams.loki3.com/BracketList"/>
    <dgm:cxn modelId="{6963D972-5A43-460F-9BDC-FE942D830DFA}" type="presOf" srcId="{E3530168-6401-4B5A-859D-5B9A29D43C7E}" destId="{B25551AE-B5B2-470A-AF00-54DAD7643526}" srcOrd="0" destOrd="0" presId="urn:diagrams.loki3.com/BracketList"/>
    <dgm:cxn modelId="{06134B53-337B-48F1-A673-149418525837}" srcId="{26130F8C-6B61-4FB3-AE61-0B19F1295BB6}" destId="{68F45F3B-DDDD-41AC-BBD8-977C7D46CB00}" srcOrd="3" destOrd="0" parTransId="{14305F2B-3C25-4358-8CEF-6D53FEE711B8}" sibTransId="{59A2836B-8E87-467F-938E-EA2849BE9C87}"/>
    <dgm:cxn modelId="{8ECCB888-B239-4CFB-B5ED-2D5E7BF326FD}" type="presOf" srcId="{20A62A0D-71B1-4EE9-A6B7-E1607BE512F9}" destId="{48C2F15E-9E21-4303-A3AF-28FA7A14EF2F}" srcOrd="0" destOrd="0" presId="urn:diagrams.loki3.com/BracketList"/>
    <dgm:cxn modelId="{DD2DD09F-3206-4890-9792-0BAC7F8EE527}" srcId="{26130F8C-6B61-4FB3-AE61-0B19F1295BB6}" destId="{CF451CAB-4987-47E1-B2D1-E0BEDADF27D3}" srcOrd="0" destOrd="0" parTransId="{15B51FD2-9CBF-48A7-BC41-17F6031901A2}" sibTransId="{5EA38F3A-83F9-45CC-9874-C63FCB3EF581}"/>
    <dgm:cxn modelId="{78ED81C5-6F64-4C90-9216-B107BC1DC56F}" type="presOf" srcId="{B36503FF-6293-4CB5-A139-F5B5468006C2}" destId="{1C411FC0-5E9E-4170-86A9-C6E691C47D4C}" srcOrd="0" destOrd="0" presId="urn:diagrams.loki3.com/BracketList"/>
    <dgm:cxn modelId="{50FC16C8-67AA-4C67-A9D7-C87822202F8E}" type="presOf" srcId="{CF451CAB-4987-47E1-B2D1-E0BEDADF27D3}" destId="{5E5D8DB0-4741-424B-A131-FDD22AB5693B}" srcOrd="0" destOrd="0" presId="urn:diagrams.loki3.com/BracketList"/>
    <dgm:cxn modelId="{82FC71D9-1E14-49E5-9155-B3BD71551329}" srcId="{E9609EF2-A399-44E2-8FC3-5B0BA653B123}" destId="{E3530168-6401-4B5A-859D-5B9A29D43C7E}" srcOrd="0" destOrd="0" parTransId="{77D5BF51-9124-42CA-AD1E-3DA2041BE979}" sibTransId="{60532209-0F99-4AD9-A0BB-8BE6B0C2FD83}"/>
    <dgm:cxn modelId="{991599DC-67A0-4C5B-A899-367080CCDB4E}" type="presOf" srcId="{296E22A1-348C-4ED9-AC00-A75D814ADEBD}" destId="{A59BE33D-8DE4-44E6-A7AA-5DFE71F50D3B}" srcOrd="0" destOrd="0" presId="urn:diagrams.loki3.com/BracketList"/>
    <dgm:cxn modelId="{A393BCE4-4C6C-4919-BBFB-D227859B8AC7}" type="presOf" srcId="{26130F8C-6B61-4FB3-AE61-0B19F1295BB6}" destId="{41E40135-DCA8-4177-BBCF-00A9D6B59D7E}" srcOrd="0" destOrd="0" presId="urn:diagrams.loki3.com/BracketList"/>
    <dgm:cxn modelId="{EDA16EE5-6B8C-43E3-B637-03A5B8DEF197}" type="presOf" srcId="{C772518D-5A80-4293-9E48-46FB691C46ED}" destId="{6876AD77-990B-45CB-B22C-704282FBEEB4}" srcOrd="0" destOrd="0" presId="urn:diagrams.loki3.com/BracketList"/>
    <dgm:cxn modelId="{B6FE36EE-06E2-4462-AE88-6335877F2DE3}" srcId="{20A62A0D-71B1-4EE9-A6B7-E1607BE512F9}" destId="{C772518D-5A80-4293-9E48-46FB691C46ED}" srcOrd="0" destOrd="0" parTransId="{EEB6148E-9ED7-4B69-B8C9-184618ADBD40}" sibTransId="{3057814C-F4F8-4B38-9DFE-816BB01B6FAC}"/>
    <dgm:cxn modelId="{DD018DF0-F41F-4594-88BC-3D2C0129502F}" srcId="{26130F8C-6B61-4FB3-AE61-0B19F1295BB6}" destId="{20A62A0D-71B1-4EE9-A6B7-E1607BE512F9}" srcOrd="1" destOrd="0" parTransId="{0D85E17E-7D79-4174-BFED-60097AD24035}" sibTransId="{9DD7DD7D-0CA1-49BE-BE6A-D6FD75A8A4B9}"/>
    <dgm:cxn modelId="{B0E198FD-6C39-4A13-9903-14E49E885887}" type="presOf" srcId="{68F45F3B-DDDD-41AC-BBD8-977C7D46CB00}" destId="{5343D3AD-76F0-4C7F-A831-38B9B1998E16}" srcOrd="0" destOrd="0" presId="urn:diagrams.loki3.com/BracketList"/>
    <dgm:cxn modelId="{9B0C0578-6402-46BD-87CB-CAE17875B723}" type="presParOf" srcId="{41E40135-DCA8-4177-BBCF-00A9D6B59D7E}" destId="{80939496-A7C8-4C07-B9D5-06C4A5AB8714}" srcOrd="0" destOrd="0" presId="urn:diagrams.loki3.com/BracketList"/>
    <dgm:cxn modelId="{76243491-723D-4263-A8FA-1D9D967A9604}" type="presParOf" srcId="{80939496-A7C8-4C07-B9D5-06C4A5AB8714}" destId="{5E5D8DB0-4741-424B-A131-FDD22AB5693B}" srcOrd="0" destOrd="0" presId="urn:diagrams.loki3.com/BracketList"/>
    <dgm:cxn modelId="{8A0562E9-DF9C-4561-A593-372AB8BE8107}" type="presParOf" srcId="{80939496-A7C8-4C07-B9D5-06C4A5AB8714}" destId="{84986047-80E1-4071-99D6-28F65128B901}" srcOrd="1" destOrd="0" presId="urn:diagrams.loki3.com/BracketList"/>
    <dgm:cxn modelId="{FCE7F943-4AE2-45A7-8E40-9245A1B85C50}" type="presParOf" srcId="{80939496-A7C8-4C07-B9D5-06C4A5AB8714}" destId="{271C6074-8181-486E-9965-CAD43CFB84E9}" srcOrd="2" destOrd="0" presId="urn:diagrams.loki3.com/BracketList"/>
    <dgm:cxn modelId="{2BA93D68-21AE-4557-8A4E-5BB00453808D}" type="presParOf" srcId="{80939496-A7C8-4C07-B9D5-06C4A5AB8714}" destId="{A59BE33D-8DE4-44E6-A7AA-5DFE71F50D3B}" srcOrd="3" destOrd="0" presId="urn:diagrams.loki3.com/BracketList"/>
    <dgm:cxn modelId="{9347EB22-5CB8-475F-8644-B122185BD12D}" type="presParOf" srcId="{41E40135-DCA8-4177-BBCF-00A9D6B59D7E}" destId="{E6548291-0E48-4BA5-A553-44ABD0DF38F6}" srcOrd="1" destOrd="0" presId="urn:diagrams.loki3.com/BracketList"/>
    <dgm:cxn modelId="{2403A0BD-5B2E-4E0C-940A-37A76D1F325B}" type="presParOf" srcId="{41E40135-DCA8-4177-BBCF-00A9D6B59D7E}" destId="{9D3D9E86-4004-417E-80A7-021D47B9C16C}" srcOrd="2" destOrd="0" presId="urn:diagrams.loki3.com/BracketList"/>
    <dgm:cxn modelId="{7AD89891-2A45-4A83-8CD8-26CA91CE00DB}" type="presParOf" srcId="{9D3D9E86-4004-417E-80A7-021D47B9C16C}" destId="{48C2F15E-9E21-4303-A3AF-28FA7A14EF2F}" srcOrd="0" destOrd="0" presId="urn:diagrams.loki3.com/BracketList"/>
    <dgm:cxn modelId="{6D707596-7BC0-465E-B9FB-26D9B527B858}" type="presParOf" srcId="{9D3D9E86-4004-417E-80A7-021D47B9C16C}" destId="{56CB5D3D-FEEA-419A-9994-C98F75D4B44E}" srcOrd="1" destOrd="0" presId="urn:diagrams.loki3.com/BracketList"/>
    <dgm:cxn modelId="{235370BD-7912-451A-948B-767626099C66}" type="presParOf" srcId="{9D3D9E86-4004-417E-80A7-021D47B9C16C}" destId="{EB147932-C0D7-4FED-AF48-9E12475557D1}" srcOrd="2" destOrd="0" presId="urn:diagrams.loki3.com/BracketList"/>
    <dgm:cxn modelId="{7E925793-061C-4912-86D9-D32A0A9439A7}" type="presParOf" srcId="{9D3D9E86-4004-417E-80A7-021D47B9C16C}" destId="{6876AD77-990B-45CB-B22C-704282FBEEB4}" srcOrd="3" destOrd="0" presId="urn:diagrams.loki3.com/BracketList"/>
    <dgm:cxn modelId="{45D9E9B5-BAAE-4B03-A177-5CBC56E3E16B}" type="presParOf" srcId="{41E40135-DCA8-4177-BBCF-00A9D6B59D7E}" destId="{6621AC21-9BB3-4DBF-8F22-AA16240A8A32}" srcOrd="3" destOrd="0" presId="urn:diagrams.loki3.com/BracketList"/>
    <dgm:cxn modelId="{65814AAD-9554-4062-99A2-33172C98A785}" type="presParOf" srcId="{41E40135-DCA8-4177-BBCF-00A9D6B59D7E}" destId="{95DD2917-A16B-44B8-9AFC-80561C2D1897}" srcOrd="4" destOrd="0" presId="urn:diagrams.loki3.com/BracketList"/>
    <dgm:cxn modelId="{49076909-43CA-4A51-8D54-D05721ED8F1A}" type="presParOf" srcId="{95DD2917-A16B-44B8-9AFC-80561C2D1897}" destId="{DF09400B-30C0-4829-A9C2-D579002FB7C1}" srcOrd="0" destOrd="0" presId="urn:diagrams.loki3.com/BracketList"/>
    <dgm:cxn modelId="{3CB3C4A3-BE94-4107-9731-DFB9B4B2C4ED}" type="presParOf" srcId="{95DD2917-A16B-44B8-9AFC-80561C2D1897}" destId="{09DD7033-1CB5-4B70-98CC-FF27C55562A1}" srcOrd="1" destOrd="0" presId="urn:diagrams.loki3.com/BracketList"/>
    <dgm:cxn modelId="{7ACDD2FE-5FCF-41CF-9B04-F108E950507F}" type="presParOf" srcId="{95DD2917-A16B-44B8-9AFC-80561C2D1897}" destId="{49BCD078-061D-41AE-92BF-94813BE11436}" srcOrd="2" destOrd="0" presId="urn:diagrams.loki3.com/BracketList"/>
    <dgm:cxn modelId="{7991DFE9-8045-498D-9B96-62E86A5B4549}" type="presParOf" srcId="{95DD2917-A16B-44B8-9AFC-80561C2D1897}" destId="{B25551AE-B5B2-470A-AF00-54DAD7643526}" srcOrd="3" destOrd="0" presId="urn:diagrams.loki3.com/BracketList"/>
    <dgm:cxn modelId="{D73F688F-3835-46AE-B075-5CD53FA3B664}" type="presParOf" srcId="{41E40135-DCA8-4177-BBCF-00A9D6B59D7E}" destId="{5A4E9A71-B8F4-486A-A554-834E6C2FFFFE}" srcOrd="5" destOrd="0" presId="urn:diagrams.loki3.com/BracketList"/>
    <dgm:cxn modelId="{62F25D58-6B9A-49B9-B2A7-9097104A0455}" type="presParOf" srcId="{41E40135-DCA8-4177-BBCF-00A9D6B59D7E}" destId="{21B08525-1B8A-45A7-835D-1A6672E5F73F}" srcOrd="6" destOrd="0" presId="urn:diagrams.loki3.com/BracketList"/>
    <dgm:cxn modelId="{AE4D9971-C9F4-40BB-AA86-2DCA7AE6A140}" type="presParOf" srcId="{21B08525-1B8A-45A7-835D-1A6672E5F73F}" destId="{5343D3AD-76F0-4C7F-A831-38B9B1998E16}" srcOrd="0" destOrd="0" presId="urn:diagrams.loki3.com/BracketList"/>
    <dgm:cxn modelId="{C19A5FDC-9058-4B44-886D-DB348729CEAA}" type="presParOf" srcId="{21B08525-1B8A-45A7-835D-1A6672E5F73F}" destId="{2148BFDA-C887-4E8A-8E2C-1EB0BD4DDF09}" srcOrd="1" destOrd="0" presId="urn:diagrams.loki3.com/BracketList"/>
    <dgm:cxn modelId="{6E68E790-731E-48D9-B559-0B285169EB7A}" type="presParOf" srcId="{21B08525-1B8A-45A7-835D-1A6672E5F73F}" destId="{D018986D-F1FC-4EFA-8685-46A57FEEB624}" srcOrd="2" destOrd="0" presId="urn:diagrams.loki3.com/BracketList"/>
    <dgm:cxn modelId="{5D84A7FD-4417-4785-8756-EB01ACAD752E}" type="presParOf" srcId="{21B08525-1B8A-45A7-835D-1A6672E5F73F}" destId="{1C411FC0-5E9E-4170-86A9-C6E691C47D4C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FF083-9FF1-4969-9F39-146D7645DA9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4B4193-4E5B-41B4-8082-B8F78AAB4F6D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Lack of competitive bidding</a:t>
          </a:r>
        </a:p>
      </dgm:t>
    </dgm:pt>
    <dgm:pt modelId="{515DC3D6-84EC-4219-899B-47EF3F0199B5}" type="parTrans" cxnId="{8F78366F-6402-431C-8151-874F8DD2801F}">
      <dgm:prSet/>
      <dgm:spPr/>
      <dgm:t>
        <a:bodyPr/>
        <a:lstStyle/>
        <a:p>
          <a:endParaRPr lang="en-US"/>
        </a:p>
      </dgm:t>
    </dgm:pt>
    <dgm:pt modelId="{5579A381-FE05-4305-B529-ACBEFEDBCDE7}" type="sibTrans" cxnId="{8F78366F-6402-431C-8151-874F8DD2801F}">
      <dgm:prSet/>
      <dgm:spPr/>
      <dgm:t>
        <a:bodyPr/>
        <a:lstStyle/>
        <a:p>
          <a:endParaRPr lang="en-US"/>
        </a:p>
      </dgm:t>
    </dgm:pt>
    <dgm:pt modelId="{C3638595-BB7E-4223-AA23-1CB80645B248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Failure to solicit multiple bids </a:t>
          </a:r>
        </a:p>
      </dgm:t>
    </dgm:pt>
    <dgm:pt modelId="{BAC9203C-BDA9-40D8-8A79-765B94A0BAD8}" type="parTrans" cxnId="{98119823-2352-4EF5-ABAC-C1CA63B2FF29}">
      <dgm:prSet/>
      <dgm:spPr/>
      <dgm:t>
        <a:bodyPr/>
        <a:lstStyle/>
        <a:p>
          <a:endParaRPr lang="en-US"/>
        </a:p>
      </dgm:t>
    </dgm:pt>
    <dgm:pt modelId="{747226C7-A7C8-45BC-8400-6A012702D593}" type="sibTrans" cxnId="{98119823-2352-4EF5-ABAC-C1CA63B2FF29}">
      <dgm:prSet/>
      <dgm:spPr/>
      <dgm:t>
        <a:bodyPr/>
        <a:lstStyle/>
        <a:p>
          <a:endParaRPr lang="en-US"/>
        </a:p>
      </dgm:t>
    </dgm:pt>
    <dgm:pt modelId="{8887A49D-319B-4334-81BB-BA21B4C9FBA5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Insufficient sole source justification	</a:t>
          </a:r>
        </a:p>
      </dgm:t>
    </dgm:pt>
    <dgm:pt modelId="{37C9AD27-B9D8-4B0B-91B9-DDBA69C850AB}" type="parTrans" cxnId="{98FB32D1-415F-4814-BCF9-2316F85F05DF}">
      <dgm:prSet/>
      <dgm:spPr/>
      <dgm:t>
        <a:bodyPr/>
        <a:lstStyle/>
        <a:p>
          <a:endParaRPr lang="en-US"/>
        </a:p>
      </dgm:t>
    </dgm:pt>
    <dgm:pt modelId="{A40D6041-EE6A-4EBD-9ED0-7C6496D6BBFD}" type="sibTrans" cxnId="{98FB32D1-415F-4814-BCF9-2316F85F05DF}">
      <dgm:prSet/>
      <dgm:spPr/>
      <dgm:t>
        <a:bodyPr/>
        <a:lstStyle/>
        <a:p>
          <a:endParaRPr lang="en-US"/>
        </a:p>
      </dgm:t>
    </dgm:pt>
    <dgm:pt modelId="{2A804321-6C8C-4166-B5F1-3C3B45ED126B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Inadequate Documentation</a:t>
          </a:r>
        </a:p>
      </dgm:t>
    </dgm:pt>
    <dgm:pt modelId="{DBC3261B-BB25-47A6-89B1-4098248D78F0}" type="parTrans" cxnId="{8C86A347-4AAE-44FD-8C54-80B37BC207A7}">
      <dgm:prSet/>
      <dgm:spPr/>
      <dgm:t>
        <a:bodyPr/>
        <a:lstStyle/>
        <a:p>
          <a:endParaRPr lang="en-US"/>
        </a:p>
      </dgm:t>
    </dgm:pt>
    <dgm:pt modelId="{DC252532-3126-4717-92D6-4FAF38FB9413}" type="sibTrans" cxnId="{8C86A347-4AAE-44FD-8C54-80B37BC207A7}">
      <dgm:prSet/>
      <dgm:spPr/>
      <dgm:t>
        <a:bodyPr/>
        <a:lstStyle/>
        <a:p>
          <a:endParaRPr lang="en-US"/>
        </a:p>
      </dgm:t>
    </dgm:pt>
    <dgm:pt modelId="{FA078F5B-1A6A-4BC7-9831-180CEA949CF4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Missing bid evaluations</a:t>
          </a:r>
        </a:p>
      </dgm:t>
    </dgm:pt>
    <dgm:pt modelId="{737CACE1-E76C-4E8D-840B-0B6D019A00E2}" type="parTrans" cxnId="{A39B27AE-B559-4A70-9CAD-F2376E27FFB0}">
      <dgm:prSet/>
      <dgm:spPr/>
      <dgm:t>
        <a:bodyPr/>
        <a:lstStyle/>
        <a:p>
          <a:endParaRPr lang="en-US"/>
        </a:p>
      </dgm:t>
    </dgm:pt>
    <dgm:pt modelId="{F86AFADE-592B-42B3-BAE6-B6638B2D5AFD}" type="sibTrans" cxnId="{A39B27AE-B559-4A70-9CAD-F2376E27FFB0}">
      <dgm:prSet/>
      <dgm:spPr/>
      <dgm:t>
        <a:bodyPr/>
        <a:lstStyle/>
        <a:p>
          <a:endParaRPr lang="en-US"/>
        </a:p>
      </dgm:t>
    </dgm:pt>
    <dgm:pt modelId="{0AB4C9B9-593A-44FD-B704-F13740BA3FCA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No evidence of price reasonableness</a:t>
          </a:r>
        </a:p>
      </dgm:t>
    </dgm:pt>
    <dgm:pt modelId="{FEBC510C-9114-4900-97A2-7F4260A00BD3}" type="parTrans" cxnId="{AF1ACEBD-941D-4CD0-B17C-DBBFC5AE8731}">
      <dgm:prSet/>
      <dgm:spPr/>
      <dgm:t>
        <a:bodyPr/>
        <a:lstStyle/>
        <a:p>
          <a:endParaRPr lang="en-US"/>
        </a:p>
      </dgm:t>
    </dgm:pt>
    <dgm:pt modelId="{406D273E-6BF0-47FD-9CB7-BB3A729CDDEA}" type="sibTrans" cxnId="{AF1ACEBD-941D-4CD0-B17C-DBBFC5AE8731}">
      <dgm:prSet/>
      <dgm:spPr/>
      <dgm:t>
        <a:bodyPr/>
        <a:lstStyle/>
        <a:p>
          <a:endParaRPr lang="en-US"/>
        </a:p>
      </dgm:t>
    </dgm:pt>
    <dgm:pt modelId="{C4D3C5EB-AA10-4921-8BAF-3458A46F2AF1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Conflict of Interest</a:t>
          </a:r>
        </a:p>
      </dgm:t>
    </dgm:pt>
    <dgm:pt modelId="{77C39116-C9C0-40FA-A212-EA4AE6CA2142}" type="parTrans" cxnId="{DBE5AF8B-77DA-4F9C-94A9-073295B7B125}">
      <dgm:prSet/>
      <dgm:spPr/>
      <dgm:t>
        <a:bodyPr/>
        <a:lstStyle/>
        <a:p>
          <a:endParaRPr lang="en-US"/>
        </a:p>
      </dgm:t>
    </dgm:pt>
    <dgm:pt modelId="{03F0A0B8-4582-4F1D-9433-AABC894E7790}" type="sibTrans" cxnId="{DBE5AF8B-77DA-4F9C-94A9-073295B7B125}">
      <dgm:prSet/>
      <dgm:spPr/>
      <dgm:t>
        <a:bodyPr/>
        <a:lstStyle/>
        <a:p>
          <a:endParaRPr lang="en-US"/>
        </a:p>
      </dgm:t>
    </dgm:pt>
    <dgm:pt modelId="{ECF23EA6-550B-48DF-BB76-5E5B058B646B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Not disclosed or managed during procurement</a:t>
          </a:r>
        </a:p>
      </dgm:t>
    </dgm:pt>
    <dgm:pt modelId="{D1983656-4117-4B8B-A00D-76E7B0AFDA97}" type="parTrans" cxnId="{8CA773E3-EF73-4A3A-92C8-C34CD72BDE61}">
      <dgm:prSet/>
      <dgm:spPr/>
      <dgm:t>
        <a:bodyPr/>
        <a:lstStyle/>
        <a:p>
          <a:endParaRPr lang="en-US"/>
        </a:p>
      </dgm:t>
    </dgm:pt>
    <dgm:pt modelId="{F159B6F0-5D35-4443-BA70-1DF9FBC29E79}" type="sibTrans" cxnId="{8CA773E3-EF73-4A3A-92C8-C34CD72BDE61}">
      <dgm:prSet/>
      <dgm:spPr/>
      <dgm:t>
        <a:bodyPr/>
        <a:lstStyle/>
        <a:p>
          <a:endParaRPr lang="en-US"/>
        </a:p>
      </dgm:t>
    </dgm:pt>
    <dgm:pt modelId="{E6C225CD-FDCA-4307-A0B1-8F895A371CE1}" type="pres">
      <dgm:prSet presAssocID="{9C3FF083-9FF1-4969-9F39-146D7645DA91}" presName="Name0" presStyleCnt="0">
        <dgm:presLayoutVars>
          <dgm:dir/>
          <dgm:animLvl val="lvl"/>
          <dgm:resizeHandles val="exact"/>
        </dgm:presLayoutVars>
      </dgm:prSet>
      <dgm:spPr/>
    </dgm:pt>
    <dgm:pt modelId="{51FE986D-C52E-4E40-9BD3-7149C0224C6D}" type="pres">
      <dgm:prSet presAssocID="{FC4B4193-4E5B-41B4-8082-B8F78AAB4F6D}" presName="composite" presStyleCnt="0"/>
      <dgm:spPr/>
    </dgm:pt>
    <dgm:pt modelId="{C9211DB1-D739-455A-B0E4-76D0006CC782}" type="pres">
      <dgm:prSet presAssocID="{FC4B4193-4E5B-41B4-8082-B8F78AAB4F6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DAA46B2-1777-45E4-AF97-8556F49E0FBA}" type="pres">
      <dgm:prSet presAssocID="{FC4B4193-4E5B-41B4-8082-B8F78AAB4F6D}" presName="desTx" presStyleLbl="alignAccFollowNode1" presStyleIdx="0" presStyleCnt="3">
        <dgm:presLayoutVars>
          <dgm:bulletEnabled val="1"/>
        </dgm:presLayoutVars>
      </dgm:prSet>
      <dgm:spPr/>
    </dgm:pt>
    <dgm:pt modelId="{CFEF1BEB-CCD9-4D61-BD2E-9881B74BEAE1}" type="pres">
      <dgm:prSet presAssocID="{5579A381-FE05-4305-B529-ACBEFEDBCDE7}" presName="space" presStyleCnt="0"/>
      <dgm:spPr/>
    </dgm:pt>
    <dgm:pt modelId="{07AC261E-981C-4495-BC4A-8D7B371E4FB7}" type="pres">
      <dgm:prSet presAssocID="{2A804321-6C8C-4166-B5F1-3C3B45ED126B}" presName="composite" presStyleCnt="0"/>
      <dgm:spPr/>
    </dgm:pt>
    <dgm:pt modelId="{EFFDE095-2624-45ED-8C6D-5EFFE0F8B6FD}" type="pres">
      <dgm:prSet presAssocID="{2A804321-6C8C-4166-B5F1-3C3B45ED126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031730A-736A-44EC-843B-3DEE9020A9AA}" type="pres">
      <dgm:prSet presAssocID="{2A804321-6C8C-4166-B5F1-3C3B45ED126B}" presName="desTx" presStyleLbl="alignAccFollowNode1" presStyleIdx="1" presStyleCnt="3">
        <dgm:presLayoutVars>
          <dgm:bulletEnabled val="1"/>
        </dgm:presLayoutVars>
      </dgm:prSet>
      <dgm:spPr/>
    </dgm:pt>
    <dgm:pt modelId="{2BF7F307-6E5B-4759-80A7-B5962808E98E}" type="pres">
      <dgm:prSet presAssocID="{DC252532-3126-4717-92D6-4FAF38FB9413}" presName="space" presStyleCnt="0"/>
      <dgm:spPr/>
    </dgm:pt>
    <dgm:pt modelId="{C2120111-F384-4935-AFB0-2C471C1F47AC}" type="pres">
      <dgm:prSet presAssocID="{C4D3C5EB-AA10-4921-8BAF-3458A46F2AF1}" presName="composite" presStyleCnt="0"/>
      <dgm:spPr/>
    </dgm:pt>
    <dgm:pt modelId="{AEC3DEEF-76AD-4ADA-910D-1D8D1EF5F7A3}" type="pres">
      <dgm:prSet presAssocID="{C4D3C5EB-AA10-4921-8BAF-3458A46F2AF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EF25976-69C0-405E-AA49-CA69DFCE7381}" type="pres">
      <dgm:prSet presAssocID="{C4D3C5EB-AA10-4921-8BAF-3458A46F2AF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2A84B0E-2BE3-4C51-BEFD-6EBEDF044D86}" type="presOf" srcId="{ECF23EA6-550B-48DF-BB76-5E5B058B646B}" destId="{8EF25976-69C0-405E-AA49-CA69DFCE7381}" srcOrd="0" destOrd="0" presId="urn:microsoft.com/office/officeart/2005/8/layout/hList1"/>
    <dgm:cxn modelId="{F5FE151A-41C6-4CFF-93BC-A96BB210C0A7}" type="presOf" srcId="{0AB4C9B9-593A-44FD-B704-F13740BA3FCA}" destId="{F031730A-736A-44EC-843B-3DEE9020A9AA}" srcOrd="0" destOrd="1" presId="urn:microsoft.com/office/officeart/2005/8/layout/hList1"/>
    <dgm:cxn modelId="{98119823-2352-4EF5-ABAC-C1CA63B2FF29}" srcId="{FC4B4193-4E5B-41B4-8082-B8F78AAB4F6D}" destId="{C3638595-BB7E-4223-AA23-1CB80645B248}" srcOrd="0" destOrd="0" parTransId="{BAC9203C-BDA9-40D8-8A79-765B94A0BAD8}" sibTransId="{747226C7-A7C8-45BC-8400-6A012702D593}"/>
    <dgm:cxn modelId="{1AB1A53E-17ED-4ECF-8355-708A01D149B6}" type="presOf" srcId="{FA078F5B-1A6A-4BC7-9831-180CEA949CF4}" destId="{F031730A-736A-44EC-843B-3DEE9020A9AA}" srcOrd="0" destOrd="0" presId="urn:microsoft.com/office/officeart/2005/8/layout/hList1"/>
    <dgm:cxn modelId="{8C86A347-4AAE-44FD-8C54-80B37BC207A7}" srcId="{9C3FF083-9FF1-4969-9F39-146D7645DA91}" destId="{2A804321-6C8C-4166-B5F1-3C3B45ED126B}" srcOrd="1" destOrd="0" parTransId="{DBC3261B-BB25-47A6-89B1-4098248D78F0}" sibTransId="{DC252532-3126-4717-92D6-4FAF38FB9413}"/>
    <dgm:cxn modelId="{8508B049-88BE-48E8-813A-6BADDD95A89C}" type="presOf" srcId="{C4D3C5EB-AA10-4921-8BAF-3458A46F2AF1}" destId="{AEC3DEEF-76AD-4ADA-910D-1D8D1EF5F7A3}" srcOrd="0" destOrd="0" presId="urn:microsoft.com/office/officeart/2005/8/layout/hList1"/>
    <dgm:cxn modelId="{8F78366F-6402-431C-8151-874F8DD2801F}" srcId="{9C3FF083-9FF1-4969-9F39-146D7645DA91}" destId="{FC4B4193-4E5B-41B4-8082-B8F78AAB4F6D}" srcOrd="0" destOrd="0" parTransId="{515DC3D6-84EC-4219-899B-47EF3F0199B5}" sibTransId="{5579A381-FE05-4305-B529-ACBEFEDBCDE7}"/>
    <dgm:cxn modelId="{6D74D775-625A-433B-A233-8A2ED80CCA57}" type="presOf" srcId="{9C3FF083-9FF1-4969-9F39-146D7645DA91}" destId="{E6C225CD-FDCA-4307-A0B1-8F895A371CE1}" srcOrd="0" destOrd="0" presId="urn:microsoft.com/office/officeart/2005/8/layout/hList1"/>
    <dgm:cxn modelId="{59FC0C7F-540B-4EE8-9119-990246CAD292}" type="presOf" srcId="{2A804321-6C8C-4166-B5F1-3C3B45ED126B}" destId="{EFFDE095-2624-45ED-8C6D-5EFFE0F8B6FD}" srcOrd="0" destOrd="0" presId="urn:microsoft.com/office/officeart/2005/8/layout/hList1"/>
    <dgm:cxn modelId="{DBE5AF8B-77DA-4F9C-94A9-073295B7B125}" srcId="{9C3FF083-9FF1-4969-9F39-146D7645DA91}" destId="{C4D3C5EB-AA10-4921-8BAF-3458A46F2AF1}" srcOrd="2" destOrd="0" parTransId="{77C39116-C9C0-40FA-A212-EA4AE6CA2142}" sibTransId="{03F0A0B8-4582-4F1D-9433-AABC894E7790}"/>
    <dgm:cxn modelId="{A39B27AE-B559-4A70-9CAD-F2376E27FFB0}" srcId="{2A804321-6C8C-4166-B5F1-3C3B45ED126B}" destId="{FA078F5B-1A6A-4BC7-9831-180CEA949CF4}" srcOrd="0" destOrd="0" parTransId="{737CACE1-E76C-4E8D-840B-0B6D019A00E2}" sibTransId="{F86AFADE-592B-42B3-BAE6-B6638B2D5AFD}"/>
    <dgm:cxn modelId="{AF1ACEBD-941D-4CD0-B17C-DBBFC5AE8731}" srcId="{2A804321-6C8C-4166-B5F1-3C3B45ED126B}" destId="{0AB4C9B9-593A-44FD-B704-F13740BA3FCA}" srcOrd="1" destOrd="0" parTransId="{FEBC510C-9114-4900-97A2-7F4260A00BD3}" sibTransId="{406D273E-6BF0-47FD-9CB7-BB3A729CDDEA}"/>
    <dgm:cxn modelId="{98FB32D1-415F-4814-BCF9-2316F85F05DF}" srcId="{FC4B4193-4E5B-41B4-8082-B8F78AAB4F6D}" destId="{8887A49D-319B-4334-81BB-BA21B4C9FBA5}" srcOrd="1" destOrd="0" parTransId="{37C9AD27-B9D8-4B0B-91B9-DDBA69C850AB}" sibTransId="{A40D6041-EE6A-4EBD-9ED0-7C6496D6BBFD}"/>
    <dgm:cxn modelId="{8CA773E3-EF73-4A3A-92C8-C34CD72BDE61}" srcId="{C4D3C5EB-AA10-4921-8BAF-3458A46F2AF1}" destId="{ECF23EA6-550B-48DF-BB76-5E5B058B646B}" srcOrd="0" destOrd="0" parTransId="{D1983656-4117-4B8B-A00D-76E7B0AFDA97}" sibTransId="{F159B6F0-5D35-4443-BA70-1DF9FBC29E79}"/>
    <dgm:cxn modelId="{B36297E4-1D81-444D-8DD6-82ECAB8D1BD6}" type="presOf" srcId="{FC4B4193-4E5B-41B4-8082-B8F78AAB4F6D}" destId="{C9211DB1-D739-455A-B0E4-76D0006CC782}" srcOrd="0" destOrd="0" presId="urn:microsoft.com/office/officeart/2005/8/layout/hList1"/>
    <dgm:cxn modelId="{4D1790E8-5109-408B-9BBB-8CD9CA287E65}" type="presOf" srcId="{8887A49D-319B-4334-81BB-BA21B4C9FBA5}" destId="{7DAA46B2-1777-45E4-AF97-8556F49E0FBA}" srcOrd="0" destOrd="1" presId="urn:microsoft.com/office/officeart/2005/8/layout/hList1"/>
    <dgm:cxn modelId="{CAB925F1-D913-4308-B119-EE15A2FB46E5}" type="presOf" srcId="{C3638595-BB7E-4223-AA23-1CB80645B248}" destId="{7DAA46B2-1777-45E4-AF97-8556F49E0FBA}" srcOrd="0" destOrd="0" presId="urn:microsoft.com/office/officeart/2005/8/layout/hList1"/>
    <dgm:cxn modelId="{E0E9091D-DC80-4A30-AC32-EE3F81C46115}" type="presParOf" srcId="{E6C225CD-FDCA-4307-A0B1-8F895A371CE1}" destId="{51FE986D-C52E-4E40-9BD3-7149C0224C6D}" srcOrd="0" destOrd="0" presId="urn:microsoft.com/office/officeart/2005/8/layout/hList1"/>
    <dgm:cxn modelId="{B803FFC8-2764-47EE-A7A1-D6EF17028D89}" type="presParOf" srcId="{51FE986D-C52E-4E40-9BD3-7149C0224C6D}" destId="{C9211DB1-D739-455A-B0E4-76D0006CC782}" srcOrd="0" destOrd="0" presId="urn:microsoft.com/office/officeart/2005/8/layout/hList1"/>
    <dgm:cxn modelId="{CA400A1F-4F7F-49DA-84EE-D690082938A4}" type="presParOf" srcId="{51FE986D-C52E-4E40-9BD3-7149C0224C6D}" destId="{7DAA46B2-1777-45E4-AF97-8556F49E0FBA}" srcOrd="1" destOrd="0" presId="urn:microsoft.com/office/officeart/2005/8/layout/hList1"/>
    <dgm:cxn modelId="{E4B0EBCD-C969-409F-9E99-861B6B2BBD9A}" type="presParOf" srcId="{E6C225CD-FDCA-4307-A0B1-8F895A371CE1}" destId="{CFEF1BEB-CCD9-4D61-BD2E-9881B74BEAE1}" srcOrd="1" destOrd="0" presId="urn:microsoft.com/office/officeart/2005/8/layout/hList1"/>
    <dgm:cxn modelId="{DB1BEC7E-D9D1-47C3-A955-AF0E88A0C652}" type="presParOf" srcId="{E6C225CD-FDCA-4307-A0B1-8F895A371CE1}" destId="{07AC261E-981C-4495-BC4A-8D7B371E4FB7}" srcOrd="2" destOrd="0" presId="urn:microsoft.com/office/officeart/2005/8/layout/hList1"/>
    <dgm:cxn modelId="{982392DF-C6C8-413D-A0C5-BE5F863E5CF5}" type="presParOf" srcId="{07AC261E-981C-4495-BC4A-8D7B371E4FB7}" destId="{EFFDE095-2624-45ED-8C6D-5EFFE0F8B6FD}" srcOrd="0" destOrd="0" presId="urn:microsoft.com/office/officeart/2005/8/layout/hList1"/>
    <dgm:cxn modelId="{42148516-FCE3-4B1A-89E5-2CD01D295885}" type="presParOf" srcId="{07AC261E-981C-4495-BC4A-8D7B371E4FB7}" destId="{F031730A-736A-44EC-843B-3DEE9020A9AA}" srcOrd="1" destOrd="0" presId="urn:microsoft.com/office/officeart/2005/8/layout/hList1"/>
    <dgm:cxn modelId="{FF5722F0-411C-46C3-9092-0F39AE953BC6}" type="presParOf" srcId="{E6C225CD-FDCA-4307-A0B1-8F895A371CE1}" destId="{2BF7F307-6E5B-4759-80A7-B5962808E98E}" srcOrd="3" destOrd="0" presId="urn:microsoft.com/office/officeart/2005/8/layout/hList1"/>
    <dgm:cxn modelId="{41437630-B278-45B9-B694-A8C62C3F9166}" type="presParOf" srcId="{E6C225CD-FDCA-4307-A0B1-8F895A371CE1}" destId="{C2120111-F384-4935-AFB0-2C471C1F47AC}" srcOrd="4" destOrd="0" presId="urn:microsoft.com/office/officeart/2005/8/layout/hList1"/>
    <dgm:cxn modelId="{B0D412FB-EE33-4EB6-BBCB-04334EE55A85}" type="presParOf" srcId="{C2120111-F384-4935-AFB0-2C471C1F47AC}" destId="{AEC3DEEF-76AD-4ADA-910D-1D8D1EF5F7A3}" srcOrd="0" destOrd="0" presId="urn:microsoft.com/office/officeart/2005/8/layout/hList1"/>
    <dgm:cxn modelId="{2693A598-19F8-45FA-A7D5-15430C77FC99}" type="presParOf" srcId="{C2120111-F384-4935-AFB0-2C471C1F47AC}" destId="{8EF25976-69C0-405E-AA49-CA69DFCE73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D8DB0-4741-424B-A131-FDD22AB5693B}">
      <dsp:nvSpPr>
        <dsp:cNvPr id="0" name=""/>
        <dsp:cNvSpPr/>
      </dsp:nvSpPr>
      <dsp:spPr>
        <a:xfrm>
          <a:off x="3675" y="763058"/>
          <a:ext cx="1880071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Availability</a:t>
          </a:r>
        </a:p>
      </dsp:txBody>
      <dsp:txXfrm>
        <a:off x="3675" y="763058"/>
        <a:ext cx="1880071" cy="415800"/>
      </dsp:txXfrm>
    </dsp:sp>
    <dsp:sp modelId="{84986047-80E1-4071-99D6-28F65128B901}">
      <dsp:nvSpPr>
        <dsp:cNvPr id="0" name=""/>
        <dsp:cNvSpPr/>
      </dsp:nvSpPr>
      <dsp:spPr>
        <a:xfrm>
          <a:off x="1883746" y="613630"/>
          <a:ext cx="376014" cy="7146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BE33D-8DE4-44E6-A7AA-5DFE71F50D3B}">
      <dsp:nvSpPr>
        <dsp:cNvPr id="0" name=""/>
        <dsp:cNvSpPr/>
      </dsp:nvSpPr>
      <dsp:spPr>
        <a:xfrm>
          <a:off x="2410166" y="613630"/>
          <a:ext cx="5113793" cy="71465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Item is only available from a single source</a:t>
          </a:r>
        </a:p>
      </dsp:txBody>
      <dsp:txXfrm>
        <a:off x="2410166" y="613630"/>
        <a:ext cx="5113793" cy="714656"/>
      </dsp:txXfrm>
    </dsp:sp>
    <dsp:sp modelId="{48C2F15E-9E21-4303-A3AF-28FA7A14EF2F}">
      <dsp:nvSpPr>
        <dsp:cNvPr id="0" name=""/>
        <dsp:cNvSpPr/>
      </dsp:nvSpPr>
      <dsp:spPr>
        <a:xfrm>
          <a:off x="3675" y="1569557"/>
          <a:ext cx="1880071" cy="662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Public Emergency</a:t>
          </a:r>
        </a:p>
      </dsp:txBody>
      <dsp:txXfrm>
        <a:off x="3675" y="1569557"/>
        <a:ext cx="1880071" cy="662681"/>
      </dsp:txXfrm>
    </dsp:sp>
    <dsp:sp modelId="{56CB5D3D-FEEA-419A-9994-C98F75D4B44E}">
      <dsp:nvSpPr>
        <dsp:cNvPr id="0" name=""/>
        <dsp:cNvSpPr/>
      </dsp:nvSpPr>
      <dsp:spPr>
        <a:xfrm>
          <a:off x="1883746" y="1403887"/>
          <a:ext cx="376014" cy="99402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6AD77-990B-45CB-B22C-704282FBEEB4}">
      <dsp:nvSpPr>
        <dsp:cNvPr id="0" name=""/>
        <dsp:cNvSpPr/>
      </dsp:nvSpPr>
      <dsp:spPr>
        <a:xfrm>
          <a:off x="2410166" y="1403887"/>
          <a:ext cx="5113793" cy="994021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Public emergency will not permit a delay resulting from competitive solicitation</a:t>
          </a:r>
        </a:p>
      </dsp:txBody>
      <dsp:txXfrm>
        <a:off x="2410166" y="1403887"/>
        <a:ext cx="5113793" cy="994021"/>
      </dsp:txXfrm>
    </dsp:sp>
    <dsp:sp modelId="{DF09400B-30C0-4829-A9C2-D579002FB7C1}">
      <dsp:nvSpPr>
        <dsp:cNvPr id="0" name=""/>
        <dsp:cNvSpPr/>
      </dsp:nvSpPr>
      <dsp:spPr>
        <a:xfrm>
          <a:off x="3675" y="2504572"/>
          <a:ext cx="1880071" cy="662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Award Exemption</a:t>
          </a:r>
        </a:p>
      </dsp:txBody>
      <dsp:txXfrm>
        <a:off x="3675" y="2504572"/>
        <a:ext cx="1880071" cy="662681"/>
      </dsp:txXfrm>
    </dsp:sp>
    <dsp:sp modelId="{09DD7033-1CB5-4B70-98CC-FF27C55562A1}">
      <dsp:nvSpPr>
        <dsp:cNvPr id="0" name=""/>
        <dsp:cNvSpPr/>
      </dsp:nvSpPr>
      <dsp:spPr>
        <a:xfrm>
          <a:off x="1883746" y="2473508"/>
          <a:ext cx="376014" cy="72480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551AE-B5B2-470A-AF00-54DAD7643526}">
      <dsp:nvSpPr>
        <dsp:cNvPr id="0" name=""/>
        <dsp:cNvSpPr/>
      </dsp:nvSpPr>
      <dsp:spPr>
        <a:xfrm>
          <a:off x="2410166" y="2473508"/>
          <a:ext cx="5113793" cy="724807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Specific award expressly authorizes noncompetitive process </a:t>
          </a:r>
        </a:p>
      </dsp:txBody>
      <dsp:txXfrm>
        <a:off x="2410166" y="2473508"/>
        <a:ext cx="5113793" cy="724807"/>
      </dsp:txXfrm>
    </dsp:sp>
    <dsp:sp modelId="{5343D3AD-76F0-4C7F-A831-38B9B1998E16}">
      <dsp:nvSpPr>
        <dsp:cNvPr id="0" name=""/>
        <dsp:cNvSpPr/>
      </dsp:nvSpPr>
      <dsp:spPr>
        <a:xfrm>
          <a:off x="3675" y="3304979"/>
          <a:ext cx="1880071" cy="662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Inadequate Competition</a:t>
          </a:r>
        </a:p>
      </dsp:txBody>
      <dsp:txXfrm>
        <a:off x="3675" y="3304979"/>
        <a:ext cx="1880071" cy="662681"/>
      </dsp:txXfrm>
    </dsp:sp>
    <dsp:sp modelId="{2148BFDA-C887-4E8A-8E2C-1EB0BD4DDF09}">
      <dsp:nvSpPr>
        <dsp:cNvPr id="0" name=""/>
        <dsp:cNvSpPr/>
      </dsp:nvSpPr>
      <dsp:spPr>
        <a:xfrm>
          <a:off x="1883746" y="3273916"/>
          <a:ext cx="376014" cy="72480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11FC0-5E9E-4170-86A9-C6E691C47D4C}">
      <dsp:nvSpPr>
        <dsp:cNvPr id="0" name=""/>
        <dsp:cNvSpPr/>
      </dsp:nvSpPr>
      <dsp:spPr>
        <a:xfrm>
          <a:off x="2410166" y="3273916"/>
          <a:ext cx="5113793" cy="72480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AFTER soliciting bids – competition is determined to be inadequate</a:t>
          </a:r>
        </a:p>
      </dsp:txBody>
      <dsp:txXfrm>
        <a:off x="2410166" y="3273916"/>
        <a:ext cx="5113793" cy="7248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11DB1-D739-455A-B0E4-76D0006CC782}">
      <dsp:nvSpPr>
        <dsp:cNvPr id="0" name=""/>
        <dsp:cNvSpPr/>
      </dsp:nvSpPr>
      <dsp:spPr>
        <a:xfrm>
          <a:off x="3013" y="1148691"/>
          <a:ext cx="2937824" cy="1144884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Lack of competitive bidding</a:t>
          </a:r>
        </a:p>
      </dsp:txBody>
      <dsp:txXfrm>
        <a:off x="3013" y="1148691"/>
        <a:ext cx="2937824" cy="1144884"/>
      </dsp:txXfrm>
    </dsp:sp>
    <dsp:sp modelId="{7DAA46B2-1777-45E4-AF97-8556F49E0FBA}">
      <dsp:nvSpPr>
        <dsp:cNvPr id="0" name=""/>
        <dsp:cNvSpPr/>
      </dsp:nvSpPr>
      <dsp:spPr>
        <a:xfrm>
          <a:off x="3013" y="2293575"/>
          <a:ext cx="2937824" cy="19764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Failure to solicit multiple bids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Insufficient sole source justification	</a:t>
          </a:r>
        </a:p>
      </dsp:txBody>
      <dsp:txXfrm>
        <a:off x="3013" y="2293575"/>
        <a:ext cx="2937824" cy="1976400"/>
      </dsp:txXfrm>
    </dsp:sp>
    <dsp:sp modelId="{EFFDE095-2624-45ED-8C6D-5EFFE0F8B6FD}">
      <dsp:nvSpPr>
        <dsp:cNvPr id="0" name=""/>
        <dsp:cNvSpPr/>
      </dsp:nvSpPr>
      <dsp:spPr>
        <a:xfrm>
          <a:off x="3352133" y="1148691"/>
          <a:ext cx="2937824" cy="1144884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Inadequate Documentation</a:t>
          </a:r>
        </a:p>
      </dsp:txBody>
      <dsp:txXfrm>
        <a:off x="3352133" y="1148691"/>
        <a:ext cx="2937824" cy="1144884"/>
      </dsp:txXfrm>
    </dsp:sp>
    <dsp:sp modelId="{F031730A-736A-44EC-843B-3DEE9020A9AA}">
      <dsp:nvSpPr>
        <dsp:cNvPr id="0" name=""/>
        <dsp:cNvSpPr/>
      </dsp:nvSpPr>
      <dsp:spPr>
        <a:xfrm>
          <a:off x="3352133" y="2293575"/>
          <a:ext cx="2937824" cy="19764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Missing bid evaluations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No evidence of price reasonableness</a:t>
          </a:r>
        </a:p>
      </dsp:txBody>
      <dsp:txXfrm>
        <a:off x="3352133" y="2293575"/>
        <a:ext cx="2937824" cy="1976400"/>
      </dsp:txXfrm>
    </dsp:sp>
    <dsp:sp modelId="{AEC3DEEF-76AD-4ADA-910D-1D8D1EF5F7A3}">
      <dsp:nvSpPr>
        <dsp:cNvPr id="0" name=""/>
        <dsp:cNvSpPr/>
      </dsp:nvSpPr>
      <dsp:spPr>
        <a:xfrm>
          <a:off x="6701253" y="1148691"/>
          <a:ext cx="2937824" cy="1144884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Conflict of Interest</a:t>
          </a:r>
        </a:p>
      </dsp:txBody>
      <dsp:txXfrm>
        <a:off x="6701253" y="1148691"/>
        <a:ext cx="2937824" cy="1144884"/>
      </dsp:txXfrm>
    </dsp:sp>
    <dsp:sp modelId="{8EF25976-69C0-405E-AA49-CA69DFCE7381}">
      <dsp:nvSpPr>
        <dsp:cNvPr id="0" name=""/>
        <dsp:cNvSpPr/>
      </dsp:nvSpPr>
      <dsp:spPr>
        <a:xfrm>
          <a:off x="6701253" y="2293575"/>
          <a:ext cx="2937824" cy="19764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Not disclosed or managed during procurement</a:t>
          </a:r>
        </a:p>
      </dsp:txBody>
      <dsp:txXfrm>
        <a:off x="6701253" y="2293575"/>
        <a:ext cx="2937824" cy="19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333BD0-7962-B04A-8E72-AD5168F631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B94C6-1659-0D42-8942-DAD6793A0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C6931-D0F6-AB40-9D7F-95567148A5C2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64BEA-E2E4-BF48-8CF7-45787CAA5A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9BBDE-4EF8-F14C-8AE0-73BF9B0C33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64436-003E-284C-9347-5BCE3745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18F2-6801-5147-A332-A6E1C7D69D18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F60EF-C37D-4D44-90AD-6140AB570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t.edu/fa/procurement/sites/rit.edu.fa.procurement/files/docs/PRICE%20SUMMARY%20FORM%20REV%207.2018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rit.edu/fa/procurement/sites/rit.edu.fa.procurement/files/docs/Guidance%20Pages.pdf" TargetMode="External"/><Relationship Id="rId5" Type="http://schemas.openxmlformats.org/officeDocument/2006/relationships/hyperlink" Target="https://www.rit.edu/fa/procurement/sites/rit.edu.fa.procurement/files/docs/SOLE%20SOURCE%20FORM.REV.7.26.18.pdf" TargetMode="External"/><Relationship Id="rId4" Type="http://schemas.openxmlformats.org/officeDocument/2006/relationships/hyperlink" Target="https://www.rit.edu/fa/procurement/sites/rit.edu.fa.procurement/files/docs/FEDERAL%20FUNDS%20PROCUREMENT%20CHECKLIST.REV%20-%20with%20RIT%20Links.pdf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55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Purchase Transaction Threshold</a:t>
            </a:r>
            <a:endParaRPr lang="en-US" dirty="0">
              <a:effectLst/>
            </a:endParaRPr>
          </a:p>
          <a:p>
            <a:pPr fontAlgn="t"/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of Competitive Action</a:t>
            </a:r>
          </a:p>
          <a:p>
            <a:pPr fontAlgn="t"/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 Purchase</a:t>
            </a:r>
            <a:r>
              <a:rPr lang="en-US" dirty="0">
                <a:effectLst/>
              </a:rPr>
              <a:t>&lt;$10,000- Price must be reasonable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 </a:t>
            </a:r>
          </a:p>
          <a:p>
            <a:pPr fontAlgn="ctr"/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Purchase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≤</a:t>
            </a:r>
            <a:r>
              <a:rPr lang="en-US" dirty="0">
                <a:effectLst/>
              </a:rPr>
              <a:t>$250,000</a:t>
            </a:r>
          </a:p>
          <a:p>
            <a:pPr fontAlgn="t"/>
            <a:r>
              <a:rPr lang="en-US" dirty="0">
                <a:effectLst/>
              </a:rPr>
              <a:t>- Requires at least three (3) written bids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- Requires </a:t>
            </a:r>
            <a:r>
              <a:rPr lang="en-US" sz="16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Price Summary Form</a:t>
            </a:r>
            <a:r>
              <a:rPr lang="en-US" dirty="0">
                <a:effectLst/>
              </a:rPr>
              <a:t> and </a:t>
            </a:r>
            <a:r>
              <a:rPr lang="en-US" sz="16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Federal Funds Procurement Checklist</a:t>
            </a:r>
            <a:endParaRPr lang="en-US" dirty="0">
              <a:effectLst/>
            </a:endParaRPr>
          </a:p>
          <a:p>
            <a:pPr fontAlgn="t"/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Procurement by Sealed Bid</a:t>
            </a:r>
            <a:r>
              <a:rPr lang="en-US" dirty="0">
                <a:effectLst/>
              </a:rPr>
              <a:t>&gt;$250,000- Requires at least three (3) written bids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- Formally advertised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- Firm fixed price contract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- Preferred method for construction services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- Requires </a:t>
            </a:r>
            <a:r>
              <a:rPr lang="en-US" sz="16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Price Summary Form</a:t>
            </a:r>
            <a:r>
              <a:rPr lang="en-US" dirty="0">
                <a:effectLst/>
              </a:rPr>
              <a:t> and </a:t>
            </a:r>
            <a:r>
              <a:rPr lang="en-US" sz="16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Federal Funds Procurement Checklist</a:t>
            </a:r>
            <a:endParaRPr lang="en-US" dirty="0">
              <a:effectLst/>
            </a:endParaRPr>
          </a:p>
          <a:p>
            <a:pPr fontAlgn="t"/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Competitive Proposals</a:t>
            </a:r>
            <a:r>
              <a:rPr lang="en-US" dirty="0">
                <a:effectLst/>
              </a:rPr>
              <a:t>&gt;$250,000- Requires at least three (3) written bids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- Non-federal entity must have written procedures for evaluating proposals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- Formally publicized with evaluation criteria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- Firm fixed price cost reimbursable contract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- Awarded to firm most advantageous to program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- Requires </a:t>
            </a:r>
            <a:r>
              <a:rPr lang="en-US" sz="16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Price Summary Form</a:t>
            </a:r>
            <a:r>
              <a:rPr lang="en-US" dirty="0">
                <a:effectLst/>
              </a:rPr>
              <a:t> and </a:t>
            </a:r>
            <a:r>
              <a:rPr lang="en-US" sz="16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Federal Funds Procurement Checklist</a:t>
            </a:r>
            <a:endParaRPr lang="en-US" dirty="0">
              <a:effectLst/>
            </a:endParaRPr>
          </a:p>
          <a:p>
            <a:pPr fontAlgn="ctr"/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Sole Source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≥</a:t>
            </a:r>
            <a:r>
              <a:rPr lang="en-US" dirty="0">
                <a:effectLst/>
              </a:rPr>
              <a:t>$10,000</a:t>
            </a:r>
          </a:p>
          <a:p>
            <a:pPr fontAlgn="t"/>
            <a:r>
              <a:rPr lang="en-US" dirty="0">
                <a:effectLst/>
              </a:rPr>
              <a:t>- Item available only from single source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- Public emergency will not permit a delay from competitive solicitation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- After solicitation of sources, competition is determined inadequate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- Cost or price analysis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-Requires </a:t>
            </a:r>
            <a:r>
              <a:rPr lang="en-US" sz="16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Sole Source Justification Form</a:t>
            </a:r>
            <a:r>
              <a:rPr lang="en-US" dirty="0">
                <a:effectLst/>
              </a:rPr>
              <a:t> and </a:t>
            </a:r>
            <a:r>
              <a:rPr lang="en-US" sz="16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Federal Funds Procurement Checklist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-</a:t>
            </a:r>
            <a:r>
              <a:rPr lang="en-US" sz="16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Guidance for Sole Source Request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08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79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Real examples from</a:t>
            </a: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university audits</a:t>
            </a:r>
          </a:p>
          <a:p>
            <a:endParaRPr lang="en-US" sz="16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*Competitive Bidding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*Need</a:t>
            </a: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prioritize fair competition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*Inadequate documentation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*</a:t>
            </a: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Sole source to demonstrate reason for bypassing competitive bidding (unique specifications, sole manufacturer or emergency circumstances)</a:t>
            </a:r>
            <a:endParaRPr lang="en-US" sz="1600" b="1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*Conflict of Interest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*</a:t>
            </a: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individuals involved had personal or financial interest that could potentially influence the outcome of the award decision</a:t>
            </a:r>
            <a:endParaRPr lang="en-US" sz="1600" b="1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55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40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6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1A813A5-67F0-4243-99EA-ADDCF39402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2018" y="-67236"/>
            <a:ext cx="4932281" cy="697308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5B91357-5C4C-6749-B294-84C6AE7509D5}"/>
              </a:ext>
            </a:extLst>
          </p:cNvPr>
          <p:cNvSpPr/>
          <p:nvPr userDrawn="1"/>
        </p:nvSpPr>
        <p:spPr>
          <a:xfrm>
            <a:off x="11057641" y="-94129"/>
            <a:ext cx="1268052" cy="6973083"/>
          </a:xfrm>
          <a:prstGeom prst="rect">
            <a:avLst/>
          </a:prstGeom>
          <a:solidFill>
            <a:srgbClr val="FC6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FD9D4D-26CF-1B40-9449-C3AAAE20A4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384" y="4415481"/>
            <a:ext cx="5421167" cy="307777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0388744-69EF-D44B-97D2-6D2F60890F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384" y="4927101"/>
            <a:ext cx="5421167" cy="338554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075D6DC-3071-304F-BE8D-FC99BB1B67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8959" y="145901"/>
            <a:ext cx="601912" cy="2299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79311F-0114-9D4A-A4B7-60166D403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981" y="889478"/>
            <a:ext cx="5421167" cy="2607059"/>
          </a:xfrm>
          <a:prstGeom prst="rect">
            <a:avLst/>
          </a:prstGeom>
        </p:spPr>
        <p:txBody>
          <a:bodyPr/>
          <a:lstStyle>
            <a:lvl1pPr algn="l">
              <a:defRPr sz="60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4335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76F031-AF81-DC40-9A1C-C60C93672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</p:spPr>
        <p:txBody>
          <a:bodyPr/>
          <a:lstStyle>
            <a:lvl1pPr marL="304792" indent="-296326"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667"/>
            </a:lvl1pPr>
            <a:lvl2pPr marL="535504" indent="-230712">
              <a:buClr>
                <a:srgbClr val="E46102"/>
              </a:buClr>
              <a:buSzPct val="100000"/>
              <a:buFont typeface="Arial" panose="020B0604020202020204" pitchFamily="34" charset="0"/>
              <a:buChar char="•"/>
              <a:tabLst/>
              <a:defRPr sz="2400"/>
            </a:lvl2pPr>
            <a:lvl3pPr marL="840296" indent="-23071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133"/>
            </a:lvl3pPr>
            <a:lvl4pPr marL="1073124" indent="-232828">
              <a:buClr>
                <a:srgbClr val="D95E00"/>
              </a:buClr>
              <a:buFont typeface="System Font Regular"/>
              <a:buChar char="&gt;"/>
              <a:tabLst/>
              <a:defRPr sz="1867"/>
            </a:lvl4pPr>
            <a:lvl5pPr marL="1301717" indent="-228594">
              <a:buClr>
                <a:srgbClr val="D95E00"/>
              </a:buClr>
              <a:buFont typeface="Wingdings" pitchFamily="2" charset="2"/>
              <a:buChar char="§"/>
              <a:tabLst/>
              <a:defRPr sz="1600"/>
            </a:lvl5pPr>
            <a:lvl6pPr marL="1295368" indent="0">
              <a:buClr>
                <a:srgbClr val="D95E00"/>
              </a:buClr>
              <a:buFont typeface="System Font Regular"/>
              <a:buNone/>
              <a:tabLst/>
              <a:defRPr sz="1467"/>
            </a:lvl6pPr>
            <a:lvl7pPr marL="1526078" indent="0">
              <a:buClr>
                <a:srgbClr val="D95E00"/>
              </a:buClr>
              <a:buFont typeface="Wingdings" pitchFamily="2" charset="2"/>
              <a:buNone/>
              <a:tabLst/>
              <a:defRPr sz="1333"/>
            </a:lvl7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sub-sub-bullet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856AB1-AAB5-DD41-A548-FB33E6E9490C}"/>
              </a:ext>
            </a:extLst>
          </p:cNvPr>
          <p:cNvCxnSpPr/>
          <p:nvPr userDrawn="1"/>
        </p:nvCxnSpPr>
        <p:spPr>
          <a:xfrm>
            <a:off x="272085" y="512494"/>
            <a:ext cx="267474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BF8741-1247-824C-927C-EC3E8FDB5013}"/>
              </a:ext>
            </a:extLst>
          </p:cNvPr>
          <p:cNvCxnSpPr/>
          <p:nvPr userDrawn="1"/>
        </p:nvCxnSpPr>
        <p:spPr>
          <a:xfrm>
            <a:off x="3376635" y="512494"/>
            <a:ext cx="8485403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E63B3BD3-FFCD-2847-A680-FC79E81D1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984154"/>
            <a:ext cx="3607765" cy="4525843"/>
          </a:xfrm>
          <a:prstGeom prst="rect">
            <a:avLst/>
          </a:prstGeom>
        </p:spPr>
        <p:txBody>
          <a:bodyPr/>
          <a:lstStyle>
            <a:lvl1pPr algn="l">
              <a:defRPr sz="4267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Main Header</a:t>
            </a:r>
          </a:p>
        </p:txBody>
      </p:sp>
    </p:spTree>
    <p:extLst>
      <p:ext uri="{BB962C8B-B14F-4D97-AF65-F5344CB8AC3E}">
        <p14:creationId xmlns:p14="http://schemas.microsoft.com/office/powerpoint/2010/main" val="358906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3200" b="1"/>
            </a:lvl1pPr>
            <a:lvl2pPr marL="609585" indent="-304792"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/>
            </a:lvl2pPr>
            <a:lvl3pPr marL="914377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/>
            </a:lvl3pPr>
            <a:lvl4pPr marL="1221287" indent="-306910">
              <a:buClr>
                <a:srgbClr val="D95E00"/>
              </a:buClr>
              <a:buFont typeface="System Font Regular"/>
              <a:buChar char="&gt;"/>
              <a:tabLst/>
              <a:defRPr sz="2133"/>
            </a:lvl4pPr>
            <a:lvl5pPr marL="1526079" indent="-304792">
              <a:buClr>
                <a:srgbClr val="D95E00"/>
              </a:buClr>
              <a:buFont typeface="Wingdings" pitchFamily="2" charset="2"/>
              <a:buChar char="§"/>
              <a:tabLst/>
              <a:defRPr sz="1867"/>
            </a:lvl5pPr>
            <a:lvl6pPr marL="1756789" indent="-230712">
              <a:buClr>
                <a:srgbClr val="D95E00"/>
              </a:buClr>
              <a:buFont typeface="System Font Regular"/>
              <a:buChar char="&gt;"/>
              <a:tabLst/>
              <a:defRPr sz="1600"/>
            </a:lvl6pPr>
            <a:lvl7pPr marL="1904952" indent="-148163">
              <a:buClr>
                <a:srgbClr val="D95E00"/>
              </a:buClr>
              <a:buFont typeface="Wingdings" pitchFamily="2" charset="2"/>
              <a:buChar char="§"/>
              <a:tabLst/>
              <a:defRPr sz="1333"/>
            </a:lvl7pPr>
            <a:lvl8pPr marL="2061582" indent="-156629">
              <a:buClr>
                <a:srgbClr val="D95E00"/>
              </a:buClr>
              <a:buFont typeface="System Font Regular"/>
              <a:buChar char="&gt;"/>
              <a:tabLst/>
              <a:defRPr sz="1200"/>
            </a:lvl8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D7795-12BD-2D42-B73A-5BFF0F917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958452"/>
            <a:ext cx="10355658" cy="696384"/>
          </a:xfrm>
          <a:prstGeom prst="rect">
            <a:avLst/>
          </a:prstGeom>
        </p:spPr>
        <p:txBody>
          <a:bodyPr/>
          <a:lstStyle>
            <a:lvl1pPr algn="l">
              <a:defRPr sz="3733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86740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CF15DD-277E-394F-AFCE-926578BEF7F1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D8B4FE-5E61-2942-9F67-A4F6AD7FECA1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62AB3FC8-2388-7847-86DB-E5B5333EA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61379B3-CA22-7E42-8FE3-E2D09D7219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82325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EEE75-1C0C-DF43-8A1A-F55F70A0076A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3C26C-CF75-E04A-98EB-7AEC198CFEE8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D0B3782-2422-A544-AEA8-0DA96AAE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44BC06C-7E1C-4845-973D-DCD63FB1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56867" y="863692"/>
            <a:ext cx="5604933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AA93BCA3-E265-CD4C-9883-62DC1D15F3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5612248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126701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E70DBF-129D-BB48-BBFF-08F62952F603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58E4D-9595-E14C-8259-3EDBF9F54A84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CF2F8B1-9E2E-5040-B217-FCC725F96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FBAF58-1BBE-824B-9BD9-DF65670E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0FC676F-AD0F-3045-85E2-F41B9DF0A6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9BD4C-94EB-2343-8337-134562E2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584" y="862676"/>
            <a:ext cx="3471333" cy="803182"/>
          </a:xfrm>
          <a:prstGeom prst="rect">
            <a:avLst/>
          </a:prstGeom>
        </p:spPr>
        <p:txBody>
          <a:bodyPr/>
          <a:lstStyle>
            <a:lvl1pPr algn="l">
              <a:defRPr sz="4267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103028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1FDB69-C179-3341-AEF3-D2B3896FB825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CA973-8475-EF41-8C88-BE7633966CF5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DF7C01A-B350-7B45-A49E-C3717CC86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82F3CD-3D17-914E-88EA-A50C55E237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33" y="198708"/>
            <a:ext cx="556192" cy="2185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C0E3C-2123-DD4D-931C-F62C3737E6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3987798"/>
            <a:ext cx="11589952" cy="1524000"/>
          </a:xfrm>
          <a:prstGeom prst="rect">
            <a:avLst/>
          </a:prstGeom>
        </p:spPr>
        <p:txBody>
          <a:bodyPr/>
          <a:lstStyle>
            <a:lvl1pPr algn="l">
              <a:defRPr sz="5330" b="1" i="0" baseline="0"/>
            </a:lvl1pPr>
          </a:lstStyle>
          <a:p>
            <a:r>
              <a:rPr lang="en-US" dirty="0"/>
              <a:t>Click to add Transition Title</a:t>
            </a:r>
          </a:p>
        </p:txBody>
      </p:sp>
    </p:spTree>
    <p:extLst>
      <p:ext uri="{BB962C8B-B14F-4D97-AF65-F5344CB8AC3E}">
        <p14:creationId xmlns:p14="http://schemas.microsoft.com/office/powerpoint/2010/main" val="223793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7F9755-C0DA-B244-B730-B308E60924F8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461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7FF2CB-58B7-5049-BADD-41D07A0154D8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B524D-D7AF-4B4A-B485-6A922EDBF1D0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79EB260-1A7B-174A-AA51-12AAD061D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9EDA26-0ACE-9A47-99A2-05436A5D8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33" y="198708"/>
            <a:ext cx="556192" cy="2185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A29C41-3442-1A46-B586-6B645C5B9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4256023"/>
            <a:ext cx="11589952" cy="1253062"/>
          </a:xfrm>
          <a:prstGeom prst="rect">
            <a:avLst/>
          </a:prstGeom>
        </p:spPr>
        <p:txBody>
          <a:bodyPr/>
          <a:lstStyle>
            <a:lvl1pPr algn="l">
              <a:defRPr sz="72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3208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476827" y="257543"/>
            <a:ext cx="1241077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latin typeface="Georgia"/>
                <a:cs typeface="Georgia"/>
              </a:rPr>
              <a:t>|  </a:t>
            </a:r>
            <a:fld id="{606D2650-017B-BC48-A893-0334FE68CCF7}" type="slidenum">
              <a:rPr lang="en-US" sz="1133" smtClean="0"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D145F7-0212-424C-84CF-3AAA37DF7A2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33" y="198708"/>
            <a:ext cx="556192" cy="2185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F6F6C9-18D5-3341-8495-872E5DE457C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8566" y="304811"/>
            <a:ext cx="2258261" cy="1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t.edu/procurement/federal-funds-procedur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it.edu/fa/controller/sponsored-programs-accounting" TargetMode="External"/><Relationship Id="rId5" Type="http://schemas.openxmlformats.org/officeDocument/2006/relationships/hyperlink" Target="https://www.rit.edu/procurement/forms" TargetMode="External"/><Relationship Id="rId4" Type="http://schemas.openxmlformats.org/officeDocument/2006/relationships/hyperlink" Target="https://www.rit.edu/procurement/procurement-services-manual#7-specialized-policies-and-procedur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t.edu/procurement/commodity-categories-and-suppliers" TargetMode="External"/><Relationship Id="rId2" Type="http://schemas.openxmlformats.org/officeDocument/2006/relationships/hyperlink" Target="https://www.govinfo.gov/app/details/CFR-2014-title2-vol1/CFR-2014-title2-vol1-sec200-317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rit.edu/research/srs/about/contact" TargetMode="External"/><Relationship Id="rId4" Type="http://schemas.openxmlformats.org/officeDocument/2006/relationships/hyperlink" Target="https://www.rit.edu/fa/controller/sponsored-programs-accounti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39111-C8A8-9C40-A6CF-9569DF8559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Presented by PSO &amp; SPA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724EE-C89A-7B45-9CBB-44295CCB95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4F92A-6198-1742-B0A4-23BA8B3D52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June 15, 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88C61-B040-E84F-82A1-8377A1768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on Federal Grants</a:t>
            </a:r>
          </a:p>
        </p:txBody>
      </p:sp>
    </p:spTree>
    <p:extLst>
      <p:ext uri="{BB962C8B-B14F-4D97-AF65-F5344CB8AC3E}">
        <p14:creationId xmlns:p14="http://schemas.microsoft.com/office/powerpoint/2010/main" val="3984900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7772A0-8D37-8241-8122-F109ED7679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8A52E2-05EB-6446-9572-A0356E0497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Procurement Services Federal Funds Procedures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https://www.rit.edu/procurement/federal-funds-procedures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Procurement Services Manual</a:t>
            </a:r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https://www.rit.edu/procurement/procurement-services-manual#7-specialized-policies-and-procedures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Procurement Services Forms (Federal Funds Checklist, Sole Source, Price Summary,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EF6F2A"/>
                </a:solidFill>
                <a:hlinkClick r:id="rId5"/>
              </a:rPr>
              <a:t>https://www.rit.edu/procurement/forms</a:t>
            </a:r>
            <a:r>
              <a:rPr lang="en-US" sz="2000" dirty="0">
                <a:solidFill>
                  <a:srgbClr val="EF6F2A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dirty="0"/>
              <a:t>Sponsored Programs Accounting</a:t>
            </a:r>
          </a:p>
          <a:p>
            <a:pPr marL="0" indent="0">
              <a:buNone/>
            </a:pPr>
            <a:r>
              <a:rPr lang="en-US" sz="2000" u="sng" dirty="0">
                <a:hlinkClick r:id="rId6"/>
              </a:rPr>
              <a:t>https://www.rit.edu/fa/controller/sponsored-programs-accounting</a:t>
            </a:r>
            <a:endParaRPr lang="en-US" sz="2000" u="sng" dirty="0"/>
          </a:p>
          <a:p>
            <a:pPr marL="0" indent="0">
              <a:buNone/>
            </a:pPr>
            <a:endParaRPr lang="en-US" sz="2000" dirty="0">
              <a:solidFill>
                <a:srgbClr val="E56618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489F146-2DB7-9E45-980C-0C6E61A47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links to review and bookmark</a:t>
            </a:r>
          </a:p>
        </p:txBody>
      </p:sp>
    </p:spTree>
    <p:extLst>
      <p:ext uri="{BB962C8B-B14F-4D97-AF65-F5344CB8AC3E}">
        <p14:creationId xmlns:p14="http://schemas.microsoft.com/office/powerpoint/2010/main" val="261636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7772A0-8D37-8241-8122-F109ED7679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8A52E2-05EB-6446-9572-A0356E0497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Uniform Guidance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>
                <a:hlinkClick r:id="rId2"/>
              </a:rPr>
              <a:t>https://www.govinfo.gov/app/details/CFR-2014-title2-vol1/CFR-2014-title2-vol1-sec200-317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Procurement Services Contacts 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https://www.rit.edu/procurement/commodity-categories-and-suppliers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Sponsored Program Accounting </a:t>
            </a:r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https://www.rit.edu/fa/controller/sponsored-programs-accounting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Sponsored Research Services Contacts </a:t>
            </a:r>
          </a:p>
          <a:p>
            <a:pPr marL="0" indent="0">
              <a:buNone/>
            </a:pPr>
            <a:r>
              <a:rPr lang="en-US" sz="2000" dirty="0">
                <a:hlinkClick r:id="rId5"/>
              </a:rPr>
              <a:t>https://www.rit.edu/research/srs/about/contact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>
              <a:solidFill>
                <a:srgbClr val="E56618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489F146-2DB7-9E45-980C-0C6E61A47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</p:spTree>
    <p:extLst>
      <p:ext uri="{BB962C8B-B14F-4D97-AF65-F5344CB8AC3E}">
        <p14:creationId xmlns:p14="http://schemas.microsoft.com/office/powerpoint/2010/main" val="106758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2D6C12-53ED-9446-9E01-F728D8555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117" y="629583"/>
            <a:ext cx="7281949" cy="48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2D6C12-53ED-9446-9E01-F728D8555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803" y="863600"/>
            <a:ext cx="6117656" cy="464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5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601" y="1326182"/>
            <a:ext cx="7283939" cy="418561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7772A0-8D37-8241-8122-F109ED7679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8A52E2-05EB-6446-9572-A0356E0497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sz="2000" dirty="0">
              <a:solidFill>
                <a:srgbClr val="E56618"/>
              </a:solidFill>
            </a:endParaRPr>
          </a:p>
          <a:p>
            <a:endParaRPr lang="en-US" sz="2000" dirty="0">
              <a:solidFill>
                <a:srgbClr val="E56618"/>
              </a:solidFill>
            </a:endParaRPr>
          </a:p>
          <a:p>
            <a:endParaRPr lang="en-US" sz="2000" dirty="0">
              <a:solidFill>
                <a:srgbClr val="E56618"/>
              </a:solidFill>
            </a:endParaRPr>
          </a:p>
          <a:p>
            <a:endParaRPr lang="en-US" sz="2000" dirty="0">
              <a:solidFill>
                <a:srgbClr val="E56618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489F146-2DB7-9E45-980C-0C6E61A4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85" y="734370"/>
            <a:ext cx="10355658" cy="696384"/>
          </a:xfrm>
        </p:spPr>
        <p:txBody>
          <a:bodyPr/>
          <a:lstStyle/>
          <a:p>
            <a:r>
              <a:rPr lang="en-US" dirty="0"/>
              <a:t>Procurement Claw</a:t>
            </a:r>
          </a:p>
        </p:txBody>
      </p:sp>
    </p:spTree>
    <p:extLst>
      <p:ext uri="{BB962C8B-B14F-4D97-AF65-F5344CB8AC3E}">
        <p14:creationId xmlns:p14="http://schemas.microsoft.com/office/powerpoint/2010/main" val="2947955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7772A0-8D37-8241-8122-F109ED7679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489F146-2DB7-9E45-980C-0C6E61A4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85" y="734370"/>
            <a:ext cx="10355658" cy="696384"/>
          </a:xfrm>
        </p:spPr>
        <p:txBody>
          <a:bodyPr/>
          <a:lstStyle/>
          <a:p>
            <a:r>
              <a:rPr lang="en-US" dirty="0"/>
              <a:t>Understanding Sole Source Justification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41286572"/>
              </p:ext>
            </p:extLst>
          </p:nvPr>
        </p:nvGraphicFramePr>
        <p:xfrm>
          <a:off x="2198254" y="1077833"/>
          <a:ext cx="7527636" cy="4612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3242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7772A0-8D37-8241-8122-F109ED7679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489F146-2DB7-9E45-980C-0C6E61A4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85" y="734370"/>
            <a:ext cx="10355658" cy="696384"/>
          </a:xfrm>
        </p:spPr>
        <p:txBody>
          <a:bodyPr/>
          <a:lstStyle/>
          <a:p>
            <a:r>
              <a:rPr lang="en-US" dirty="0"/>
              <a:t>Example Audit Findings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6623978"/>
              </p:ext>
            </p:extLst>
          </p:nvPr>
        </p:nvGraphicFramePr>
        <p:xfrm>
          <a:off x="985651" y="719666"/>
          <a:ext cx="96420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241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7772A0-8D37-8241-8122-F109ED7679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8A52E2-05EB-6446-9572-A0356E0497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11589952" cy="3767575"/>
          </a:xfrm>
        </p:spPr>
        <p:txBody>
          <a:bodyPr/>
          <a:lstStyle/>
          <a:p>
            <a:r>
              <a:rPr lang="en-US" sz="2400" dirty="0">
                <a:solidFill>
                  <a:srgbClr val="E56618"/>
                </a:solidFill>
              </a:rPr>
              <a:t>The desired vendor was named in the proposal for my grant.   </a:t>
            </a:r>
            <a:endParaRPr lang="en-US" sz="1600" dirty="0">
              <a:solidFill>
                <a:srgbClr val="E56618"/>
              </a:solidFill>
            </a:endParaRPr>
          </a:p>
          <a:p>
            <a:pPr lvl="1"/>
            <a:r>
              <a:rPr lang="en-US" sz="1600" dirty="0"/>
              <a:t>Does that constitute sponsor approval for that vendor?</a:t>
            </a:r>
          </a:p>
          <a:p>
            <a:pPr lvl="2"/>
            <a:r>
              <a:rPr lang="en-US" sz="1400" dirty="0">
                <a:solidFill>
                  <a:srgbClr val="E56618"/>
                </a:solidFill>
              </a:rPr>
              <a:t>No – all procurement procedures still need to be followed &amp; documented</a:t>
            </a:r>
            <a:endParaRPr lang="en-US" sz="1600" dirty="0">
              <a:solidFill>
                <a:srgbClr val="E56618"/>
              </a:solidFill>
            </a:endParaRPr>
          </a:p>
          <a:p>
            <a:pPr lvl="1"/>
            <a:r>
              <a:rPr lang="en-US" sz="1600" dirty="0"/>
              <a:t>Does this satisfy the requirement for a Sole Source justification?</a:t>
            </a:r>
          </a:p>
          <a:p>
            <a:pPr lvl="2"/>
            <a:r>
              <a:rPr lang="en-US" sz="1400" dirty="0">
                <a:solidFill>
                  <a:srgbClr val="E56618"/>
                </a:solidFill>
              </a:rPr>
              <a:t>No – the requirements for sole source are the same whether a vendor is identified at proposal or not</a:t>
            </a:r>
          </a:p>
          <a:p>
            <a:endParaRPr lang="en-US" sz="2000" dirty="0">
              <a:solidFill>
                <a:srgbClr val="E56618"/>
              </a:solidFill>
            </a:endParaRPr>
          </a:p>
          <a:p>
            <a:r>
              <a:rPr lang="en-US" sz="2400" dirty="0">
                <a:solidFill>
                  <a:srgbClr val="E56618"/>
                </a:solidFill>
              </a:rPr>
              <a:t>I have an established relationship with a particular vendor and they are expecting to provide goods or services for the work on my grant</a:t>
            </a:r>
            <a:r>
              <a:rPr lang="en-US" sz="2000" dirty="0">
                <a:solidFill>
                  <a:srgbClr val="E56618"/>
                </a:solidFill>
              </a:rPr>
              <a:t>. </a:t>
            </a:r>
          </a:p>
          <a:p>
            <a:pPr lvl="1"/>
            <a:r>
              <a:rPr lang="en-US" sz="1600" dirty="0"/>
              <a:t>Does this impact the procedures to be followed?   </a:t>
            </a:r>
          </a:p>
          <a:p>
            <a:pPr lvl="2"/>
            <a:r>
              <a:rPr lang="en-US" sz="1400" dirty="0">
                <a:solidFill>
                  <a:srgbClr val="E56618"/>
                </a:solidFill>
              </a:rPr>
              <a:t>No - All procurement procedures still need to be followed &amp; documented</a:t>
            </a:r>
          </a:p>
          <a:p>
            <a:pPr lvl="2"/>
            <a:r>
              <a:rPr lang="en-US" sz="1400" dirty="0">
                <a:solidFill>
                  <a:srgbClr val="E56618"/>
                </a:solidFill>
              </a:rPr>
              <a:t>Avoid “promising” work to vendors prior to engagement on a federal award – keep language tentative</a:t>
            </a:r>
          </a:p>
          <a:p>
            <a:endParaRPr lang="en-US" sz="2000" dirty="0">
              <a:solidFill>
                <a:srgbClr val="E56618"/>
              </a:solidFill>
            </a:endParaRPr>
          </a:p>
          <a:p>
            <a:endParaRPr lang="en-US" sz="2000" dirty="0">
              <a:solidFill>
                <a:srgbClr val="E56618"/>
              </a:solidFill>
            </a:endParaRPr>
          </a:p>
          <a:p>
            <a:endParaRPr lang="en-US" sz="2000" dirty="0">
              <a:solidFill>
                <a:srgbClr val="E56618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489F146-2DB7-9E45-980C-0C6E61A4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85" y="734370"/>
            <a:ext cx="10355658" cy="696384"/>
          </a:xfrm>
        </p:spPr>
        <p:txBody>
          <a:bodyPr/>
          <a:lstStyle/>
          <a:p>
            <a:r>
              <a:rPr lang="en-US" dirty="0"/>
              <a:t>FAQ - SPA</a:t>
            </a:r>
          </a:p>
        </p:txBody>
      </p:sp>
    </p:spTree>
    <p:extLst>
      <p:ext uri="{BB962C8B-B14F-4D97-AF65-F5344CB8AC3E}">
        <p14:creationId xmlns:p14="http://schemas.microsoft.com/office/powerpoint/2010/main" val="468896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7772A0-8D37-8241-8122-F109ED7679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8A52E2-05EB-6446-9572-A0356E0497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E56618"/>
                </a:solidFill>
              </a:rPr>
              <a:t>Early engagement is important</a:t>
            </a:r>
          </a:p>
          <a:p>
            <a:r>
              <a:rPr lang="en-US" sz="2000" dirty="0">
                <a:solidFill>
                  <a:srgbClr val="E56618"/>
                </a:solidFill>
              </a:rPr>
              <a:t>Document your followed process and decisions</a:t>
            </a:r>
          </a:p>
          <a:p>
            <a:r>
              <a:rPr lang="en-US" sz="2000" dirty="0">
                <a:solidFill>
                  <a:srgbClr val="E56618"/>
                </a:solidFill>
              </a:rPr>
              <a:t>PSO and SPA teams are here to help!</a:t>
            </a:r>
          </a:p>
          <a:p>
            <a:endParaRPr lang="en-US" sz="2000" dirty="0">
              <a:solidFill>
                <a:srgbClr val="E56618"/>
              </a:solidFill>
            </a:endParaRPr>
          </a:p>
          <a:p>
            <a:endParaRPr lang="en-US" sz="2000" dirty="0">
              <a:solidFill>
                <a:srgbClr val="E56618"/>
              </a:solidFill>
            </a:endParaRPr>
          </a:p>
          <a:p>
            <a:endParaRPr lang="en-US" sz="2000" dirty="0">
              <a:solidFill>
                <a:srgbClr val="E56618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489F146-2DB7-9E45-980C-0C6E61A47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 </a:t>
            </a:r>
            <a:r>
              <a:rPr lang="en-US" dirty="0" err="1"/>
              <a:t>aways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15293"/>
      </p:ext>
    </p:extLst>
  </p:cSld>
  <p:clrMapOvr>
    <a:masterClrMapping/>
  </p:clrMapOvr>
</p:sld>
</file>

<file path=ppt/theme/theme1.xml><?xml version="1.0" encoding="utf-8"?>
<a:theme xmlns:a="http://schemas.openxmlformats.org/drawingml/2006/main" name="RIT">
  <a:themeElements>
    <a:clrScheme name="RIT">
      <a:dk1>
        <a:srgbClr val="000000"/>
      </a:dk1>
      <a:lt1>
        <a:srgbClr val="FFFFFF"/>
      </a:lt1>
      <a:dk2>
        <a:srgbClr val="6F706F"/>
      </a:dk2>
      <a:lt2>
        <a:srgbClr val="E7E6E6"/>
      </a:lt2>
      <a:accent1>
        <a:srgbClr val="F66900"/>
      </a:accent1>
      <a:accent2>
        <a:srgbClr val="F6BD00"/>
      </a:accent2>
      <a:accent3>
        <a:srgbClr val="C4D500"/>
      </a:accent3>
      <a:accent4>
        <a:srgbClr val="009CBD"/>
      </a:accent4>
      <a:accent5>
        <a:srgbClr val="7D54C7"/>
      </a:accent5>
      <a:accent6>
        <a:srgbClr val="70AD47"/>
      </a:accent6>
      <a:hlink>
        <a:srgbClr val="D64900"/>
      </a:hlink>
      <a:folHlink>
        <a:srgbClr val="7174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5a" id="{E3418252-4895-964F-961C-8180D08E9AFD}" vid="{6C85667F-3AE7-334E-BF87-DE93D94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Presentation5a</Template>
  <TotalTime>128</TotalTime>
  <Words>675</Words>
  <Application>Microsoft Office PowerPoint</Application>
  <PresentationFormat>Widescreen</PresentationFormat>
  <Paragraphs>92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MS Gothic</vt:lpstr>
      <vt:lpstr>Arial</vt:lpstr>
      <vt:lpstr>Calibri</vt:lpstr>
      <vt:lpstr>Georgia</vt:lpstr>
      <vt:lpstr>System Font Regular</vt:lpstr>
      <vt:lpstr>Wingdings</vt:lpstr>
      <vt:lpstr>RIT</vt:lpstr>
      <vt:lpstr>Procurement on Federal Grants</vt:lpstr>
      <vt:lpstr>Introduction </vt:lpstr>
      <vt:lpstr>PowerPoint Presentation</vt:lpstr>
      <vt:lpstr>PowerPoint Presentation</vt:lpstr>
      <vt:lpstr>Procurement Claw</vt:lpstr>
      <vt:lpstr>Understanding Sole Source Justification</vt:lpstr>
      <vt:lpstr>Example Audit Findings</vt:lpstr>
      <vt:lpstr>FAQ - SPA</vt:lpstr>
      <vt:lpstr>Key take aways</vt:lpstr>
      <vt:lpstr>Web links to review and bookmark</vt:lpstr>
    </vt:vector>
  </TitlesOfParts>
  <Company>Rochester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Fichtner</dc:creator>
  <cp:lastModifiedBy>Jessica Hishman</cp:lastModifiedBy>
  <cp:revision>21</cp:revision>
  <cp:lastPrinted>2018-04-25T02:50:23Z</cp:lastPrinted>
  <dcterms:created xsi:type="dcterms:W3CDTF">2023-06-05T21:38:59Z</dcterms:created>
  <dcterms:modified xsi:type="dcterms:W3CDTF">2023-06-20T17:24:33Z</dcterms:modified>
</cp:coreProperties>
</file>