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57" r:id="rId4"/>
    <p:sldId id="267" r:id="rId5"/>
    <p:sldId id="415" r:id="rId6"/>
    <p:sldId id="416" r:id="rId7"/>
    <p:sldId id="417" r:id="rId8"/>
    <p:sldId id="418" r:id="rId9"/>
    <p:sldId id="419" r:id="rId10"/>
    <p:sldId id="425" r:id="rId11"/>
    <p:sldId id="404" r:id="rId12"/>
    <p:sldId id="407" r:id="rId13"/>
    <p:sldId id="429" r:id="rId14"/>
    <p:sldId id="408" r:id="rId15"/>
    <p:sldId id="426" r:id="rId16"/>
    <p:sldId id="409" r:id="rId17"/>
    <p:sldId id="430" r:id="rId18"/>
    <p:sldId id="431" r:id="rId19"/>
    <p:sldId id="432" r:id="rId20"/>
    <p:sldId id="434" r:id="rId21"/>
    <p:sldId id="433" r:id="rId22"/>
    <p:sldId id="427" r:id="rId23"/>
    <p:sldId id="294" r:id="rId24"/>
    <p:sldId id="301" r:id="rId25"/>
    <p:sldId id="298" r:id="rId26"/>
    <p:sldId id="310" r:id="rId27"/>
    <p:sldId id="314" r:id="rId28"/>
    <p:sldId id="312" r:id="rId29"/>
    <p:sldId id="435" r:id="rId30"/>
    <p:sldId id="313" r:id="rId31"/>
    <p:sldId id="428" r:id="rId32"/>
    <p:sldId id="420" r:id="rId33"/>
    <p:sldId id="421" r:id="rId34"/>
    <p:sldId id="422" r:id="rId35"/>
    <p:sldId id="423" r:id="rId36"/>
    <p:sldId id="424" r:id="rId37"/>
    <p:sldId id="411" r:id="rId38"/>
    <p:sldId id="266" r:id="rId39"/>
    <p:sldId id="403" r:id="rId40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58"/>
            <p14:sldId id="257"/>
            <p14:sldId id="267"/>
            <p14:sldId id="415"/>
            <p14:sldId id="416"/>
            <p14:sldId id="417"/>
            <p14:sldId id="418"/>
            <p14:sldId id="419"/>
            <p14:sldId id="425"/>
            <p14:sldId id="404"/>
            <p14:sldId id="407"/>
            <p14:sldId id="429"/>
            <p14:sldId id="408"/>
            <p14:sldId id="426"/>
            <p14:sldId id="409"/>
            <p14:sldId id="430"/>
            <p14:sldId id="431"/>
            <p14:sldId id="432"/>
            <p14:sldId id="434"/>
            <p14:sldId id="433"/>
            <p14:sldId id="427"/>
            <p14:sldId id="294"/>
            <p14:sldId id="301"/>
            <p14:sldId id="298"/>
            <p14:sldId id="310"/>
            <p14:sldId id="314"/>
            <p14:sldId id="312"/>
            <p14:sldId id="435"/>
            <p14:sldId id="313"/>
            <p14:sldId id="428"/>
            <p14:sldId id="420"/>
            <p14:sldId id="421"/>
            <p14:sldId id="422"/>
            <p14:sldId id="423"/>
            <p14:sldId id="424"/>
            <p14:sldId id="411"/>
            <p14:sldId id="266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46102"/>
    <a:srgbClr val="68696C"/>
    <a:srgbClr val="7C878E"/>
    <a:srgbClr val="EEEEEE"/>
    <a:srgbClr val="D95E00"/>
    <a:srgbClr val="E56618"/>
    <a:srgbClr val="EF6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0" autoAdjust="0"/>
    <p:restoredTop sz="89443"/>
  </p:normalViewPr>
  <p:slideViewPr>
    <p:cSldViewPr snapToGrid="0" snapToObjects="1">
      <p:cViewPr varScale="1">
        <p:scale>
          <a:sx n="170" d="100"/>
          <a:sy n="170" d="100"/>
        </p:scale>
        <p:origin x="456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3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E6F198-A290-D444-B815-53F63A7DD3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raphic 15">
            <a:extLst>
              <a:ext uri="{FF2B5EF4-FFF2-40B4-BE49-F238E27FC236}">
                <a16:creationId xmlns:a16="http://schemas.microsoft.com/office/drawing/2014/main" id="{864226C9-C3CC-FB4B-82EA-5939A745DF2C}"/>
              </a:ext>
            </a:extLst>
          </p:cNvPr>
          <p:cNvSpPr/>
          <p:nvPr/>
        </p:nvSpPr>
        <p:spPr>
          <a:xfrm>
            <a:off x="638565" y="323668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4">
            <a:extLst>
              <a:ext uri="{FF2B5EF4-FFF2-40B4-BE49-F238E27FC236}">
                <a16:creationId xmlns:a16="http://schemas.microsoft.com/office/drawing/2014/main" id="{5D90E165-E03D-E446-B230-A8A0404ADBB9}"/>
              </a:ext>
            </a:extLst>
          </p:cNvPr>
          <p:cNvSpPr/>
          <p:nvPr/>
        </p:nvSpPr>
        <p:spPr>
          <a:xfrm>
            <a:off x="-131173" y="3156362"/>
            <a:ext cx="1948476" cy="2569552"/>
          </a:xfrm>
          <a:custGeom>
            <a:avLst/>
            <a:gdLst>
              <a:gd name="connsiteX0" fmla="*/ 0 w 1948475"/>
              <a:gd name="connsiteY0" fmla="*/ 0 h 2569552"/>
              <a:gd name="connsiteX1" fmla="*/ 0 w 1948475"/>
              <a:gd name="connsiteY1" fmla="*/ 919437 h 2569552"/>
              <a:gd name="connsiteX2" fmla="*/ 868289 w 1948475"/>
              <a:gd name="connsiteY2" fmla="*/ 1276252 h 2569552"/>
              <a:gd name="connsiteX3" fmla="*/ 868289 w 1948475"/>
              <a:gd name="connsiteY3" fmla="*/ 1285994 h 2569552"/>
              <a:gd name="connsiteX4" fmla="*/ 0 w 1948475"/>
              <a:gd name="connsiteY4" fmla="*/ 1701263 h 2569552"/>
              <a:gd name="connsiteX5" fmla="*/ 0 w 1948475"/>
              <a:gd name="connsiteY5" fmla="*/ 2581730 h 2569552"/>
              <a:gd name="connsiteX6" fmla="*/ 1952129 w 1948475"/>
              <a:gd name="connsiteY6" fmla="*/ 1731708 h 2569552"/>
              <a:gd name="connsiteX7" fmla="*/ 1952129 w 1948475"/>
              <a:gd name="connsiteY7" fmla="*/ 848805 h 256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8475" h="2569552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 w="12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6">
            <a:extLst>
              <a:ext uri="{FF2B5EF4-FFF2-40B4-BE49-F238E27FC236}">
                <a16:creationId xmlns:a16="http://schemas.microsoft.com/office/drawing/2014/main" id="{6D37099A-93A9-5349-817A-3E5CC5801FA0}"/>
              </a:ext>
            </a:extLst>
          </p:cNvPr>
          <p:cNvSpPr/>
          <p:nvPr/>
        </p:nvSpPr>
        <p:spPr>
          <a:xfrm>
            <a:off x="7322158" y="3924169"/>
            <a:ext cx="465453" cy="613816"/>
          </a:xfrm>
          <a:custGeom>
            <a:avLst/>
            <a:gdLst>
              <a:gd name="connsiteX0" fmla="*/ 0 w 465452"/>
              <a:gd name="connsiteY0" fmla="*/ 0 h 613815"/>
              <a:gd name="connsiteX1" fmla="*/ 0 w 465452"/>
              <a:gd name="connsiteY1" fmla="*/ 219635 h 613815"/>
              <a:gd name="connsiteX2" fmla="*/ 207417 w 465452"/>
              <a:gd name="connsiteY2" fmla="*/ 304871 h 613815"/>
              <a:gd name="connsiteX3" fmla="*/ 207417 w 465452"/>
              <a:gd name="connsiteY3" fmla="*/ 307199 h 613815"/>
              <a:gd name="connsiteX4" fmla="*/ 0 w 465452"/>
              <a:gd name="connsiteY4" fmla="*/ 406398 h 613815"/>
              <a:gd name="connsiteX5" fmla="*/ 0 w 465452"/>
              <a:gd name="connsiteY5" fmla="*/ 616725 h 613815"/>
              <a:gd name="connsiteX6" fmla="*/ 466325 w 465452"/>
              <a:gd name="connsiteY6" fmla="*/ 413671 h 613815"/>
              <a:gd name="connsiteX7" fmla="*/ 466325 w 465452"/>
              <a:gd name="connsiteY7" fmla="*/ 202763 h 61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452" h="613815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 w="28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67C57C0C-0BD5-8D42-89FF-0100FE9B3B52}"/>
              </a:ext>
            </a:extLst>
          </p:cNvPr>
          <p:cNvSpPr/>
          <p:nvPr/>
        </p:nvSpPr>
        <p:spPr>
          <a:xfrm>
            <a:off x="10872628" y="4558147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979A31A2-953E-A74D-9E31-B5CB603F6E2D}"/>
              </a:ext>
            </a:extLst>
          </p:cNvPr>
          <p:cNvSpPr/>
          <p:nvPr/>
        </p:nvSpPr>
        <p:spPr>
          <a:xfrm>
            <a:off x="9722396" y="411978"/>
            <a:ext cx="2479273" cy="3269541"/>
          </a:xfrm>
          <a:custGeom>
            <a:avLst/>
            <a:gdLst>
              <a:gd name="connsiteX0" fmla="*/ 0 w 2479272"/>
              <a:gd name="connsiteY0" fmla="*/ 0 h 3269540"/>
              <a:gd name="connsiteX1" fmla="*/ 0 w 2479272"/>
              <a:gd name="connsiteY1" fmla="*/ 1169907 h 3269540"/>
              <a:gd name="connsiteX2" fmla="*/ 1104826 w 2479272"/>
              <a:gd name="connsiteY2" fmla="*/ 1623924 h 3269540"/>
              <a:gd name="connsiteX3" fmla="*/ 1104826 w 2479272"/>
              <a:gd name="connsiteY3" fmla="*/ 1636320 h 3269540"/>
              <a:gd name="connsiteX4" fmla="*/ 0 w 2479272"/>
              <a:gd name="connsiteY4" fmla="*/ 2164715 h 3269540"/>
              <a:gd name="connsiteX5" fmla="*/ 0 w 2479272"/>
              <a:gd name="connsiteY5" fmla="*/ 3285036 h 3269540"/>
              <a:gd name="connsiteX6" fmla="*/ 2483921 w 2479272"/>
              <a:gd name="connsiteY6" fmla="*/ 2203454 h 3269540"/>
              <a:gd name="connsiteX7" fmla="*/ 2483921 w 2479272"/>
              <a:gd name="connsiteY7" fmla="*/ 1080033 h 32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272" h="3269540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 w="15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5829" y="124631"/>
            <a:ext cx="694943" cy="2172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D8F713-8109-5E43-BCE4-6F8758EF1E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9894" y="107199"/>
            <a:ext cx="656737" cy="32836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F4EC182-26E1-8E4C-B960-2DF3DDFBC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D358B63-2CFC-D646-AC7D-C772A192A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B54E10-94DE-5C43-AE71-D50CF104105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89973" y="306146"/>
            <a:ext cx="2218339" cy="1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14F96-BFDB-2F4F-965A-F780BF8714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May 7,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9F4CB-F342-B440-8913-8645B21B73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26E37-4DA9-8A45-A754-3511858EC5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6053" y="1406342"/>
            <a:ext cx="10151755" cy="307338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RIT Leadership</a:t>
            </a:r>
          </a:p>
          <a:p>
            <a:pPr>
              <a:lnSpc>
                <a:spcPct val="80000"/>
              </a:lnSpc>
            </a:pPr>
            <a:r>
              <a:rPr lang="en-US" dirty="0"/>
              <a:t>Virtual Town Hall</a:t>
            </a:r>
          </a:p>
        </p:txBody>
      </p:sp>
    </p:spTree>
    <p:extLst>
      <p:ext uri="{BB962C8B-B14F-4D97-AF65-F5344CB8AC3E}">
        <p14:creationId xmlns:p14="http://schemas.microsoft.com/office/powerpoint/2010/main" val="1613472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57100" y="2793445"/>
            <a:ext cx="8312623" cy="13782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6000" dirty="0"/>
              <a:t>Sandra Johnson</a:t>
            </a:r>
          </a:p>
          <a:p>
            <a:pPr>
              <a:lnSpc>
                <a:spcPct val="80000"/>
              </a:lnSpc>
            </a:pPr>
            <a:r>
              <a:rPr lang="en-US" sz="3600" b="0" dirty="0"/>
              <a:t>Senior Vice President, Student Affairs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04085" y="51398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D91F27-1557-FA43-B0A2-67BB39060852}"/>
              </a:ext>
            </a:extLst>
          </p:cNvPr>
          <p:cNvSpPr/>
          <p:nvPr/>
        </p:nvSpPr>
        <p:spPr>
          <a:xfrm>
            <a:off x="524165" y="1921716"/>
            <a:ext cx="2419762" cy="2423511"/>
          </a:xfrm>
          <a:prstGeom prst="rect">
            <a:avLst/>
          </a:prstGeom>
          <a:noFill/>
          <a:ln w="1270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52D69-2370-0740-A8E1-BDD89A59A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67" y="2150188"/>
            <a:ext cx="2574619" cy="25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0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/>
              <a:t>Special Thanks!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D36E8-3931-F748-9CA9-19883DAA57A2}"/>
              </a:ext>
            </a:extLst>
          </p:cNvPr>
          <p:cNvSpPr txBox="1"/>
          <p:nvPr/>
        </p:nvSpPr>
        <p:spPr>
          <a:xfrm>
            <a:off x="7349376" y="458316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August Center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A0BED47-4435-184D-8A95-F1289E9E3D37}"/>
              </a:ext>
            </a:extLst>
          </p:cNvPr>
          <p:cNvSpPr txBox="1">
            <a:spLocks/>
          </p:cNvSpPr>
          <p:nvPr/>
        </p:nvSpPr>
        <p:spPr>
          <a:xfrm>
            <a:off x="351692" y="1829143"/>
            <a:ext cx="6372493" cy="4037866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/>
              <a:t>Supporting the health and well-being of our students</a:t>
            </a:r>
          </a:p>
          <a:p>
            <a:r>
              <a:rPr lang="en-US" sz="2600" b="0" dirty="0"/>
              <a:t>Development and Alumni Relations</a:t>
            </a:r>
          </a:p>
          <a:p>
            <a:r>
              <a:rPr lang="en-US" sz="2600" b="0" dirty="0"/>
              <a:t>Critical Incident Management Team</a:t>
            </a:r>
          </a:p>
          <a:p>
            <a:r>
              <a:rPr lang="en-US" sz="2600" b="0" dirty="0"/>
              <a:t>COVID-19 Emergency Fund</a:t>
            </a:r>
          </a:p>
          <a:p>
            <a:r>
              <a:rPr lang="en-US" sz="2600" b="0" dirty="0"/>
              <a:t>Dr. Wendy </a:t>
            </a:r>
            <a:r>
              <a:rPr lang="en-US" sz="2600" b="0" dirty="0" err="1"/>
              <a:t>Gelbard</a:t>
            </a:r>
            <a:endParaRPr lang="en-US" sz="2600" b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E3E1DC-1E9A-C943-AB96-950456C8E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316" y="1829668"/>
            <a:ext cx="3949080" cy="26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6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/>
              <a:t>Support Over Summer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6703BC-C7B7-A94D-AD5C-24094B191887}"/>
              </a:ext>
            </a:extLst>
          </p:cNvPr>
          <p:cNvSpPr txBox="1">
            <a:spLocks/>
          </p:cNvSpPr>
          <p:nvPr/>
        </p:nvSpPr>
        <p:spPr>
          <a:xfrm>
            <a:off x="351692" y="1829143"/>
            <a:ext cx="6372493" cy="4037866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/>
              <a:t>Support over Summer</a:t>
            </a:r>
          </a:p>
          <a:p>
            <a:r>
              <a:rPr lang="en-US" sz="2600" b="0" dirty="0"/>
              <a:t>Drop-in Connections</a:t>
            </a:r>
          </a:p>
          <a:p>
            <a:r>
              <a:rPr lang="en-US" sz="2600" b="0" dirty="0"/>
              <a:t>Parent-Coffee Talks</a:t>
            </a:r>
          </a:p>
          <a:p>
            <a:r>
              <a:rPr lang="en-US" sz="2600" b="0" dirty="0"/>
              <a:t>Case Management</a:t>
            </a:r>
          </a:p>
          <a:p>
            <a:r>
              <a:rPr lang="en-US" sz="2600" b="0" dirty="0"/>
              <a:t>Student Government</a:t>
            </a:r>
          </a:p>
          <a:p>
            <a:r>
              <a:rPr lang="en-US" sz="2600" b="0" dirty="0"/>
              <a:t>Virtual Student Life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4758FF-F52B-4F47-84A7-A1345F76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97" y="1302237"/>
            <a:ext cx="5812632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1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/>
              <a:t>Fall Planning</a:t>
            </a:r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0B06E9B-7D59-7145-BD1F-A9BE73F3FCAF}"/>
              </a:ext>
            </a:extLst>
          </p:cNvPr>
          <p:cNvSpPr txBox="1">
            <a:spLocks/>
          </p:cNvSpPr>
          <p:nvPr/>
        </p:nvSpPr>
        <p:spPr>
          <a:xfrm>
            <a:off x="351692" y="1829143"/>
            <a:ext cx="4582049" cy="2290681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/>
              <a:t>Community Readiness Committee</a:t>
            </a:r>
          </a:p>
          <a:p>
            <a:r>
              <a:rPr lang="en-US" sz="2600" b="0" dirty="0"/>
              <a:t>Orientation and Move In</a:t>
            </a:r>
          </a:p>
          <a:p>
            <a:r>
              <a:rPr lang="en-US" sz="2600" b="0" dirty="0"/>
              <a:t>Intercollegiate Athletics</a:t>
            </a:r>
          </a:p>
          <a:p>
            <a:r>
              <a:rPr lang="en-US" sz="2600" b="0" dirty="0"/>
              <a:t>We are in this TOGETHER!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1DD7DB-0B56-1643-9FD3-E7377FED0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758" y="1683141"/>
            <a:ext cx="6256424" cy="33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1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692" y="2315261"/>
            <a:ext cx="3647552" cy="2917926"/>
          </a:xfrm>
        </p:spPr>
        <p:txBody>
          <a:bodyPr/>
          <a:lstStyle/>
          <a:p>
            <a:r>
              <a:rPr lang="en-US" sz="2600" b="0" dirty="0"/>
              <a:t>It’s time to celebrate the Class of 2020!!</a:t>
            </a:r>
          </a:p>
          <a:p>
            <a:r>
              <a:rPr lang="en-US" sz="2600" b="0" dirty="0"/>
              <a:t>5 p.m., Friday</a:t>
            </a:r>
          </a:p>
          <a:p>
            <a:r>
              <a:rPr lang="en-US" sz="2600" b="0" dirty="0"/>
              <a:t>Let’s share a toast!</a:t>
            </a:r>
          </a:p>
          <a:p>
            <a:r>
              <a:rPr lang="en-US" sz="2600" b="0" dirty="0" err="1"/>
              <a:t>rit.edu</a:t>
            </a:r>
            <a:r>
              <a:rPr lang="en-US" sz="2600" b="0" dirty="0"/>
              <a:t>/classof2020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91F467-2E83-E948-B768-2269803F463F}"/>
              </a:ext>
            </a:extLst>
          </p:cNvPr>
          <p:cNvSpPr txBox="1">
            <a:spLocks/>
          </p:cNvSpPr>
          <p:nvPr/>
        </p:nvSpPr>
        <p:spPr>
          <a:xfrm>
            <a:off x="272085" y="998643"/>
            <a:ext cx="3807546" cy="1342621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3733" b="1" kern="1200">
                <a:solidFill>
                  <a:srgbClr val="E46102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dirty="0"/>
              <a:t>Celebrating the Class of 2020!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A93A95-3175-1341-9B5B-DDB92A48E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97" y="1302237"/>
            <a:ext cx="5812632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8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04085" y="51398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E3AE9DE-DCF2-F14A-9334-3C0C1C6E23BE}"/>
              </a:ext>
            </a:extLst>
          </p:cNvPr>
          <p:cNvSpPr txBox="1">
            <a:spLocks/>
          </p:cNvSpPr>
          <p:nvPr/>
        </p:nvSpPr>
        <p:spPr>
          <a:xfrm>
            <a:off x="3557100" y="2793444"/>
            <a:ext cx="8312623" cy="2102857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7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6000" dirty="0"/>
              <a:t>Ellen </a:t>
            </a:r>
            <a:r>
              <a:rPr lang="en-US" sz="6000" dirty="0" err="1"/>
              <a:t>Granberg</a:t>
            </a:r>
            <a:endParaRPr lang="en-US" sz="6000" dirty="0"/>
          </a:p>
          <a:p>
            <a:pPr>
              <a:lnSpc>
                <a:spcPct val="80000"/>
              </a:lnSpc>
            </a:pPr>
            <a:r>
              <a:rPr lang="en-US" sz="3600" b="0" dirty="0"/>
              <a:t>Provost, Senior Vice President, Academic Affairs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C7429-E215-9E48-98F5-40942D6C1A68}"/>
              </a:ext>
            </a:extLst>
          </p:cNvPr>
          <p:cNvSpPr/>
          <p:nvPr/>
        </p:nvSpPr>
        <p:spPr>
          <a:xfrm>
            <a:off x="524165" y="1921716"/>
            <a:ext cx="2419762" cy="2423511"/>
          </a:xfrm>
          <a:prstGeom prst="rect">
            <a:avLst/>
          </a:prstGeom>
          <a:noFill/>
          <a:ln w="1270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00A34-712F-CE48-83A7-1491F05AA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4" t="4323" r="7354" b="10384"/>
          <a:stretch/>
        </p:blipFill>
        <p:spPr>
          <a:xfrm>
            <a:off x="741667" y="2150188"/>
            <a:ext cx="2573729" cy="257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8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F5DAA-8F10-B249-AF28-44ACD08D7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630" y="1624670"/>
            <a:ext cx="4803828" cy="3519237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09A0FA0-F79A-4C40-B324-3D89B664551E}"/>
              </a:ext>
            </a:extLst>
          </p:cNvPr>
          <p:cNvSpPr txBox="1">
            <a:spLocks/>
          </p:cNvSpPr>
          <p:nvPr/>
        </p:nvSpPr>
        <p:spPr>
          <a:xfrm>
            <a:off x="351692" y="1829143"/>
            <a:ext cx="6539762" cy="4437842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600" b="0" dirty="0"/>
              <a:t>3,500 course sections moved online in 10 days </a:t>
            </a:r>
          </a:p>
          <a:p>
            <a:pPr lvl="0"/>
            <a:r>
              <a:rPr lang="en-US" sz="2600" b="0" dirty="0"/>
              <a:t>All advising and student support moved online </a:t>
            </a:r>
          </a:p>
          <a:p>
            <a:pPr lvl="0"/>
            <a:r>
              <a:rPr lang="en-US" sz="2600" b="0" dirty="0"/>
              <a:t>Over 50,000 Zoom sessions held</a:t>
            </a:r>
          </a:p>
          <a:p>
            <a:pPr lvl="0"/>
            <a:r>
              <a:rPr lang="en-US" sz="2600" b="0" dirty="0"/>
              <a:t>Students from 125 nations participated</a:t>
            </a:r>
          </a:p>
          <a:p>
            <a:pPr lvl="0"/>
            <a:r>
              <a:rPr lang="en-US" sz="2600" b="0" dirty="0"/>
              <a:t>Final exams ended yesterday</a:t>
            </a:r>
          </a:p>
          <a:p>
            <a:r>
              <a:rPr lang="en-US" sz="2600" b="0" dirty="0"/>
              <a:t>Students receive their degrees tomorrow!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81E3DA-D7E7-0C40-8EEB-ED770FDC3F2B}"/>
              </a:ext>
            </a:extLst>
          </p:cNvPr>
          <p:cNvSpPr txBox="1">
            <a:spLocks/>
          </p:cNvSpPr>
          <p:nvPr/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3733" b="1" kern="1200">
                <a:solidFill>
                  <a:srgbClr val="E46102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95241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A0754-9857-974A-96E6-B23EAC66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956" y="1049482"/>
            <a:ext cx="4007770" cy="415721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924572-3C8D-3140-8FFC-1EFC125FD4B0}"/>
              </a:ext>
            </a:extLst>
          </p:cNvPr>
          <p:cNvSpPr txBox="1">
            <a:spLocks/>
          </p:cNvSpPr>
          <p:nvPr/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3733" b="1" kern="1200">
                <a:solidFill>
                  <a:srgbClr val="E46102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Summer 2020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60042E8-56ED-8540-9BF0-3B3BC0DC14D0}"/>
              </a:ext>
            </a:extLst>
          </p:cNvPr>
          <p:cNvSpPr txBox="1">
            <a:spLocks/>
          </p:cNvSpPr>
          <p:nvPr/>
        </p:nvSpPr>
        <p:spPr>
          <a:xfrm>
            <a:off x="351691" y="1829143"/>
            <a:ext cx="6071411" cy="2597891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600" b="0" dirty="0"/>
              <a:t>Courses begin May 14 online</a:t>
            </a:r>
          </a:p>
          <a:p>
            <a:pPr lvl="0"/>
            <a:r>
              <a:rPr lang="en-US" sz="2600" b="0" dirty="0"/>
              <a:t>140 new courses offered this summer</a:t>
            </a:r>
          </a:p>
          <a:p>
            <a:pPr lvl="0"/>
            <a:r>
              <a:rPr lang="en-US" sz="2600" b="0" dirty="0"/>
              <a:t>Summer enrollment is up 40% over the same time last year</a:t>
            </a:r>
          </a:p>
          <a:p>
            <a:pPr lvl="0"/>
            <a:r>
              <a:rPr lang="en-US" sz="2600" b="0" dirty="0"/>
              <a:t>Special summer grant program</a:t>
            </a:r>
          </a:p>
          <a:p>
            <a:pPr lvl="0"/>
            <a:r>
              <a:rPr lang="en-US" sz="2600" b="0" dirty="0"/>
              <a:t>Free courses for incoming first year students</a:t>
            </a:r>
          </a:p>
          <a:p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359300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ABD5EA0-CD5F-EA4C-A5D6-F2201A12E325}"/>
              </a:ext>
            </a:extLst>
          </p:cNvPr>
          <p:cNvSpPr txBox="1">
            <a:spLocks/>
          </p:cNvSpPr>
          <p:nvPr/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3733" b="1" kern="1200">
                <a:solidFill>
                  <a:srgbClr val="E46102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Academic Fall Planning Committee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1E56079-416D-A44F-850B-6DA7AA946979}"/>
              </a:ext>
            </a:extLst>
          </p:cNvPr>
          <p:cNvSpPr txBox="1">
            <a:spLocks/>
          </p:cNvSpPr>
          <p:nvPr/>
        </p:nvSpPr>
        <p:spPr>
          <a:xfrm>
            <a:off x="351692" y="1829143"/>
            <a:ext cx="10264270" cy="3682658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600" dirty="0"/>
              <a:t>Planning for two options: </a:t>
            </a:r>
          </a:p>
          <a:p>
            <a:pPr lvl="1"/>
            <a:r>
              <a:rPr lang="en-US" sz="2100" dirty="0"/>
              <a:t>Many courses meet in the context of social distancing and safety protocols  </a:t>
            </a:r>
          </a:p>
          <a:p>
            <a:pPr lvl="1"/>
            <a:r>
              <a:rPr lang="en-US" sz="2100" dirty="0"/>
              <a:t>Pivot to online instruction, including a full semester online</a:t>
            </a:r>
            <a:br>
              <a:rPr lang="en-US" sz="2100" dirty="0"/>
            </a:br>
            <a:endParaRPr lang="en-US" sz="800" dirty="0"/>
          </a:p>
          <a:p>
            <a:pPr lvl="0"/>
            <a:r>
              <a:rPr lang="en-US" sz="2600" dirty="0"/>
              <a:t>Focus groups held last week to hear input and concerns about both options.</a:t>
            </a:r>
          </a:p>
          <a:p>
            <a:pPr lvl="1"/>
            <a:r>
              <a:rPr lang="en-US" sz="2100" dirty="0"/>
              <a:t>630 faculty and staff participated</a:t>
            </a:r>
          </a:p>
          <a:p>
            <a:pPr lvl="1"/>
            <a:r>
              <a:rPr lang="en-US" sz="2100" dirty="0"/>
              <a:t>Questions recorded and will be shared with the other planning committees</a:t>
            </a:r>
          </a:p>
          <a:p>
            <a:pPr lvl="1"/>
            <a:r>
              <a:rPr lang="en-US" sz="2100" dirty="0"/>
              <a:t>Resources identified to support instruction and student services in fall</a:t>
            </a:r>
          </a:p>
        </p:txBody>
      </p:sp>
    </p:spTree>
    <p:extLst>
      <p:ext uri="{BB962C8B-B14F-4D97-AF65-F5344CB8AC3E}">
        <p14:creationId xmlns:p14="http://schemas.microsoft.com/office/powerpoint/2010/main" val="1463867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94833E-39CC-CB4F-AEC4-783FE11B6DC0}"/>
              </a:ext>
            </a:extLst>
          </p:cNvPr>
          <p:cNvSpPr txBox="1">
            <a:spLocks/>
          </p:cNvSpPr>
          <p:nvPr/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3733" b="1" kern="1200">
                <a:solidFill>
                  <a:srgbClr val="E46102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Fall Academic Planning Committee Principles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4591980-AD8C-F749-9F79-8916458D04CA}"/>
              </a:ext>
            </a:extLst>
          </p:cNvPr>
          <p:cNvSpPr txBox="1">
            <a:spLocks/>
          </p:cNvSpPr>
          <p:nvPr/>
        </p:nvSpPr>
        <p:spPr>
          <a:xfrm>
            <a:off x="351691" y="1829143"/>
            <a:ext cx="11401694" cy="3791072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600" b="0" dirty="0"/>
              <a:t>The health and well-being of the campus community is the top priority. </a:t>
            </a:r>
          </a:p>
          <a:p>
            <a:pPr lvl="0"/>
            <a:r>
              <a:rPr lang="en-US" sz="2600" b="0" dirty="0"/>
              <a:t>Students must be able to stay on track with their degree programs.  </a:t>
            </a:r>
          </a:p>
          <a:p>
            <a:pPr lvl="0"/>
            <a:r>
              <a:rPr lang="en-US" sz="2600" b="0" dirty="0"/>
              <a:t>Faculty and staff will need institutional support to enable them to offer classes and provide services that meet the needs of students in the context of COVID-19.</a:t>
            </a:r>
          </a:p>
        </p:txBody>
      </p:sp>
    </p:spTree>
    <p:extLst>
      <p:ext uri="{BB962C8B-B14F-4D97-AF65-F5344CB8AC3E}">
        <p14:creationId xmlns:p14="http://schemas.microsoft.com/office/powerpoint/2010/main" val="293235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085" y="948404"/>
            <a:ext cx="11589952" cy="696384"/>
          </a:xfrm>
        </p:spPr>
        <p:txBody>
          <a:bodyPr/>
          <a:lstStyle/>
          <a:p>
            <a:r>
              <a:rPr lang="en-US" sz="3600" dirty="0"/>
              <a:t>Before we get started, some Zoom notes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692" y="1814562"/>
            <a:ext cx="10721470" cy="2697146"/>
          </a:xfrm>
        </p:spPr>
        <p:txBody>
          <a:bodyPr/>
          <a:lstStyle/>
          <a:p>
            <a:r>
              <a:rPr lang="en-US" sz="2600" b="0" dirty="0"/>
              <a:t>This is a </a:t>
            </a:r>
            <a:r>
              <a:rPr lang="en-US" sz="2600" dirty="0"/>
              <a:t>webinar</a:t>
            </a:r>
            <a:r>
              <a:rPr lang="en-US" sz="2600" b="0" dirty="0"/>
              <a:t>, not a Zoom meeting</a:t>
            </a:r>
          </a:p>
          <a:p>
            <a:r>
              <a:rPr lang="en-US" sz="2600" b="0" dirty="0"/>
              <a:t>The panel will field questions when all presentations are complete</a:t>
            </a:r>
          </a:p>
          <a:p>
            <a:r>
              <a:rPr lang="en-US" sz="2600" b="0" dirty="0"/>
              <a:t>Real-time captioning and ASL interpreters</a:t>
            </a:r>
          </a:p>
          <a:p>
            <a:r>
              <a:rPr lang="en-US" sz="2600" b="0" dirty="0"/>
              <a:t>For best viewing, select “hide non-participant video” in your Zoom video settings</a:t>
            </a:r>
          </a:p>
          <a:p>
            <a:r>
              <a:rPr lang="en-US" sz="2600" b="0" dirty="0"/>
              <a:t>Select the “Gallery View” to see the speaker </a:t>
            </a:r>
            <a:r>
              <a:rPr lang="en-US" sz="2600" b="0" u="sng" dirty="0"/>
              <a:t>and</a:t>
            </a:r>
            <a:r>
              <a:rPr lang="en-US" sz="2600" b="0" dirty="0"/>
              <a:t> the interpreter</a:t>
            </a:r>
          </a:p>
        </p:txBody>
      </p:sp>
    </p:spTree>
    <p:extLst>
      <p:ext uri="{BB962C8B-B14F-4D97-AF65-F5344CB8AC3E}">
        <p14:creationId xmlns:p14="http://schemas.microsoft.com/office/powerpoint/2010/main" val="2881917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94833E-39CC-CB4F-AEC4-783FE11B6DC0}"/>
              </a:ext>
            </a:extLst>
          </p:cNvPr>
          <p:cNvSpPr txBox="1">
            <a:spLocks/>
          </p:cNvSpPr>
          <p:nvPr/>
        </p:nvSpPr>
        <p:spPr>
          <a:xfrm>
            <a:off x="272084" y="958452"/>
            <a:ext cx="11919915" cy="696384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3733" b="1" kern="1200">
                <a:solidFill>
                  <a:srgbClr val="E46102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Fall Academic Planning Committee Principles</a:t>
            </a:r>
            <a:r>
              <a:rPr lang="en-US" sz="2100" dirty="0"/>
              <a:t> </a:t>
            </a:r>
            <a:r>
              <a:rPr lang="en-US" sz="2100" i="1" dirty="0"/>
              <a:t>continued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4591980-AD8C-F749-9F79-8916458D04CA}"/>
              </a:ext>
            </a:extLst>
          </p:cNvPr>
          <p:cNvSpPr txBox="1">
            <a:spLocks/>
          </p:cNvSpPr>
          <p:nvPr/>
        </p:nvSpPr>
        <p:spPr>
          <a:xfrm>
            <a:off x="351691" y="1829143"/>
            <a:ext cx="11122914" cy="3791072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600" b="0" dirty="0"/>
              <a:t>Health conditions or COVID-19 vulnerabilities should not prevent students from continuing in the fall if they wish. </a:t>
            </a:r>
          </a:p>
          <a:p>
            <a:pPr lvl="0"/>
            <a:r>
              <a:rPr lang="en-US" sz="2600" b="0" dirty="0"/>
              <a:t>Faculty and staff who are uniquely vulnerable to COVID-19 should receive support in performing their duties. </a:t>
            </a:r>
          </a:p>
          <a:p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436564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4AB2D31-B20F-B142-9D0E-9AD5400D7A8E}"/>
              </a:ext>
            </a:extLst>
          </p:cNvPr>
          <p:cNvSpPr txBox="1">
            <a:spLocks/>
          </p:cNvSpPr>
          <p:nvPr/>
        </p:nvSpPr>
        <p:spPr>
          <a:xfrm>
            <a:off x="272084" y="958452"/>
            <a:ext cx="11919915" cy="696384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3733" b="1" kern="1200">
                <a:solidFill>
                  <a:srgbClr val="E46102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Fall Academic Planning Committee</a:t>
            </a:r>
            <a:endParaRPr lang="en-US" sz="2100" i="1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7354FD5-A799-9D42-91D9-C7764053FF25}"/>
              </a:ext>
            </a:extLst>
          </p:cNvPr>
          <p:cNvSpPr txBox="1">
            <a:spLocks/>
          </p:cNvSpPr>
          <p:nvPr/>
        </p:nvSpPr>
        <p:spPr>
          <a:xfrm>
            <a:off x="351691" y="1829143"/>
            <a:ext cx="11122914" cy="3791072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600" b="0" dirty="0"/>
              <a:t>Chair: </a:t>
            </a:r>
            <a:r>
              <a:rPr lang="en-US" sz="2600" b="0" dirty="0" err="1"/>
              <a:t>Carmala</a:t>
            </a:r>
            <a:r>
              <a:rPr lang="en-US" sz="2600" b="0" dirty="0"/>
              <a:t> </a:t>
            </a:r>
            <a:r>
              <a:rPr lang="en-US" sz="2600" b="0" dirty="0" err="1"/>
              <a:t>Garzione</a:t>
            </a:r>
            <a:r>
              <a:rPr lang="en-US" sz="2600" b="0" dirty="0"/>
              <a:t>, Associate Provost for Faculty Affairs</a:t>
            </a:r>
          </a:p>
          <a:p>
            <a:pPr lvl="0"/>
            <a:r>
              <a:rPr lang="en-US" sz="2600" b="0" dirty="0"/>
              <a:t>Co-Chair: Andre Hudson, Director, Gosnell School of Life Sciences</a:t>
            </a:r>
          </a:p>
          <a:p>
            <a:pPr lvl="0"/>
            <a:r>
              <a:rPr lang="en-US" sz="2600" b="0" dirty="0"/>
              <a:t>Co-Chair: Tina Sturgis, Senior Associate Registrar</a:t>
            </a:r>
          </a:p>
          <a:p>
            <a:pPr lvl="0"/>
            <a:r>
              <a:rPr lang="en-US" sz="2600" b="0" dirty="0"/>
              <a:t>Co-Chair: Anne Wahl, Assistant Provost</a:t>
            </a:r>
          </a:p>
        </p:txBody>
      </p:sp>
    </p:spTree>
    <p:extLst>
      <p:ext uri="{BB962C8B-B14F-4D97-AF65-F5344CB8AC3E}">
        <p14:creationId xmlns:p14="http://schemas.microsoft.com/office/powerpoint/2010/main" val="2912530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04085" y="51398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DBC4DC7-CC7F-7F48-A2B9-7AD65DEEF95A}"/>
              </a:ext>
            </a:extLst>
          </p:cNvPr>
          <p:cNvSpPr txBox="1">
            <a:spLocks/>
          </p:cNvSpPr>
          <p:nvPr/>
        </p:nvSpPr>
        <p:spPr>
          <a:xfrm>
            <a:off x="3557100" y="2793444"/>
            <a:ext cx="8312623" cy="2102857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7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6000" dirty="0"/>
              <a:t>Ian Mortimer</a:t>
            </a:r>
          </a:p>
          <a:p>
            <a:pPr>
              <a:lnSpc>
                <a:spcPct val="80000"/>
              </a:lnSpc>
            </a:pPr>
            <a:r>
              <a:rPr lang="en-US" sz="3600" b="0" dirty="0"/>
              <a:t>Vice President, </a:t>
            </a:r>
            <a:br>
              <a:rPr lang="en-US" sz="3600" b="0" dirty="0"/>
            </a:br>
            <a:r>
              <a:rPr lang="en-US" sz="3600" b="0" dirty="0"/>
              <a:t>Enrollment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6A6ED-D387-8241-B659-496C6D62FE65}"/>
              </a:ext>
            </a:extLst>
          </p:cNvPr>
          <p:cNvSpPr/>
          <p:nvPr/>
        </p:nvSpPr>
        <p:spPr>
          <a:xfrm>
            <a:off x="524165" y="1921716"/>
            <a:ext cx="2419762" cy="2423511"/>
          </a:xfrm>
          <a:prstGeom prst="rect">
            <a:avLst/>
          </a:prstGeom>
          <a:noFill/>
          <a:ln w="1270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ED734-4875-124F-83E4-23ADCF53D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2" t="776" r="4602" b="7229"/>
          <a:stretch/>
        </p:blipFill>
        <p:spPr>
          <a:xfrm>
            <a:off x="741667" y="2109430"/>
            <a:ext cx="2573729" cy="26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43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/>
              <a:t>The Chapters to Fall 2020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526A8F3-DA05-FD4F-9EFB-4465235C7125}"/>
              </a:ext>
            </a:extLst>
          </p:cNvPr>
          <p:cNvSpPr txBox="1">
            <a:spLocks/>
          </p:cNvSpPr>
          <p:nvPr/>
        </p:nvSpPr>
        <p:spPr>
          <a:xfrm>
            <a:off x="351691" y="1829143"/>
            <a:ext cx="11122914" cy="3791072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/>
              <a:t>Chapter 1: Before March 8</a:t>
            </a:r>
          </a:p>
          <a:p>
            <a:r>
              <a:rPr lang="en-US" sz="2600" b="0" dirty="0"/>
              <a:t>Chapter 2: March 9 to Today</a:t>
            </a:r>
          </a:p>
          <a:p>
            <a:r>
              <a:rPr lang="en-US" sz="2600" b="0" dirty="0"/>
              <a:t>Chapter 3: Tomorrow to September</a:t>
            </a:r>
          </a:p>
        </p:txBody>
      </p:sp>
    </p:spTree>
    <p:extLst>
      <p:ext uri="{BB962C8B-B14F-4D97-AF65-F5344CB8AC3E}">
        <p14:creationId xmlns:p14="http://schemas.microsoft.com/office/powerpoint/2010/main" val="1026936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49204"/>
              </p:ext>
            </p:extLst>
          </p:nvPr>
        </p:nvGraphicFramePr>
        <p:xfrm>
          <a:off x="952523" y="2057400"/>
          <a:ext cx="10286955" cy="27432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1598239153"/>
                    </a:ext>
                  </a:extLst>
                </a:gridCol>
                <a:gridCol w="2276922">
                  <a:extLst>
                    <a:ext uri="{9D8B030D-6E8A-4147-A177-3AD203B41FA5}">
                      <a16:colId xmlns:a16="http://schemas.microsoft.com/office/drawing/2014/main" val="2440852295"/>
                    </a:ext>
                  </a:extLst>
                </a:gridCol>
                <a:gridCol w="2152027">
                  <a:extLst>
                    <a:ext uri="{9D8B030D-6E8A-4147-A177-3AD203B41FA5}">
                      <a16:colId xmlns:a16="http://schemas.microsoft.com/office/drawing/2014/main" val="2042538657"/>
                    </a:ext>
                  </a:extLst>
                </a:gridCol>
                <a:gridCol w="2017526">
                  <a:extLst>
                    <a:ext uri="{9D8B030D-6E8A-4147-A177-3AD203B41FA5}">
                      <a16:colId xmlns:a16="http://schemas.microsoft.com/office/drawing/2014/main" val="255433737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E461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Fall 2019</a:t>
                      </a:r>
                    </a:p>
                  </a:txBody>
                  <a:tcPr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E461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Fall 2020</a:t>
                      </a:r>
                    </a:p>
                  </a:txBody>
                  <a:tcPr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E461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Diff</a:t>
                      </a:r>
                    </a:p>
                  </a:txBody>
                  <a:tcPr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E461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43263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600" dirty="0"/>
                        <a:t>Freshman</a:t>
                      </a:r>
                      <a:r>
                        <a:rPr lang="en-US" sz="2600" baseline="0" dirty="0"/>
                        <a:t> (Minus NTID)</a:t>
                      </a:r>
                      <a:endParaRPr lang="en-US" sz="2600" dirty="0"/>
                    </a:p>
                  </a:txBody>
                  <a:tcPr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2541</a:t>
                      </a:r>
                    </a:p>
                  </a:txBody>
                  <a:tcPr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2827</a:t>
                      </a:r>
                    </a:p>
                  </a:txBody>
                  <a:tcPr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00B050"/>
                          </a:solidFill>
                        </a:rPr>
                        <a:t>+286</a:t>
                      </a:r>
                    </a:p>
                  </a:txBody>
                  <a:tcPr anchor="ctr"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892463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600" dirty="0"/>
                        <a:t>Transfers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FF0000"/>
                          </a:solidFill>
                        </a:rPr>
                        <a:t>-16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85975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600" dirty="0"/>
                        <a:t>Graduate (MS &amp; MFA)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845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875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00B050"/>
                          </a:solidFill>
                        </a:rPr>
                        <a:t>+30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72286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600" b="1" dirty="0"/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3802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4102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00B050"/>
                          </a:solidFill>
                        </a:rPr>
                        <a:t>+300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070492"/>
                  </a:ext>
                </a:extLst>
              </a:tr>
            </a:tbl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3C8DD09-BA2E-264D-978B-C53BBAC670D9}"/>
              </a:ext>
            </a:extLst>
          </p:cNvPr>
          <p:cNvSpPr txBox="1">
            <a:spLocks/>
          </p:cNvSpPr>
          <p:nvPr/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E46102"/>
                </a:solidFill>
              </a:rPr>
              <a:t>Chapter 1: The plan to +300</a:t>
            </a:r>
          </a:p>
        </p:txBody>
      </p:sp>
    </p:spTree>
    <p:extLst>
      <p:ext uri="{BB962C8B-B14F-4D97-AF65-F5344CB8AC3E}">
        <p14:creationId xmlns:p14="http://schemas.microsoft.com/office/powerpoint/2010/main" val="2337336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49860"/>
              </p:ext>
            </p:extLst>
          </p:nvPr>
        </p:nvGraphicFramePr>
        <p:xfrm>
          <a:off x="563880" y="1905365"/>
          <a:ext cx="11064240" cy="36271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38031442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71197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0744822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3266302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73077007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26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E461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+mn-lt"/>
                        </a:rPr>
                        <a:t>Fall</a:t>
                      </a:r>
                      <a:r>
                        <a:rPr lang="en-US" sz="2600" baseline="0" dirty="0">
                          <a:latin typeface="+mn-lt"/>
                        </a:rPr>
                        <a:t> 2019</a:t>
                      </a:r>
                      <a:endParaRPr lang="en-US" sz="26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E461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+mn-lt"/>
                        </a:rPr>
                        <a:t>Fall 2020</a:t>
                      </a:r>
                    </a:p>
                  </a:txBody>
                  <a:tcPr marL="121920" marR="121920" marT="60960" marB="60960"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E461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+mn-lt"/>
                        </a:rPr>
                        <a:t>Diff</a:t>
                      </a:r>
                    </a:p>
                  </a:txBody>
                  <a:tcPr marL="121920" marR="121920" marT="60960" marB="60960"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E461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+mn-lt"/>
                        </a:rPr>
                        <a:t>% Diff</a:t>
                      </a:r>
                    </a:p>
                  </a:txBody>
                  <a:tcPr marL="121920" marR="121920" marT="60960" marB="60960" anchor="ctr">
                    <a:lnT w="25400" cmpd="sng">
                      <a:noFill/>
                    </a:lnT>
                    <a:lnB w="25400" cmpd="sng">
                      <a:noFill/>
                    </a:lnB>
                    <a:solidFill>
                      <a:srgbClr val="E461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8257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n-lt"/>
                        </a:rPr>
                        <a:t>Early Decision Deposits</a:t>
                      </a:r>
                    </a:p>
                  </a:txBody>
                  <a:tcPr marL="121920" marR="121920" marT="60960" marB="6096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+mn-lt"/>
                        </a:rPr>
                        <a:t>892</a:t>
                      </a:r>
                      <a:endParaRPr lang="en-US" sz="2600" b="0" i="0" u="none" strike="noStrike" dirty="0">
                        <a:effectLst/>
                        <a:latin typeface="+mn-lt"/>
                      </a:endParaRPr>
                    </a:p>
                  </a:txBody>
                  <a:tcPr marL="8467" marR="8467" marT="8467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+mn-lt"/>
                        </a:rPr>
                        <a:t>1091</a:t>
                      </a:r>
                      <a:endParaRPr lang="en-US" sz="2600" b="0" i="0" u="none" strike="noStrike" dirty="0">
                        <a:effectLst/>
                        <a:latin typeface="+mn-lt"/>
                      </a:endParaRPr>
                    </a:p>
                  </a:txBody>
                  <a:tcPr marL="8467" marR="8467" marT="8467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199</a:t>
                      </a:r>
                      <a:endParaRPr lang="en-US" sz="2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8467" marR="8467" marT="8467" marB="0"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22.3%</a:t>
                      </a:r>
                      <a:endParaRPr lang="en-US" sz="2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8467" marR="8467" marT="8467" marB="0" anchor="ctr"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82210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n-lt"/>
                        </a:rPr>
                        <a:t>Regular Admits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+mn-lt"/>
                        </a:rPr>
                        <a:t>17831</a:t>
                      </a:r>
                      <a:endParaRPr lang="en-US" sz="2600" b="0" i="0" u="none" strike="noStrike" dirty="0">
                        <a:effectLst/>
                        <a:latin typeface="+mn-lt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+mn-lt"/>
                        </a:rPr>
                        <a:t>19836</a:t>
                      </a:r>
                      <a:endParaRPr lang="en-US" sz="2600" b="0" i="0" u="none" strike="noStrike" dirty="0">
                        <a:effectLst/>
                        <a:latin typeface="+mn-lt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+2005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11.2%</a:t>
                      </a:r>
                      <a:endParaRPr lang="en-US" sz="2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176127852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n-lt"/>
                        </a:rPr>
                        <a:t>Transfer Admits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358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330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-28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-7.8%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613915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n-lt"/>
                        </a:rPr>
                        <a:t>Transfer Deposits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-38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-39.1%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40578840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n-lt"/>
                        </a:rPr>
                        <a:t>Graduate Admits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1290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1954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664</a:t>
                      </a: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51.5%</a:t>
                      </a: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6673744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n-lt"/>
                        </a:rPr>
                        <a:t>Graduate Deposits</a:t>
                      </a:r>
                    </a:p>
                  </a:txBody>
                  <a:tcPr marL="121920" marR="121920" marT="60960" marB="60960" anchor="ctr"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8467" marR="8467" marT="8467" marB="0" anchor="ctr"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8467" marR="8467" marT="8467" marB="0" anchor="ctr"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8467" marR="8467" marT="8467" marB="0" anchor="ctr"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34.8%</a:t>
                      </a:r>
                    </a:p>
                  </a:txBody>
                  <a:tcPr marL="8467" marR="8467" marT="8467" marB="0" anchor="ctr">
                    <a:lnB w="254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634272"/>
                  </a:ext>
                </a:extLst>
              </a:tr>
            </a:tbl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1DA8D94-3CF6-C942-9208-BFC1790C47AD}"/>
              </a:ext>
            </a:extLst>
          </p:cNvPr>
          <p:cNvSpPr txBox="1">
            <a:spLocks/>
          </p:cNvSpPr>
          <p:nvPr/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E46102"/>
                </a:solidFill>
              </a:rPr>
              <a:t>Chapter 1: Metrics as of March 8 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5776B13-ED31-9847-AFA0-F832118C4A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511801"/>
            <a:ext cx="12192000" cy="14012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72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9D9738-D14D-4E44-B0C9-FD965B46A1A9}"/>
              </a:ext>
            </a:extLst>
          </p:cNvPr>
          <p:cNvSpPr txBox="1">
            <a:spLocks/>
          </p:cNvSpPr>
          <p:nvPr/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E46102"/>
                </a:solidFill>
              </a:rPr>
              <a:t>Chapter 2: Switching Gears Fast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A9979F-DA8E-DE4D-8D0F-55D10C6CEABE}"/>
              </a:ext>
            </a:extLst>
          </p:cNvPr>
          <p:cNvSpPr txBox="1">
            <a:spLocks/>
          </p:cNvSpPr>
          <p:nvPr/>
        </p:nvSpPr>
        <p:spPr>
          <a:xfrm>
            <a:off x="351691" y="1829143"/>
            <a:ext cx="11122914" cy="3791072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/>
              <a:t>Moved deposit deadline to May 15 (GR) and June 1 (UG)</a:t>
            </a:r>
          </a:p>
          <a:p>
            <a:r>
              <a:rPr lang="en-US" sz="2600" b="0" dirty="0"/>
              <a:t>Conducted +80 academic open house sessions</a:t>
            </a:r>
          </a:p>
          <a:p>
            <a:r>
              <a:rPr lang="en-US" sz="2600" b="0" dirty="0"/>
              <a:t>Financial aid webinars and automated appointment scheduler</a:t>
            </a:r>
          </a:p>
          <a:p>
            <a:r>
              <a:rPr lang="en-US" sz="2600" b="0" dirty="0"/>
              <a:t>Streaming video tours with student ambassador</a:t>
            </a:r>
          </a:p>
          <a:p>
            <a:r>
              <a:rPr lang="en-US" sz="2600" b="0" dirty="0"/>
              <a:t>Virtual open house</a:t>
            </a:r>
          </a:p>
          <a:p>
            <a:r>
              <a:rPr lang="en-US" sz="2600" b="0" dirty="0"/>
              <a:t>India engagement and new pathways</a:t>
            </a:r>
          </a:p>
          <a:p>
            <a:r>
              <a:rPr lang="en-US" sz="2600" b="0" dirty="0"/>
              <a:t>Summer term priority</a:t>
            </a:r>
          </a:p>
          <a:p>
            <a:endParaRPr lang="en-US" sz="2600" b="0" dirty="0"/>
          </a:p>
          <a:p>
            <a:endParaRPr lang="en-US" sz="2600" b="0" dirty="0"/>
          </a:p>
          <a:p>
            <a:pPr marL="0" indent="0">
              <a:buNone/>
            </a:pP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3571833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D426F30-1D3B-F14A-9E7D-60F8520865DA}"/>
              </a:ext>
            </a:extLst>
          </p:cNvPr>
          <p:cNvSpPr txBox="1">
            <a:spLocks/>
          </p:cNvSpPr>
          <p:nvPr/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E46102"/>
                </a:solidFill>
              </a:rPr>
              <a:t>Chapter 2: Current Reality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359FD7-9293-F241-AA0A-8DCBEE92B5A5}"/>
              </a:ext>
            </a:extLst>
          </p:cNvPr>
          <p:cNvSpPr txBox="1">
            <a:spLocks/>
          </p:cNvSpPr>
          <p:nvPr/>
        </p:nvSpPr>
        <p:spPr>
          <a:xfrm>
            <a:off x="351691" y="1829143"/>
            <a:ext cx="11122914" cy="3791072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/>
              <a:t>Early Decision deposits remain +200</a:t>
            </a:r>
          </a:p>
          <a:p>
            <a:r>
              <a:rPr lang="en-US" sz="2600" b="0" dirty="0"/>
              <a:t>We are trending well on regular, but won’t know until June 1</a:t>
            </a:r>
          </a:p>
          <a:p>
            <a:r>
              <a:rPr lang="en-US" sz="2600" b="0" dirty="0"/>
              <a:t>Transfer deposits have slowed way down</a:t>
            </a:r>
          </a:p>
          <a:p>
            <a:r>
              <a:rPr lang="en-US" sz="2600" b="0" dirty="0"/>
              <a:t>International graduate will be down between 50-70%</a:t>
            </a:r>
          </a:p>
          <a:p>
            <a:r>
              <a:rPr lang="en-US" sz="2600" b="0" dirty="0"/>
              <a:t>New programs will need to backfill</a:t>
            </a:r>
          </a:p>
          <a:p>
            <a:r>
              <a:rPr lang="en-US" sz="2600" b="0" dirty="0"/>
              <a:t>Questions regarding fall are top-of-mind</a:t>
            </a:r>
          </a:p>
        </p:txBody>
      </p:sp>
    </p:spTree>
    <p:extLst>
      <p:ext uri="{BB962C8B-B14F-4D97-AF65-F5344CB8AC3E}">
        <p14:creationId xmlns:p14="http://schemas.microsoft.com/office/powerpoint/2010/main" val="720876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5D27C8F-F12F-8C42-8149-D5A0027D7B0E}"/>
              </a:ext>
            </a:extLst>
          </p:cNvPr>
          <p:cNvSpPr txBox="1">
            <a:spLocks/>
          </p:cNvSpPr>
          <p:nvPr/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E46102"/>
                </a:solidFill>
              </a:rPr>
              <a:t>Chapter 3: New work to September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DC45C6F-6F69-2846-912F-02926FE241D0}"/>
              </a:ext>
            </a:extLst>
          </p:cNvPr>
          <p:cNvSpPr txBox="1">
            <a:spLocks/>
          </p:cNvSpPr>
          <p:nvPr/>
        </p:nvSpPr>
        <p:spPr>
          <a:xfrm>
            <a:off x="272085" y="1706850"/>
            <a:ext cx="11692387" cy="3277274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/>
              <a:t>Regional Campaign</a:t>
            </a:r>
          </a:p>
          <a:p>
            <a:r>
              <a:rPr lang="en-US" sz="2600" b="0" dirty="0"/>
              <a:t>Class of 2020 Master Plan</a:t>
            </a:r>
          </a:p>
          <a:p>
            <a:r>
              <a:rPr lang="en-US" sz="2600" b="0" dirty="0"/>
              <a:t>International Fall Online – 50%</a:t>
            </a:r>
          </a:p>
          <a:p>
            <a:r>
              <a:rPr lang="en-US" sz="2600" b="0" dirty="0"/>
              <a:t>Retention of Performing Arts Scholars – larger cohort</a:t>
            </a:r>
          </a:p>
          <a:p>
            <a:r>
              <a:rPr lang="en-US" sz="2600" b="0" dirty="0"/>
              <a:t>RIT Online and Adult Learners</a:t>
            </a:r>
          </a:p>
          <a:p>
            <a:r>
              <a:rPr lang="en-US" sz="2600" b="0" dirty="0"/>
              <a:t>More financial aid appeals</a:t>
            </a:r>
          </a:p>
        </p:txBody>
      </p:sp>
    </p:spTree>
    <p:extLst>
      <p:ext uri="{BB962C8B-B14F-4D97-AF65-F5344CB8AC3E}">
        <p14:creationId xmlns:p14="http://schemas.microsoft.com/office/powerpoint/2010/main" val="298729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0737A-2BB1-DA4A-8557-1F7B0FC86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97" y="1249023"/>
            <a:ext cx="4277554" cy="42627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377F83-C3C6-FD48-B356-B741D07C2F4F}"/>
              </a:ext>
            </a:extLst>
          </p:cNvPr>
          <p:cNvSpPr txBox="1"/>
          <p:nvPr/>
        </p:nvSpPr>
        <p:spPr>
          <a:xfrm>
            <a:off x="1552497" y="708288"/>
            <a:ext cx="440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www.rit.edu</a:t>
            </a:r>
            <a:r>
              <a:rPr lang="en-US" dirty="0"/>
              <a:t>/masterplan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48EFE3-F67D-2544-BA11-26AA1CE84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548" y="1278622"/>
            <a:ext cx="3256955" cy="42360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CA6458-C1A7-A54A-B3AE-57397134EE5E}"/>
              </a:ext>
            </a:extLst>
          </p:cNvPr>
          <p:cNvSpPr txBox="1"/>
          <p:nvPr/>
        </p:nvSpPr>
        <p:spPr>
          <a:xfrm>
            <a:off x="7382548" y="708288"/>
            <a:ext cx="319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Regional Campaign</a:t>
            </a:r>
          </a:p>
        </p:txBody>
      </p:sp>
    </p:spTree>
    <p:extLst>
      <p:ext uri="{BB962C8B-B14F-4D97-AF65-F5344CB8AC3E}">
        <p14:creationId xmlns:p14="http://schemas.microsoft.com/office/powerpoint/2010/main" val="379718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22E5E-F5AD-8D46-BB7C-1DFC02B2FD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0200" y="946433"/>
            <a:ext cx="7525333" cy="622904"/>
          </a:xfrm>
        </p:spPr>
        <p:txBody>
          <a:bodyPr/>
          <a:lstStyle/>
          <a:p>
            <a:r>
              <a:rPr lang="en-US" sz="3600" dirty="0"/>
              <a:t>Today’s Panel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8588E-FF2C-784B-B96C-E2225C468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40200" y="1820538"/>
            <a:ext cx="7525333" cy="3492597"/>
          </a:xfrm>
        </p:spPr>
        <p:txBody>
          <a:bodyPr/>
          <a:lstStyle/>
          <a:p>
            <a:r>
              <a:rPr lang="en-US" sz="2600" b="1" dirty="0"/>
              <a:t>David Munson</a:t>
            </a:r>
            <a:r>
              <a:rPr lang="en-US" sz="2600" dirty="0"/>
              <a:t>, RIT President</a:t>
            </a:r>
          </a:p>
          <a:p>
            <a:r>
              <a:rPr lang="en-US" sz="2600" b="1" dirty="0"/>
              <a:t>Sandra Johnson</a:t>
            </a:r>
            <a:r>
              <a:rPr lang="en-US" sz="2600" dirty="0"/>
              <a:t>, Senior VP, Student Affairs</a:t>
            </a:r>
          </a:p>
          <a:p>
            <a:r>
              <a:rPr lang="en-US" sz="2600" b="1" dirty="0"/>
              <a:t>Ellen </a:t>
            </a:r>
            <a:r>
              <a:rPr lang="en-US" sz="2600" b="1" dirty="0" err="1"/>
              <a:t>Granberg</a:t>
            </a:r>
            <a:r>
              <a:rPr lang="en-US" sz="2600" dirty="0"/>
              <a:t>, Provost, Senior VP, </a:t>
            </a:r>
            <a:br>
              <a:rPr lang="en-US" sz="2600" dirty="0"/>
            </a:br>
            <a:r>
              <a:rPr lang="en-US" sz="2600" dirty="0"/>
              <a:t>Academic Affairs</a:t>
            </a:r>
          </a:p>
          <a:p>
            <a:r>
              <a:rPr lang="en-US" sz="2600" b="1" dirty="0"/>
              <a:t>Ian Mortimer</a:t>
            </a:r>
            <a:r>
              <a:rPr lang="en-US" sz="2600" dirty="0"/>
              <a:t>, VP, Enrollment Management</a:t>
            </a:r>
          </a:p>
          <a:p>
            <a:r>
              <a:rPr lang="en-US" sz="2600" b="1" dirty="0"/>
              <a:t>Jim Watters</a:t>
            </a:r>
            <a:r>
              <a:rPr lang="en-US" sz="2600" dirty="0"/>
              <a:t>, Senior VP, Finance and Administration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42846-B4FF-B445-9CEC-AF96421419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B8ADBD-DF66-874D-951D-7EF4FFF28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784" y="1087120"/>
            <a:ext cx="3992880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43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07C9F83-7148-2A46-8DCC-28B7211CBC54}"/>
              </a:ext>
            </a:extLst>
          </p:cNvPr>
          <p:cNvSpPr txBox="1">
            <a:spLocks/>
          </p:cNvSpPr>
          <p:nvPr/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E46102"/>
                </a:solidFill>
              </a:rPr>
              <a:t>Chapter 3: What needs to happen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48AEB91-19CF-7A41-8BCD-FFE44A12CC09}"/>
              </a:ext>
            </a:extLst>
          </p:cNvPr>
          <p:cNvSpPr txBox="1">
            <a:spLocks/>
          </p:cNvSpPr>
          <p:nvPr/>
        </p:nvSpPr>
        <p:spPr>
          <a:xfrm>
            <a:off x="351691" y="1829143"/>
            <a:ext cx="10163910" cy="3791072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/>
              <a:t>Our regular admit pool needs to get close to last year – it has a good chance</a:t>
            </a:r>
          </a:p>
          <a:p>
            <a:r>
              <a:rPr lang="en-US" sz="2600" b="0" dirty="0"/>
              <a:t>The transfer decline needs to be offset by the regional campaign</a:t>
            </a:r>
          </a:p>
          <a:p>
            <a:r>
              <a:rPr lang="en-US" sz="2600" b="0" dirty="0"/>
              <a:t>New graduate students re: Class of 2020 Master Plan + 100</a:t>
            </a:r>
          </a:p>
          <a:p>
            <a:r>
              <a:rPr lang="en-US" sz="2600" b="0" dirty="0"/>
              <a:t>Salvage 50% of our new grad from India and China</a:t>
            </a:r>
          </a:p>
          <a:p>
            <a:r>
              <a:rPr lang="en-US" sz="2600" b="0" dirty="0"/>
              <a:t>Fend off waitlist grabs — $</a:t>
            </a:r>
          </a:p>
          <a:p>
            <a:r>
              <a:rPr lang="en-US" sz="2600" b="0" dirty="0"/>
              <a:t>Retention remains steady</a:t>
            </a:r>
          </a:p>
          <a:p>
            <a:pPr marL="0" indent="0">
              <a:buNone/>
            </a:pPr>
            <a:endParaRPr lang="en-US" sz="2600" b="0" dirty="0"/>
          </a:p>
          <a:p>
            <a:endParaRPr lang="en-US" sz="2600" b="0" dirty="0"/>
          </a:p>
          <a:p>
            <a:endParaRPr lang="en-US" sz="2600" b="0" dirty="0"/>
          </a:p>
          <a:p>
            <a:pPr marL="0" indent="0">
              <a:buNone/>
            </a:pP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2972386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04085" y="51398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49F8627-1F4A-8641-A99B-7D8E2E296CC5}"/>
              </a:ext>
            </a:extLst>
          </p:cNvPr>
          <p:cNvSpPr txBox="1">
            <a:spLocks/>
          </p:cNvSpPr>
          <p:nvPr/>
        </p:nvSpPr>
        <p:spPr>
          <a:xfrm>
            <a:off x="3557100" y="2793444"/>
            <a:ext cx="8312623" cy="2102857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7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6000" dirty="0"/>
              <a:t>Jim Watters</a:t>
            </a:r>
          </a:p>
          <a:p>
            <a:pPr>
              <a:lnSpc>
                <a:spcPct val="80000"/>
              </a:lnSpc>
            </a:pPr>
            <a:r>
              <a:rPr lang="en-US" sz="3600" b="0" dirty="0"/>
              <a:t>Senior Vice President, </a:t>
            </a:r>
            <a:br>
              <a:rPr lang="en-US" sz="3600" b="0" dirty="0"/>
            </a:br>
            <a:r>
              <a:rPr lang="en-US" sz="3600" b="0" dirty="0"/>
              <a:t>Finance and Administration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88B59E-96A9-7B42-8E00-0AFAD2DF01D0}"/>
              </a:ext>
            </a:extLst>
          </p:cNvPr>
          <p:cNvSpPr/>
          <p:nvPr/>
        </p:nvSpPr>
        <p:spPr>
          <a:xfrm>
            <a:off x="524165" y="1921716"/>
            <a:ext cx="2419762" cy="2423511"/>
          </a:xfrm>
          <a:prstGeom prst="rect">
            <a:avLst/>
          </a:prstGeom>
          <a:noFill/>
          <a:ln w="12700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B9BB08-0D7A-C240-9EEF-A7D818D5C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" r="-160"/>
          <a:stretch/>
        </p:blipFill>
        <p:spPr>
          <a:xfrm>
            <a:off x="745794" y="2109431"/>
            <a:ext cx="2582696" cy="25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45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085" y="958452"/>
            <a:ext cx="11589952" cy="696384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Current Year Fiscal Challenges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39AE664-29A6-334A-9FB5-D83C03F77470}"/>
              </a:ext>
            </a:extLst>
          </p:cNvPr>
          <p:cNvSpPr txBox="1">
            <a:spLocks/>
          </p:cNvSpPr>
          <p:nvPr/>
        </p:nvSpPr>
        <p:spPr>
          <a:xfrm>
            <a:off x="351691" y="1829143"/>
            <a:ext cx="11122914" cy="3791072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/>
              <a:t>Fall Enrollment Below Budget Plan</a:t>
            </a:r>
          </a:p>
          <a:p>
            <a:r>
              <a:rPr lang="en-US" sz="2600" b="0" dirty="0"/>
              <a:t>Mid Semester Closure of Housing and Dining</a:t>
            </a:r>
          </a:p>
          <a:p>
            <a:r>
              <a:rPr lang="en-US" sz="2600" b="0" dirty="0"/>
              <a:t>Lost Revenue From Facility Rentals</a:t>
            </a:r>
          </a:p>
          <a:p>
            <a:r>
              <a:rPr lang="en-US" sz="2600" b="0" dirty="0"/>
              <a:t>Maintaining Credit Rating</a:t>
            </a:r>
          </a:p>
        </p:txBody>
      </p:sp>
    </p:spTree>
    <p:extLst>
      <p:ext uri="{BB962C8B-B14F-4D97-AF65-F5344CB8AC3E}">
        <p14:creationId xmlns:p14="http://schemas.microsoft.com/office/powerpoint/2010/main" val="244571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085" y="958452"/>
            <a:ext cx="11589952" cy="696384"/>
          </a:xfrm>
        </p:spPr>
        <p:txBody>
          <a:bodyPr/>
          <a:lstStyle/>
          <a:p>
            <a:r>
              <a:rPr lang="en-US" sz="3600" dirty="0"/>
              <a:t>Current Year Fiscal Challenges</a:t>
            </a:r>
            <a:r>
              <a:rPr lang="en-US" sz="2100" dirty="0"/>
              <a:t> </a:t>
            </a:r>
            <a:r>
              <a:rPr lang="en-US" sz="2100" i="1" dirty="0"/>
              <a:t>continued</a:t>
            </a:r>
            <a:endParaRPr lang="en-US" sz="21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DCC404-07B4-7A4E-B527-373BC75BE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998916"/>
              </p:ext>
            </p:extLst>
          </p:nvPr>
        </p:nvGraphicFramePr>
        <p:xfrm>
          <a:off x="1936262" y="2057400"/>
          <a:ext cx="8319476" cy="27432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642518">
                  <a:extLst>
                    <a:ext uri="{9D8B030D-6E8A-4147-A177-3AD203B41FA5}">
                      <a16:colId xmlns:a16="http://schemas.microsoft.com/office/drawing/2014/main" val="3213549597"/>
                    </a:ext>
                  </a:extLst>
                </a:gridCol>
                <a:gridCol w="2676958">
                  <a:extLst>
                    <a:ext uri="{9D8B030D-6E8A-4147-A177-3AD203B41FA5}">
                      <a16:colId xmlns:a16="http://schemas.microsoft.com/office/drawing/2014/main" val="51317735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Fall Tuition Revenue Shortfall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$9.20 million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303925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Housing Refunds for Partial Year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$9.30 million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117052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Dining Plan Refund for Partial Year  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$4.98 million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768402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Estimated Dining Loss Closed Stores 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$1.70 million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012822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Estimated Facility Rental Loss        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$.300 million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1384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290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085" y="958452"/>
            <a:ext cx="11589952" cy="696384"/>
          </a:xfrm>
        </p:spPr>
        <p:txBody>
          <a:bodyPr/>
          <a:lstStyle/>
          <a:p>
            <a:r>
              <a:rPr lang="en-US" sz="3600" dirty="0"/>
              <a:t>Current Year Action Steps for Savings*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2EF605-ACF5-F740-9C99-1874E050D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594551"/>
              </p:ext>
            </p:extLst>
          </p:nvPr>
        </p:nvGraphicFramePr>
        <p:xfrm>
          <a:off x="1027771" y="1816533"/>
          <a:ext cx="10136458" cy="329184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6874850">
                  <a:extLst>
                    <a:ext uri="{9D8B030D-6E8A-4147-A177-3AD203B41FA5}">
                      <a16:colId xmlns:a16="http://schemas.microsoft.com/office/drawing/2014/main" val="3213549597"/>
                    </a:ext>
                  </a:extLst>
                </a:gridCol>
                <a:gridCol w="3261608">
                  <a:extLst>
                    <a:ext uri="{9D8B030D-6E8A-4147-A177-3AD203B41FA5}">
                      <a16:colId xmlns:a16="http://schemas.microsoft.com/office/drawing/2014/main" val="51317735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2400" dirty="0"/>
                        <a:t>Renegotiated Service Contracts 3 </a:t>
                      </a:r>
                      <a:r>
                        <a:rPr lang="en-US" sz="2400" dirty="0" err="1"/>
                        <a:t>mos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$.630 million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303925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/>
                        <a:t>Suspended travel and non-critical purchases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$4.80 million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117052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/>
                        <a:t>Deferred or canceled Capital Projects</a:t>
                      </a:r>
                      <a:r>
                        <a:rPr lang="en-US" dirty="0"/>
                        <a:t>  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$18.0 million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768402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/>
                        <a:t>Position Control for Salary Savings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$3.40 million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012822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/>
                        <a:t>Energy Savings</a:t>
                      </a:r>
                      <a:r>
                        <a:rPr lang="en-US" dirty="0"/>
                        <a:t>        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$.710 million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13846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CARES Act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$5.19 million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318875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1D7353A-F90C-2B46-B075-71E5ED5F021F}"/>
              </a:ext>
            </a:extLst>
          </p:cNvPr>
          <p:cNvSpPr/>
          <p:nvPr/>
        </p:nvSpPr>
        <p:spPr>
          <a:xfrm>
            <a:off x="1027771" y="5131318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/>
              <a:t>*Representative list of actions taken</a:t>
            </a:r>
          </a:p>
        </p:txBody>
      </p:sp>
    </p:spTree>
    <p:extLst>
      <p:ext uri="{BB962C8B-B14F-4D97-AF65-F5344CB8AC3E}">
        <p14:creationId xmlns:p14="http://schemas.microsoft.com/office/powerpoint/2010/main" val="3703680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085" y="958452"/>
            <a:ext cx="11589952" cy="696384"/>
          </a:xfrm>
        </p:spPr>
        <p:txBody>
          <a:bodyPr/>
          <a:lstStyle/>
          <a:p>
            <a:r>
              <a:rPr lang="en-US" sz="3600" dirty="0"/>
              <a:t>Fall 2020/2021 Fiscal Planning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D398082-5D60-7F44-BEC7-B75D9CCDC2B1}"/>
              </a:ext>
            </a:extLst>
          </p:cNvPr>
          <p:cNvSpPr txBox="1">
            <a:spLocks/>
          </p:cNvSpPr>
          <p:nvPr/>
        </p:nvSpPr>
        <p:spPr>
          <a:xfrm>
            <a:off x="351691" y="1829143"/>
            <a:ext cx="11122914" cy="3791072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/>
              <a:t>Developing Multiple Budget Scenarios</a:t>
            </a:r>
          </a:p>
          <a:p>
            <a:r>
              <a:rPr lang="en-US" sz="2600" b="0" dirty="0"/>
              <a:t>Developing Options to Address Fiscal Challenges if Required</a:t>
            </a:r>
          </a:p>
          <a:p>
            <a:r>
              <a:rPr lang="en-US" sz="2600" b="0" dirty="0"/>
              <a:t>Assisting Overseas Campuses with Financial Planning</a:t>
            </a:r>
          </a:p>
        </p:txBody>
      </p:sp>
    </p:spTree>
    <p:extLst>
      <p:ext uri="{BB962C8B-B14F-4D97-AF65-F5344CB8AC3E}">
        <p14:creationId xmlns:p14="http://schemas.microsoft.com/office/powerpoint/2010/main" val="3750963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085" y="958452"/>
            <a:ext cx="11589952" cy="696384"/>
          </a:xfrm>
        </p:spPr>
        <p:txBody>
          <a:bodyPr/>
          <a:lstStyle/>
          <a:p>
            <a:r>
              <a:rPr lang="en-US" sz="3600" dirty="0"/>
              <a:t>Physical and Health Technology Committee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B30F59D-79D4-124B-A3CA-22339992D883}"/>
              </a:ext>
            </a:extLst>
          </p:cNvPr>
          <p:cNvSpPr txBox="1">
            <a:spLocks/>
          </p:cNvSpPr>
          <p:nvPr/>
        </p:nvSpPr>
        <p:spPr>
          <a:xfrm>
            <a:off x="351691" y="1829143"/>
            <a:ext cx="11122914" cy="3791072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/>
              <a:t>Investigating latest in building air treatment systems</a:t>
            </a:r>
          </a:p>
          <a:p>
            <a:r>
              <a:rPr lang="en-US" sz="2600" b="0" dirty="0"/>
              <a:t>Evaluating Health Care Technologies for Student, Staff and Faculty Wellness Assessments</a:t>
            </a:r>
          </a:p>
          <a:p>
            <a:r>
              <a:rPr lang="en-US" sz="2600" b="0" dirty="0"/>
              <a:t>Investigating a variety of antimicrobial metals and treatments</a:t>
            </a:r>
          </a:p>
          <a:p>
            <a:r>
              <a:rPr lang="en-US" sz="2600" b="0" dirty="0"/>
              <a:t>Investigating Touchless Bathroom Improvements</a:t>
            </a:r>
          </a:p>
          <a:p>
            <a:r>
              <a:rPr lang="en-US" sz="2600" b="0" dirty="0"/>
              <a:t>Investigating virus testing services and efficacy</a:t>
            </a:r>
          </a:p>
          <a:p>
            <a:r>
              <a:rPr lang="en-US" sz="2600" b="0" dirty="0"/>
              <a:t>Evaluating new food service delivery models</a:t>
            </a:r>
          </a:p>
        </p:txBody>
      </p:sp>
    </p:spTree>
    <p:extLst>
      <p:ext uri="{BB962C8B-B14F-4D97-AF65-F5344CB8AC3E}">
        <p14:creationId xmlns:p14="http://schemas.microsoft.com/office/powerpoint/2010/main" val="2068672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President Munson Recap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Eyes on Fall: A Time for Creativity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7C523F8-E7A0-1B44-9980-501CF6816374}"/>
              </a:ext>
            </a:extLst>
          </p:cNvPr>
          <p:cNvSpPr txBox="1">
            <a:spLocks/>
          </p:cNvSpPr>
          <p:nvPr/>
        </p:nvSpPr>
        <p:spPr>
          <a:xfrm>
            <a:off x="351691" y="2397844"/>
            <a:ext cx="11122914" cy="3791072"/>
          </a:xfrm>
          <a:prstGeom prst="rect">
            <a:avLst/>
          </a:prstGeom>
        </p:spPr>
        <p:txBody>
          <a:bodyPr/>
          <a:lstStyle>
            <a:lvl1pPr marL="304792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304792" algn="l" defTabSz="609585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1287" indent="-306910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6079" indent="-30479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6789" indent="-230712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952" indent="-148163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1582" indent="-156629" algn="l" defTabSz="609585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/>
              <a:t>Fall Planning Task Force</a:t>
            </a:r>
          </a:p>
          <a:p>
            <a:r>
              <a:rPr lang="en-US" sz="2600" b="0" dirty="0"/>
              <a:t>Academic Planning (Office of the Provost)</a:t>
            </a:r>
          </a:p>
          <a:p>
            <a:r>
              <a:rPr lang="en-US" sz="2600" b="0" dirty="0"/>
              <a:t>Infrastructure and Health Technologies (Finance and Administration)</a:t>
            </a:r>
          </a:p>
          <a:p>
            <a:r>
              <a:rPr lang="en-US" sz="2600" b="0" dirty="0"/>
              <a:t>Community Readiness (Student Affairs)</a:t>
            </a:r>
          </a:p>
        </p:txBody>
      </p:sp>
    </p:spTree>
    <p:extLst>
      <p:ext uri="{BB962C8B-B14F-4D97-AF65-F5344CB8AC3E}">
        <p14:creationId xmlns:p14="http://schemas.microsoft.com/office/powerpoint/2010/main" val="2503890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FEE8B2-8A77-BE42-B8CC-CDE1A26D34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25484E-2459-574C-B169-7A48EB4B5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865" y="1654836"/>
            <a:ext cx="3604260" cy="3674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48FFC4-41E1-1C45-B0D0-2BFA85625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843" y="1302237"/>
            <a:ext cx="5812632" cy="4258277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2022C3-8303-4B43-983C-BDAC94098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085" y="958452"/>
            <a:ext cx="11589952" cy="696384"/>
          </a:xfrm>
        </p:spPr>
        <p:txBody>
          <a:bodyPr/>
          <a:lstStyle/>
          <a:p>
            <a:r>
              <a:rPr lang="en-US" sz="3600" b="1" dirty="0">
                <a:solidFill>
                  <a:srgbClr val="E46102"/>
                </a:solidFill>
              </a:rPr>
              <a:t>Join Us!</a:t>
            </a:r>
          </a:p>
        </p:txBody>
      </p:sp>
    </p:spTree>
    <p:extLst>
      <p:ext uri="{BB962C8B-B14F-4D97-AF65-F5344CB8AC3E}">
        <p14:creationId xmlns:p14="http://schemas.microsoft.com/office/powerpoint/2010/main" val="165407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49768" y="1046744"/>
            <a:ext cx="8692464" cy="1044703"/>
          </a:xfrm>
        </p:spPr>
        <p:txBody>
          <a:bodyPr/>
          <a:lstStyle/>
          <a:p>
            <a:pPr algn="ctr"/>
            <a:r>
              <a:rPr lang="en-US" sz="5400" dirty="0"/>
              <a:t>Let’s take your questions</a:t>
            </a:r>
          </a:p>
          <a:p>
            <a:pPr algn="ctr"/>
            <a:endParaRPr lang="en-US" sz="3200" dirty="0"/>
          </a:p>
          <a:p>
            <a:pPr algn="ctr"/>
            <a:r>
              <a:rPr lang="en-US" sz="2900" dirty="0"/>
              <a:t>Please click your Q&amp;A button to </a:t>
            </a:r>
            <a:br>
              <a:rPr lang="en-US" sz="2900" dirty="0"/>
            </a:br>
            <a:r>
              <a:rPr lang="en-US" sz="2900" dirty="0"/>
              <a:t>submit your question or comment</a:t>
            </a:r>
          </a:p>
          <a:p>
            <a:pPr algn="ctr"/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04085" y="51398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9A4471-CB78-4C4D-9772-0C124E49F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49" r="30252" b="49"/>
          <a:stretch/>
        </p:blipFill>
        <p:spPr>
          <a:xfrm>
            <a:off x="3053334" y="4273240"/>
            <a:ext cx="6085332" cy="657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0731" y="4176507"/>
            <a:ext cx="851947" cy="8506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9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085" y="948404"/>
            <a:ext cx="11589952" cy="696384"/>
          </a:xfrm>
        </p:spPr>
        <p:txBody>
          <a:bodyPr/>
          <a:lstStyle/>
          <a:p>
            <a:r>
              <a:rPr lang="en-US" sz="3600" dirty="0"/>
              <a:t>President Munson: Pandemic Landscape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691" y="1817095"/>
            <a:ext cx="11510345" cy="4144333"/>
          </a:xfrm>
        </p:spPr>
        <p:txBody>
          <a:bodyPr/>
          <a:lstStyle/>
          <a:p>
            <a:pPr lvl="0"/>
            <a:r>
              <a:rPr lang="en-US" sz="2600" b="0" dirty="0"/>
              <a:t>A trying time for all</a:t>
            </a:r>
          </a:p>
          <a:p>
            <a:pPr lvl="0"/>
            <a:r>
              <a:rPr lang="en-US" sz="2600" b="0" dirty="0"/>
              <a:t>Rapid change</a:t>
            </a:r>
          </a:p>
          <a:p>
            <a:pPr lvl="0"/>
            <a:r>
              <a:rPr lang="en-US" sz="2600" b="0" dirty="0"/>
              <a:t>Pandemic curves have flattened; very slowly declining</a:t>
            </a:r>
          </a:p>
          <a:p>
            <a:pPr lvl="0"/>
            <a:r>
              <a:rPr lang="en-US" sz="2600" b="0" dirty="0"/>
              <a:t>Therapeutic may help by Fall</a:t>
            </a:r>
          </a:p>
          <a:p>
            <a:pPr lvl="0"/>
            <a:r>
              <a:rPr lang="en-US" sz="2600" b="0" dirty="0"/>
              <a:t>Vaccine (</a:t>
            </a:r>
            <a:r>
              <a:rPr lang="en-US" sz="2600" b="0"/>
              <a:t>availability uncertain)</a:t>
            </a:r>
            <a:endParaRPr lang="en-US" sz="2600" b="0" dirty="0"/>
          </a:p>
          <a:p>
            <a:pPr lvl="0"/>
            <a:r>
              <a:rPr lang="en-US" sz="2600" b="0" dirty="0"/>
              <a:t>RIT responds magnificently with PPE and ventilator designs</a:t>
            </a:r>
          </a:p>
          <a:p>
            <a:r>
              <a:rPr lang="en-US" sz="2600" b="0" dirty="0"/>
              <a:t>Thank you!!!! </a:t>
            </a:r>
          </a:p>
        </p:txBody>
      </p:sp>
    </p:spTree>
    <p:extLst>
      <p:ext uri="{BB962C8B-B14F-4D97-AF65-F5344CB8AC3E}">
        <p14:creationId xmlns:p14="http://schemas.microsoft.com/office/powerpoint/2010/main" val="93331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/>
              <a:t>Our Priorities During the Pandemic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692" y="1824602"/>
            <a:ext cx="11652235" cy="3767575"/>
          </a:xfrm>
        </p:spPr>
        <p:txBody>
          <a:bodyPr/>
          <a:lstStyle/>
          <a:p>
            <a:pPr lvl="0"/>
            <a:r>
              <a:rPr lang="en-US" sz="2600" b="0" dirty="0"/>
              <a:t>Safety of our community</a:t>
            </a:r>
          </a:p>
          <a:p>
            <a:pPr lvl="0"/>
            <a:r>
              <a:rPr lang="en-US" sz="2600" b="0" dirty="0"/>
              <a:t>Keeping RIT strong</a:t>
            </a:r>
          </a:p>
          <a:p>
            <a:pPr lvl="0"/>
            <a:r>
              <a:rPr lang="en-US" sz="2600" b="0" dirty="0"/>
              <a:t>Taking care of our people</a:t>
            </a:r>
          </a:p>
          <a:p>
            <a:pPr lvl="0"/>
            <a:r>
              <a:rPr lang="en-US" sz="2600" b="0" dirty="0"/>
              <a:t>Timely decisions</a:t>
            </a:r>
          </a:p>
          <a:p>
            <a:r>
              <a:rPr lang="en-US" sz="2600" b="0" dirty="0"/>
              <a:t>Communication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3777C-B0CC-404B-80EE-7429989D8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809" y="1518164"/>
            <a:ext cx="3991339" cy="407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/>
              <a:t>Early Decisions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691" y="1826556"/>
            <a:ext cx="11568223" cy="2705251"/>
          </a:xfrm>
        </p:spPr>
        <p:txBody>
          <a:bodyPr/>
          <a:lstStyle/>
          <a:p>
            <a:pPr lvl="0"/>
            <a:r>
              <a:rPr lang="en-US" sz="2600" b="0" dirty="0"/>
              <a:t>Extended Spring Break</a:t>
            </a:r>
          </a:p>
          <a:p>
            <a:pPr lvl="0"/>
            <a:r>
              <a:rPr lang="en-US" sz="2600" b="0" dirty="0"/>
              <a:t>Moved instruction online</a:t>
            </a:r>
          </a:p>
          <a:p>
            <a:pPr lvl="0"/>
            <a:r>
              <a:rPr lang="en-US" sz="2600" b="0" dirty="0"/>
              <a:t>Moved students out of RIT residences</a:t>
            </a:r>
          </a:p>
          <a:p>
            <a:pPr lvl="0"/>
            <a:r>
              <a:rPr lang="en-US" sz="2600" b="0" dirty="0"/>
              <a:t>Idled research labs</a:t>
            </a:r>
          </a:p>
          <a:p>
            <a:pPr lvl="0"/>
            <a:r>
              <a:rPr lang="en-US" sz="2600" b="0" dirty="0"/>
              <a:t>Canceled commencement</a:t>
            </a:r>
          </a:p>
          <a:p>
            <a:pPr lvl="0"/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272307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/>
              <a:t>Difficult Financial Decisions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691" y="1828180"/>
            <a:ext cx="11568223" cy="2100726"/>
          </a:xfrm>
        </p:spPr>
        <p:txBody>
          <a:bodyPr/>
          <a:lstStyle/>
          <a:p>
            <a:pPr lvl="0"/>
            <a:r>
              <a:rPr lang="en-US" sz="2600" b="0" dirty="0"/>
              <a:t>Halted faculty and staff hiring</a:t>
            </a:r>
          </a:p>
          <a:p>
            <a:pPr lvl="0"/>
            <a:r>
              <a:rPr lang="en-US" sz="2600" b="0" dirty="0"/>
              <a:t>No merit raises</a:t>
            </a:r>
          </a:p>
          <a:p>
            <a:pPr lvl="0"/>
            <a:r>
              <a:rPr lang="en-US" sz="2600" b="0" dirty="0"/>
              <a:t>Furlough program</a:t>
            </a:r>
          </a:p>
          <a:p>
            <a:pPr lvl="0"/>
            <a:r>
              <a:rPr lang="en-US" sz="2600" b="0" dirty="0"/>
              <a:t>Possible salary cuts</a:t>
            </a:r>
          </a:p>
          <a:p>
            <a:pPr lvl="0"/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300653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/>
              <a:t>Campus Construction Plan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691" y="1825646"/>
            <a:ext cx="11568223" cy="3721205"/>
          </a:xfrm>
        </p:spPr>
        <p:txBody>
          <a:bodyPr/>
          <a:lstStyle/>
          <a:p>
            <a:pPr lvl="0"/>
            <a:r>
              <a:rPr lang="en-US" sz="2600" b="0" dirty="0"/>
              <a:t>Summer projects postponed</a:t>
            </a:r>
          </a:p>
          <a:p>
            <a:pPr lvl="0"/>
            <a:r>
              <a:rPr lang="en-US" sz="2600" b="0" dirty="0"/>
              <a:t>Global Cybersecurity Institute will be completed</a:t>
            </a:r>
          </a:p>
          <a:p>
            <a:pPr lvl="0"/>
            <a:r>
              <a:rPr lang="en-US" sz="2600" b="0" dirty="0"/>
              <a:t>IMLC and Performing Arts Center designs continuing; bond and donor funded; key to our future</a:t>
            </a:r>
          </a:p>
          <a:p>
            <a:pPr lvl="0"/>
            <a:r>
              <a:rPr lang="en-US" sz="2600" b="0" dirty="0"/>
              <a:t>Design of Saunders addition will proceed</a:t>
            </a:r>
          </a:p>
          <a:p>
            <a:pPr lvl="0"/>
            <a:r>
              <a:rPr lang="en-US" sz="2600" b="0" dirty="0"/>
              <a:t>Design of stadium and athletic fields continuing; construction will be postponed</a:t>
            </a:r>
          </a:p>
          <a:p>
            <a:pPr lvl="0"/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58931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32C39-65D9-C54F-95BC-F83B9995B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/>
              <a:t>Campus Reopening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692" y="1829143"/>
            <a:ext cx="11097626" cy="3528468"/>
          </a:xfrm>
        </p:spPr>
        <p:txBody>
          <a:bodyPr/>
          <a:lstStyle/>
          <a:p>
            <a:pPr lvl="0"/>
            <a:r>
              <a:rPr lang="en-US" sz="2400" b="0" dirty="0"/>
              <a:t>Health and safety considerations at the forefront</a:t>
            </a:r>
          </a:p>
          <a:p>
            <a:pPr lvl="0"/>
            <a:r>
              <a:rPr lang="en-US" sz="2400" b="0" dirty="0"/>
              <a:t>Reopening schedule dictated by State of New York</a:t>
            </a:r>
          </a:p>
          <a:p>
            <a:pPr lvl="0"/>
            <a:r>
              <a:rPr lang="en-US" sz="2400" b="0" dirty="0"/>
              <a:t>Optimistic for reopening of research labs</a:t>
            </a:r>
          </a:p>
          <a:p>
            <a:pPr lvl="0"/>
            <a:r>
              <a:rPr lang="en-US" sz="2400" b="0" dirty="0"/>
              <a:t>Optimistic for on-campus Fall semester with heavy testing, monitoring, and social distancing</a:t>
            </a:r>
          </a:p>
          <a:p>
            <a:pPr lvl="0"/>
            <a:r>
              <a:rPr lang="en-US" sz="2400" b="0" dirty="0"/>
              <a:t>Prepared for fully online if necessary</a:t>
            </a:r>
          </a:p>
          <a:p>
            <a:pPr lvl="0"/>
            <a:r>
              <a:rPr lang="en-US" sz="2400" b="0" dirty="0"/>
              <a:t>Special provisions for those who are at most risk</a:t>
            </a:r>
          </a:p>
          <a:p>
            <a:pPr lvl="0"/>
            <a:r>
              <a:rPr lang="en-US" sz="2400" b="0" dirty="0"/>
              <a:t>Fall Planning Task Force and three committees will chart our course</a:t>
            </a:r>
          </a:p>
        </p:txBody>
      </p:sp>
    </p:spTree>
    <p:extLst>
      <p:ext uri="{BB962C8B-B14F-4D97-AF65-F5344CB8AC3E}">
        <p14:creationId xmlns:p14="http://schemas.microsoft.com/office/powerpoint/2010/main" val="3100678595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T PPT template 4" id="{78D9C2E5-FD18-AC4F-A712-8A140E8FE595}" vid="{289A2507-138B-444C-A244-4B0961E48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</Template>
  <TotalTime>796</TotalTime>
  <Words>1328</Words>
  <Application>Microsoft Macintosh PowerPoint</Application>
  <PresentationFormat>Widescreen</PresentationFormat>
  <Paragraphs>263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MS Gothic</vt:lpstr>
      <vt:lpstr>Arial</vt:lpstr>
      <vt:lpstr>Calibri</vt:lpstr>
      <vt:lpstr>Georgia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57</cp:revision>
  <cp:lastPrinted>2018-04-25T02:50:23Z</cp:lastPrinted>
  <dcterms:created xsi:type="dcterms:W3CDTF">2020-05-04T20:36:12Z</dcterms:created>
  <dcterms:modified xsi:type="dcterms:W3CDTF">2020-05-11T15:13:55Z</dcterms:modified>
</cp:coreProperties>
</file>