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2"/>
  </p:notesMasterIdLst>
  <p:handoutMasterIdLst>
    <p:handoutMasterId r:id="rId13"/>
  </p:handoutMasterIdLst>
  <p:sldIdLst>
    <p:sldId id="256" r:id="rId2"/>
    <p:sldId id="257" r:id="rId3"/>
    <p:sldId id="258" r:id="rId4"/>
    <p:sldId id="264" r:id="rId5"/>
    <p:sldId id="270" r:id="rId6"/>
    <p:sldId id="265" r:id="rId7"/>
    <p:sldId id="269" r:id="rId8"/>
    <p:sldId id="267" r:id="rId9"/>
    <p:sldId id="268" r:id="rId10"/>
    <p:sldId id="266" r:id="rId1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57"/>
            <p14:sldId id="258"/>
            <p14:sldId id="264"/>
            <p14:sldId id="270"/>
            <p14:sldId id="265"/>
            <p14:sldId id="269"/>
            <p14:sldId id="267"/>
            <p14:sldId id="268"/>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6102"/>
    <a:srgbClr val="EEEEEE"/>
    <a:srgbClr val="D95E00"/>
    <a:srgbClr val="E56618"/>
    <a:srgbClr val="EF6F2A"/>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8632"/>
  </p:normalViewPr>
  <p:slideViewPr>
    <p:cSldViewPr snapToGrid="0" snapToObjects="1">
      <p:cViewPr varScale="1">
        <p:scale>
          <a:sx n="64" d="100"/>
          <a:sy n="64" d="100"/>
        </p:scale>
        <p:origin x="756"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238" d="100"/>
          <a:sy n="238" d="100"/>
        </p:scale>
        <p:origin x="6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1/8/2026</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5779A-B719-7C4A-A375-C5C366FBD8FB}"/>
              </a:ext>
            </a:extLst>
          </p:cNvPr>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020C264A-7DBD-3748-8BA6-B822004C3BA9}"/>
              </a:ext>
            </a:extLst>
          </p:cNvPr>
          <p:cNvSpPr/>
          <p:nvPr userDrawn="1"/>
        </p:nvSpPr>
        <p:spPr>
          <a:xfrm>
            <a:off x="-1380888" y="-725215"/>
            <a:ext cx="5874927" cy="5874927"/>
          </a:xfrm>
          <a:prstGeom prst="snip2DiagRect">
            <a:avLst>
              <a:gd name="adj1" fmla="val 0"/>
              <a:gd name="adj2"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BB4E24D9-CB30-8C40-A9E1-E4F331742399}"/>
              </a:ext>
            </a:extLst>
          </p:cNvPr>
          <p:cNvSpPr/>
          <p:nvPr userDrawn="1"/>
        </p:nvSpPr>
        <p:spPr>
          <a:xfrm>
            <a:off x="1216990" y="1053318"/>
            <a:ext cx="5874927" cy="5874927"/>
          </a:xfrm>
          <a:prstGeom prst="snip2DiagRect">
            <a:avLst>
              <a:gd name="adj1" fmla="val 0"/>
              <a:gd name="adj2" fmla="val 50000"/>
            </a:avLst>
          </a:prstGeom>
          <a:solidFill>
            <a:srgbClr val="FC6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C1E5DA-5453-0448-B4B2-2DAB14963FA3}"/>
              </a:ext>
            </a:extLst>
          </p:cNvPr>
          <p:cNvPicPr>
            <a:picLocks noChangeAspect="1"/>
          </p:cNvPicPr>
          <p:nvPr userDrawn="1"/>
        </p:nvPicPr>
        <p:blipFill>
          <a:blip r:embed="rId2">
            <a:alphaModFix amt="50000"/>
          </a:blip>
          <a:stretch>
            <a:fillRect/>
          </a:stretch>
        </p:blipFill>
        <p:spPr>
          <a:xfrm>
            <a:off x="1216990" y="1053318"/>
            <a:ext cx="3276600" cy="4089400"/>
          </a:xfrm>
          <a:prstGeom prst="rect">
            <a:avLst/>
          </a:prstGeom>
        </p:spPr>
      </p:pic>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10" name="Picture 9">
            <a:extLst>
              <a:ext uri="{FF2B5EF4-FFF2-40B4-BE49-F238E27FC236}">
                <a16:creationId xmlns:a16="http://schemas.microsoft.com/office/drawing/2014/main" id="{909AEDF4-372E-2B4D-9DAD-C322D7FC3796}"/>
              </a:ext>
            </a:extLst>
          </p:cNvPr>
          <p:cNvPicPr>
            <a:picLocks noChangeAspect="1"/>
          </p:cNvPicPr>
          <p:nvPr userDrawn="1"/>
        </p:nvPicPr>
        <p:blipFill>
          <a:blip r:embed="rId3"/>
          <a:stretch>
            <a:fillRect/>
          </a:stretch>
        </p:blipFill>
        <p:spPr>
          <a:xfrm>
            <a:off x="11348959" y="145901"/>
            <a:ext cx="601912" cy="229944"/>
          </a:xfrm>
          <a:prstGeom prst="rect">
            <a:avLst/>
          </a:prstGeom>
        </p:spPr>
      </p:pic>
      <p:sp>
        <p:nvSpPr>
          <p:cNvPr id="9" name="Title 1">
            <a:extLst>
              <a:ext uri="{FF2B5EF4-FFF2-40B4-BE49-F238E27FC236}">
                <a16:creationId xmlns:a16="http://schemas.microsoft.com/office/drawing/2014/main" id="{26F887FA-537A-814D-A61F-4377E6C2AC8D}"/>
              </a:ext>
            </a:extLst>
          </p:cNvPr>
          <p:cNvSpPr>
            <a:spLocks noGrp="1"/>
          </p:cNvSpPr>
          <p:nvPr>
            <p:ph type="title" hasCustomPrompt="1"/>
          </p:nvPr>
        </p:nvSpPr>
        <p:spPr>
          <a:xfrm>
            <a:off x="1277095" y="1193883"/>
            <a:ext cx="9434083" cy="2713837"/>
          </a:xfrm>
          <a:prstGeom prst="rect">
            <a:avLst/>
          </a:prstGeom>
          <a:noFill/>
        </p:spPr>
        <p:txBody>
          <a:bodyPr/>
          <a:lstStyle>
            <a:lvl1pPr marL="182880" algn="l">
              <a:defRPr sz="5867" b="1" i="0" baseline="0">
                <a:solidFill>
                  <a:schemeClr val="bg1"/>
                </a:solidFill>
              </a:defRPr>
            </a:lvl1pPr>
          </a:lstStyle>
          <a:p>
            <a:r>
              <a:rPr lang="en-US" dirty="0"/>
              <a:t>Click to add Presentation </a:t>
            </a:r>
            <a:br>
              <a:rPr lang="en-US" dirty="0"/>
            </a:br>
            <a:r>
              <a:rPr lang="en-US" dirty="0"/>
              <a:t>Title</a:t>
            </a:r>
          </a:p>
        </p:txBody>
      </p:sp>
      <p:sp>
        <p:nvSpPr>
          <p:cNvPr id="12" name="Text Placeholder 11">
            <a:extLst>
              <a:ext uri="{FF2B5EF4-FFF2-40B4-BE49-F238E27FC236}">
                <a16:creationId xmlns:a16="http://schemas.microsoft.com/office/drawing/2014/main" id="{7E8323FE-E7B1-1F44-9745-0F8EFFDBDF9C}"/>
              </a:ext>
            </a:extLst>
          </p:cNvPr>
          <p:cNvSpPr>
            <a:spLocks noGrp="1"/>
          </p:cNvSpPr>
          <p:nvPr>
            <p:ph type="body" sz="quarter" idx="17" hasCustomPrompt="1"/>
          </p:nvPr>
        </p:nvSpPr>
        <p:spPr>
          <a:xfrm>
            <a:off x="6450447" y="4344682"/>
            <a:ext cx="3800475" cy="415925"/>
          </a:xfrm>
          <a:prstGeom prst="rect">
            <a:avLst/>
          </a:prstGeom>
        </p:spPr>
        <p:txBody>
          <a:bodyPr/>
          <a:lstStyle>
            <a:lvl1pPr marL="0" indent="0">
              <a:buFontTx/>
              <a:buNone/>
              <a:defRPr sz="2200" b="1" i="0" baseline="0">
                <a:solidFill>
                  <a:schemeClr val="bg1"/>
                </a:solidFill>
              </a:defRPr>
            </a:lvl1pPr>
          </a:lstStyle>
          <a:p>
            <a:pPr lvl="0"/>
            <a:r>
              <a:rPr lang="en-US" dirty="0"/>
              <a:t>Click to add Subhead</a:t>
            </a:r>
          </a:p>
        </p:txBody>
      </p:sp>
      <p:sp>
        <p:nvSpPr>
          <p:cNvPr id="22" name="Text Placeholder 11">
            <a:extLst>
              <a:ext uri="{FF2B5EF4-FFF2-40B4-BE49-F238E27FC236}">
                <a16:creationId xmlns:a16="http://schemas.microsoft.com/office/drawing/2014/main" id="{4F33997F-9275-5A47-AE72-28E56ED6D4B2}"/>
              </a:ext>
            </a:extLst>
          </p:cNvPr>
          <p:cNvSpPr>
            <a:spLocks noGrp="1"/>
          </p:cNvSpPr>
          <p:nvPr>
            <p:ph type="body" sz="quarter" idx="18" hasCustomPrompt="1"/>
          </p:nvPr>
        </p:nvSpPr>
        <p:spPr>
          <a:xfrm>
            <a:off x="6450446" y="4846579"/>
            <a:ext cx="3800475" cy="415925"/>
          </a:xfrm>
          <a:prstGeom prst="rect">
            <a:avLst/>
          </a:prstGeom>
        </p:spPr>
        <p:txBody>
          <a:bodyPr/>
          <a:lstStyle>
            <a:lvl1pPr marL="0" indent="0">
              <a:buFontTx/>
              <a:buNone/>
              <a:defRPr sz="2200" b="0" i="0" baseline="0">
                <a:solidFill>
                  <a:schemeClr val="bg1"/>
                </a:solidFill>
              </a:defRPr>
            </a:lvl1pPr>
          </a:lstStyle>
          <a:p>
            <a:pPr lvl="0"/>
            <a:r>
              <a:rPr lang="en-US" dirty="0"/>
              <a:t>Click to add Subhead</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E63B3BD3-FFCD-2847-A680-FC79E81D1E2F}"/>
              </a:ext>
            </a:extLst>
          </p:cNvPr>
          <p:cNvSpPr>
            <a:spLocks noGrp="1"/>
          </p:cNvSpPr>
          <p:nvPr>
            <p:ph type="title" hasCustomPrompt="1"/>
          </p:nvPr>
        </p:nvSpPr>
        <p:spPr>
          <a:xfrm>
            <a:off x="272085" y="984154"/>
            <a:ext cx="3607765" cy="4525843"/>
          </a:xfrm>
          <a:prstGeom prst="rect">
            <a:avLst/>
          </a:prstGeom>
        </p:spPr>
        <p:txBody>
          <a:bodyPr/>
          <a:lstStyle>
            <a:lvl1pPr algn="l">
              <a:defRPr sz="4267" b="1" i="0" baseline="0">
                <a:solidFill>
                  <a:schemeClr val="accent1"/>
                </a:solidFill>
              </a:defRPr>
            </a:lvl1pPr>
          </a:lstStyle>
          <a:p>
            <a:r>
              <a:rPr lang="en-US" dirty="0"/>
              <a:t>Click to add Main Header</a:t>
            </a:r>
          </a:p>
        </p:txBody>
      </p:sp>
    </p:spTree>
    <p:extLst>
      <p:ext uri="{BB962C8B-B14F-4D97-AF65-F5344CB8AC3E}">
        <p14:creationId xmlns:p14="http://schemas.microsoft.com/office/powerpoint/2010/main" val="27720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
        <p:nvSpPr>
          <p:cNvPr id="2" name="Title 1">
            <a:extLst>
              <a:ext uri="{FF2B5EF4-FFF2-40B4-BE49-F238E27FC236}">
                <a16:creationId xmlns:a16="http://schemas.microsoft.com/office/drawing/2014/main" id="{73FD7795-12BD-2D42-B73A-5BFF0F917929}"/>
              </a:ext>
            </a:extLst>
          </p:cNvPr>
          <p:cNvSpPr>
            <a:spLocks noGrp="1"/>
          </p:cNvSpPr>
          <p:nvPr>
            <p:ph type="title" hasCustomPrompt="1"/>
          </p:nvPr>
        </p:nvSpPr>
        <p:spPr>
          <a:xfrm>
            <a:off x="272085" y="958452"/>
            <a:ext cx="10355658" cy="696384"/>
          </a:xfrm>
          <a:prstGeom prst="rect">
            <a:avLst/>
          </a:prstGeom>
        </p:spPr>
        <p:txBody>
          <a:bodyPr/>
          <a:lstStyle>
            <a:lvl1pPr algn="l">
              <a:defRPr sz="3733" b="1" i="0" baseline="0">
                <a:solidFill>
                  <a:schemeClr val="accent1"/>
                </a:solidFill>
              </a:defRPr>
            </a:lvl1pPr>
          </a:lstStyle>
          <a:p>
            <a:r>
              <a:rPr lang="en-US" dirty="0"/>
              <a:t>Click to add Header</a:t>
            </a:r>
          </a:p>
        </p:txBody>
      </p:sp>
    </p:spTree>
    <p:extLst>
      <p:ext uri="{BB962C8B-B14F-4D97-AF65-F5344CB8AC3E}">
        <p14:creationId xmlns:p14="http://schemas.microsoft.com/office/powerpoint/2010/main" val="241982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10443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0577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
        <p:nvSpPr>
          <p:cNvPr id="2" name="Title 1">
            <a:extLst>
              <a:ext uri="{FF2B5EF4-FFF2-40B4-BE49-F238E27FC236}">
                <a16:creationId xmlns:a16="http://schemas.microsoft.com/office/drawing/2014/main" id="{58D9BD4C-94EB-2343-8337-134562E2917A}"/>
              </a:ext>
            </a:extLst>
          </p:cNvPr>
          <p:cNvSpPr>
            <a:spLocks noGrp="1"/>
          </p:cNvSpPr>
          <p:nvPr>
            <p:ph type="title" hasCustomPrompt="1"/>
          </p:nvPr>
        </p:nvSpPr>
        <p:spPr>
          <a:xfrm>
            <a:off x="264584" y="862676"/>
            <a:ext cx="3471333" cy="803182"/>
          </a:xfrm>
          <a:prstGeom prst="rect">
            <a:avLst/>
          </a:prstGeom>
        </p:spPr>
        <p:txBody>
          <a:bodyPr/>
          <a:lstStyle>
            <a:lvl1pPr algn="l">
              <a:defRPr sz="4267" b="1" i="0" baseline="0">
                <a:solidFill>
                  <a:schemeClr val="accent1"/>
                </a:solidFill>
              </a:defRPr>
            </a:lvl1pPr>
          </a:lstStyle>
          <a:p>
            <a:r>
              <a:rPr lang="en-US" dirty="0"/>
              <a:t>Main Header</a:t>
            </a:r>
          </a:p>
        </p:txBody>
      </p:sp>
    </p:spTree>
    <p:extLst>
      <p:ext uri="{BB962C8B-B14F-4D97-AF65-F5344CB8AC3E}">
        <p14:creationId xmlns:p14="http://schemas.microsoft.com/office/powerpoint/2010/main" val="6761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8">
            <a:extLst>
              <a:ext uri="{FF2B5EF4-FFF2-40B4-BE49-F238E27FC236}">
                <a16:creationId xmlns:a16="http://schemas.microsoft.com/office/drawing/2014/main" id="{1282F3CD-3D17-914E-88EA-A50C55E2370A}"/>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C9CC0E3C-2123-DD4D-931C-F62C3737E69F}"/>
              </a:ext>
            </a:extLst>
          </p:cNvPr>
          <p:cNvSpPr>
            <a:spLocks noGrp="1"/>
          </p:cNvSpPr>
          <p:nvPr>
            <p:ph type="title" hasCustomPrompt="1"/>
          </p:nvPr>
        </p:nvSpPr>
        <p:spPr>
          <a:xfrm>
            <a:off x="272085" y="3987798"/>
            <a:ext cx="11589952" cy="1524000"/>
          </a:xfrm>
          <a:prstGeom prst="rect">
            <a:avLst/>
          </a:prstGeom>
        </p:spPr>
        <p:txBody>
          <a:bodyPr/>
          <a:lstStyle>
            <a:lvl1pPr algn="l">
              <a:defRPr sz="5330" b="1" i="0" baseline="0"/>
            </a:lvl1pPr>
          </a:lstStyle>
          <a:p>
            <a:r>
              <a:rPr lang="en-US" dirty="0"/>
              <a:t>Click to add Transition Title</a:t>
            </a:r>
          </a:p>
        </p:txBody>
      </p:sp>
    </p:spTree>
    <p:extLst>
      <p:ext uri="{BB962C8B-B14F-4D97-AF65-F5344CB8AC3E}">
        <p14:creationId xmlns:p14="http://schemas.microsoft.com/office/powerpoint/2010/main" val="397700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8" name="Picture 7">
            <a:extLst>
              <a:ext uri="{FF2B5EF4-FFF2-40B4-BE49-F238E27FC236}">
                <a16:creationId xmlns:a16="http://schemas.microsoft.com/office/drawing/2014/main" id="{519EDA26-0ACE-9A47-99A2-05436A5D85B4}"/>
              </a:ext>
            </a:extLst>
          </p:cNvPr>
          <p:cNvPicPr>
            <a:picLocks noChangeAspect="1"/>
          </p:cNvPicPr>
          <p:nvPr userDrawn="1"/>
        </p:nvPicPr>
        <p:blipFill>
          <a:blip r:embed="rId2"/>
          <a:stretch>
            <a:fillRect/>
          </a:stretch>
        </p:blipFill>
        <p:spPr>
          <a:xfrm>
            <a:off x="358433" y="198708"/>
            <a:ext cx="556192" cy="218591"/>
          </a:xfrm>
          <a:prstGeom prst="rect">
            <a:avLst/>
          </a:prstGeom>
        </p:spPr>
      </p:pic>
      <p:sp>
        <p:nvSpPr>
          <p:cNvPr id="2" name="Title 1">
            <a:extLst>
              <a:ext uri="{FF2B5EF4-FFF2-40B4-BE49-F238E27FC236}">
                <a16:creationId xmlns:a16="http://schemas.microsoft.com/office/drawing/2014/main" id="{21A29C41-3442-1A46-B586-6B645C5B9FCD}"/>
              </a:ext>
            </a:extLst>
          </p:cNvPr>
          <p:cNvSpPr>
            <a:spLocks noGrp="1"/>
          </p:cNvSpPr>
          <p:nvPr>
            <p:ph type="title" hasCustomPrompt="1"/>
          </p:nvPr>
        </p:nvSpPr>
        <p:spPr>
          <a:xfrm>
            <a:off x="272085" y="4256023"/>
            <a:ext cx="11589952" cy="1253062"/>
          </a:xfrm>
          <a:prstGeom prst="rect">
            <a:avLst/>
          </a:prstGeom>
        </p:spPr>
        <p:txBody>
          <a:bodyPr/>
          <a:lstStyle>
            <a:lvl1pPr algn="l">
              <a:defRPr sz="7200" b="1" i="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42578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D145F7-0212-424C-84CF-3AAA37DF7A2C}"/>
              </a:ext>
            </a:extLst>
          </p:cNvPr>
          <p:cNvPicPr>
            <a:picLocks noChangeAspect="1"/>
          </p:cNvPicPr>
          <p:nvPr userDrawn="1"/>
        </p:nvPicPr>
        <p:blipFill>
          <a:blip r:embed="rId10"/>
          <a:stretch>
            <a:fillRect/>
          </a:stretch>
        </p:blipFill>
        <p:spPr>
          <a:xfrm>
            <a:off x="358433" y="198708"/>
            <a:ext cx="556192" cy="218591"/>
          </a:xfrm>
          <a:prstGeom prst="rect">
            <a:avLst/>
          </a:prstGeom>
        </p:spPr>
      </p:pic>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1"/>
          <a:stretch>
            <a:fillRect/>
          </a:stretch>
        </p:blipFill>
        <p:spPr>
          <a:xfrm>
            <a:off x="9218566" y="304811"/>
            <a:ext cx="2258261" cy="13495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C7E4199-4816-534F-B1AE-A733D1B4AAAE}"/>
              </a:ext>
            </a:extLst>
          </p:cNvPr>
          <p:cNvSpPr>
            <a:spLocks noGrp="1"/>
          </p:cNvSpPr>
          <p:nvPr>
            <p:ph type="body" sz="quarter" idx="16"/>
          </p:nvPr>
        </p:nvSpPr>
        <p:spPr/>
        <p:txBody>
          <a:bodyPr/>
          <a:lstStyle/>
          <a:p>
            <a:endParaRPr lang="en-US"/>
          </a:p>
        </p:txBody>
      </p:sp>
      <p:sp>
        <p:nvSpPr>
          <p:cNvPr id="19" name="Title 18">
            <a:extLst>
              <a:ext uri="{FF2B5EF4-FFF2-40B4-BE49-F238E27FC236}">
                <a16:creationId xmlns:a16="http://schemas.microsoft.com/office/drawing/2014/main" id="{34EDCCA1-00C8-ED48-B758-406AACEE20A2}"/>
              </a:ext>
            </a:extLst>
          </p:cNvPr>
          <p:cNvSpPr>
            <a:spLocks noGrp="1"/>
          </p:cNvSpPr>
          <p:nvPr>
            <p:ph type="title"/>
          </p:nvPr>
        </p:nvSpPr>
        <p:spPr/>
        <p:txBody>
          <a:bodyPr/>
          <a:lstStyle/>
          <a:p>
            <a:r>
              <a:rPr lang="en-US" dirty="0"/>
              <a:t>Policy D.18.2 Updates</a:t>
            </a:r>
          </a:p>
        </p:txBody>
      </p:sp>
      <p:sp>
        <p:nvSpPr>
          <p:cNvPr id="21" name="Text Placeholder 20">
            <a:extLst>
              <a:ext uri="{FF2B5EF4-FFF2-40B4-BE49-F238E27FC236}">
                <a16:creationId xmlns:a16="http://schemas.microsoft.com/office/drawing/2014/main" id="{D879D41A-1866-4844-9F5E-B68C433DF85F}"/>
              </a:ext>
            </a:extLst>
          </p:cNvPr>
          <p:cNvSpPr>
            <a:spLocks noGrp="1"/>
          </p:cNvSpPr>
          <p:nvPr>
            <p:ph type="body" sz="quarter" idx="17"/>
          </p:nvPr>
        </p:nvSpPr>
        <p:spPr/>
        <p:txBody>
          <a:bodyPr/>
          <a:lstStyle/>
          <a:p>
            <a:r>
              <a:rPr lang="en-US" dirty="0"/>
              <a:t>January 21, 2026</a:t>
            </a:r>
          </a:p>
        </p:txBody>
      </p:sp>
      <p:sp>
        <p:nvSpPr>
          <p:cNvPr id="22" name="Text Placeholder 21">
            <a:extLst>
              <a:ext uri="{FF2B5EF4-FFF2-40B4-BE49-F238E27FC236}">
                <a16:creationId xmlns:a16="http://schemas.microsoft.com/office/drawing/2014/main" id="{CCDF1F3B-CAF1-0D47-B184-A6D1B00DA6B9}"/>
              </a:ext>
            </a:extLst>
          </p:cNvPr>
          <p:cNvSpPr>
            <a:spLocks noGrp="1"/>
          </p:cNvSpPr>
          <p:nvPr>
            <p:ph type="body" sz="quarter" idx="18"/>
          </p:nvPr>
        </p:nvSpPr>
        <p:spPr/>
        <p:txBody>
          <a:bodyPr/>
          <a:lstStyle/>
          <a:p>
            <a:r>
              <a:rPr lang="en-US" dirty="0"/>
              <a:t>University Council</a:t>
            </a:r>
          </a:p>
        </p:txBody>
      </p:sp>
    </p:spTree>
    <p:extLst>
      <p:ext uri="{BB962C8B-B14F-4D97-AF65-F5344CB8AC3E}">
        <p14:creationId xmlns:p14="http://schemas.microsoft.com/office/powerpoint/2010/main" val="398490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5CAC-8071-8E9E-3390-89BD9B8B7FD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2F53753-98C1-321D-6DFE-619B4ADDFC1D}"/>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EEA38E64-ACE7-DCA2-7561-946F466966E8}"/>
              </a:ext>
            </a:extLst>
          </p:cNvPr>
          <p:cNvSpPr>
            <a:spLocks noGrp="1"/>
          </p:cNvSpPr>
          <p:nvPr>
            <p:ph type="body" sz="quarter" idx="15"/>
          </p:nvPr>
        </p:nvSpPr>
        <p:spPr/>
        <p:txBody>
          <a:bodyPr/>
          <a:lstStyle/>
          <a:p>
            <a:r>
              <a:rPr lang="en-US" dirty="0"/>
              <a:t>Editorial and organizational changes throughout, no policy or substantive process changes.  </a:t>
            </a:r>
          </a:p>
        </p:txBody>
      </p:sp>
      <p:sp>
        <p:nvSpPr>
          <p:cNvPr id="6" name="Title 5">
            <a:extLst>
              <a:ext uri="{FF2B5EF4-FFF2-40B4-BE49-F238E27FC236}">
                <a16:creationId xmlns:a16="http://schemas.microsoft.com/office/drawing/2014/main" id="{88D52147-D83C-7B72-355B-663256866593}"/>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101619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00E6241-8A5D-3E4B-8518-E63D653807BF}"/>
              </a:ext>
            </a:extLst>
          </p:cNvPr>
          <p:cNvSpPr>
            <a:spLocks noGrp="1"/>
          </p:cNvSpPr>
          <p:nvPr>
            <p:ph type="body" sz="quarter" idx="11"/>
          </p:nvPr>
        </p:nvSpPr>
        <p:spPr/>
        <p:txBody>
          <a:bodyPr/>
          <a:lstStyle/>
          <a:p>
            <a:r>
              <a:rPr lang="en-US" dirty="0"/>
              <a:t>Interconnected with multiple RIT policies/processes</a:t>
            </a:r>
          </a:p>
          <a:p>
            <a:endParaRPr lang="en-US" dirty="0"/>
          </a:p>
        </p:txBody>
      </p:sp>
      <p:sp>
        <p:nvSpPr>
          <p:cNvPr id="12" name="Text Placeholder 11">
            <a:extLst>
              <a:ext uri="{FF2B5EF4-FFF2-40B4-BE49-F238E27FC236}">
                <a16:creationId xmlns:a16="http://schemas.microsoft.com/office/drawing/2014/main" id="{CA244BA6-2A90-6B4D-B7CD-EC7A518870A5}"/>
              </a:ext>
            </a:extLst>
          </p:cNvPr>
          <p:cNvSpPr>
            <a:spLocks noGrp="1"/>
          </p:cNvSpPr>
          <p:nvPr>
            <p:ph type="body" sz="quarter" idx="12"/>
          </p:nvPr>
        </p:nvSpPr>
        <p:spPr>
          <a:xfrm>
            <a:off x="4328701" y="3158067"/>
            <a:ext cx="7533337" cy="2351951"/>
          </a:xfrm>
        </p:spPr>
        <p:txBody>
          <a:bodyPr/>
          <a:lstStyle/>
          <a:p>
            <a:r>
              <a:rPr lang="en-US" dirty="0"/>
              <a:t>Currently addresses appeals for STUDENT cases that stem from D.18, D.19, &amp; C.27 </a:t>
            </a:r>
          </a:p>
          <a:p>
            <a:r>
              <a:rPr lang="en-US" dirty="0"/>
              <a:t>Changes in D.8 policy under review with Faculty Senate will end referral to University Appeals Board. </a:t>
            </a:r>
          </a:p>
        </p:txBody>
      </p:sp>
      <p:sp>
        <p:nvSpPr>
          <p:cNvPr id="13" name="Text Placeholder 12">
            <a:extLst>
              <a:ext uri="{FF2B5EF4-FFF2-40B4-BE49-F238E27FC236}">
                <a16:creationId xmlns:a16="http://schemas.microsoft.com/office/drawing/2014/main" id="{2C863F90-4E69-FF40-85D6-A84BB569125A}"/>
              </a:ext>
            </a:extLst>
          </p:cNvPr>
          <p:cNvSpPr>
            <a:spLocks noGrp="1"/>
          </p:cNvSpPr>
          <p:nvPr>
            <p:ph type="body" sz="quarter" idx="13"/>
          </p:nvPr>
        </p:nvSpPr>
        <p:spPr/>
        <p:txBody>
          <a:bodyPr/>
          <a:lstStyle/>
          <a:p>
            <a:endParaRPr lang="en-US"/>
          </a:p>
        </p:txBody>
      </p:sp>
      <p:sp>
        <p:nvSpPr>
          <p:cNvPr id="10" name="Title 9">
            <a:extLst>
              <a:ext uri="{FF2B5EF4-FFF2-40B4-BE49-F238E27FC236}">
                <a16:creationId xmlns:a16="http://schemas.microsoft.com/office/drawing/2014/main" id="{F0051969-5D3F-824B-BE5F-8BCAA27C00DE}"/>
              </a:ext>
            </a:extLst>
          </p:cNvPr>
          <p:cNvSpPr>
            <a:spLocks noGrp="1"/>
          </p:cNvSpPr>
          <p:nvPr>
            <p:ph type="title"/>
          </p:nvPr>
        </p:nvSpPr>
        <p:spPr/>
        <p:txBody>
          <a:bodyPr/>
          <a:lstStyle/>
          <a:p>
            <a:r>
              <a:rPr lang="en-US" dirty="0"/>
              <a:t>Policy D.18.2 </a:t>
            </a:r>
            <a:br>
              <a:rPr lang="en-US" dirty="0"/>
            </a:br>
            <a:r>
              <a:rPr lang="en-US" dirty="0"/>
              <a:t>University Appeals</a:t>
            </a:r>
          </a:p>
        </p:txBody>
      </p:sp>
    </p:spTree>
    <p:extLst>
      <p:ext uri="{BB962C8B-B14F-4D97-AF65-F5344CB8AC3E}">
        <p14:creationId xmlns:p14="http://schemas.microsoft.com/office/powerpoint/2010/main" val="266035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9A56D7-DDA6-714C-B91E-6CEF208E5833}"/>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0CDB409E-0CE0-6549-A418-F4C5B74A2686}"/>
              </a:ext>
            </a:extLst>
          </p:cNvPr>
          <p:cNvSpPr>
            <a:spLocks noGrp="1"/>
          </p:cNvSpPr>
          <p:nvPr>
            <p:ph type="body" sz="quarter" idx="15"/>
          </p:nvPr>
        </p:nvSpPr>
        <p:spPr/>
        <p:txBody>
          <a:bodyPr/>
          <a:lstStyle/>
          <a:p>
            <a:r>
              <a:rPr lang="en-US" dirty="0"/>
              <a:t>D.8 (Academic Integrity) is currently under review with Faculty Senate.  FS Committee has confirmed that the future policy language does not have a pathway to D.18.2 for appeals. </a:t>
            </a:r>
          </a:p>
          <a:p>
            <a:pPr lvl="1"/>
            <a:r>
              <a:rPr lang="en-US" dirty="0"/>
              <a:t>D.8 Appeals that arise after D.18.2 updates and when the updated D.8 is finalized will continue to be supported by the University Appeals process.  </a:t>
            </a:r>
          </a:p>
          <a:p>
            <a:pPr marL="0" indent="0">
              <a:buNone/>
            </a:pPr>
            <a:endParaRPr lang="en-US" dirty="0"/>
          </a:p>
        </p:txBody>
      </p:sp>
      <p:sp>
        <p:nvSpPr>
          <p:cNvPr id="6" name="Title 5">
            <a:extLst>
              <a:ext uri="{FF2B5EF4-FFF2-40B4-BE49-F238E27FC236}">
                <a16:creationId xmlns:a16="http://schemas.microsoft.com/office/drawing/2014/main" id="{EA05CC4F-EB31-3143-9202-0A73C7D23AC6}"/>
              </a:ext>
            </a:extLst>
          </p:cNvPr>
          <p:cNvSpPr>
            <a:spLocks noGrp="1"/>
          </p:cNvSpPr>
          <p:nvPr>
            <p:ph type="title"/>
          </p:nvPr>
        </p:nvSpPr>
        <p:spPr/>
        <p:txBody>
          <a:bodyPr/>
          <a:lstStyle/>
          <a:p>
            <a:r>
              <a:rPr lang="en-US" dirty="0"/>
              <a:t>Key Changes</a:t>
            </a:r>
          </a:p>
        </p:txBody>
      </p:sp>
    </p:spTree>
    <p:extLst>
      <p:ext uri="{BB962C8B-B14F-4D97-AF65-F5344CB8AC3E}">
        <p14:creationId xmlns:p14="http://schemas.microsoft.com/office/powerpoint/2010/main" val="313765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5886-FD6B-556A-50D8-41FE238D536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C6998A2-3E7A-895B-3A33-F8E4A2A9CDDC}"/>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4F8E0B35-F2A1-DD67-1102-386FA2574A4F}"/>
              </a:ext>
            </a:extLst>
          </p:cNvPr>
          <p:cNvSpPr>
            <a:spLocks noGrp="1"/>
          </p:cNvSpPr>
          <p:nvPr>
            <p:ph type="body" sz="quarter" idx="15"/>
          </p:nvPr>
        </p:nvSpPr>
        <p:spPr/>
        <p:txBody>
          <a:bodyPr/>
          <a:lstStyle/>
          <a:p>
            <a:r>
              <a:rPr lang="en-US" b="0" dirty="0"/>
              <a:t>Definition for outcome terminology added that clarifies finding of responsibility, status and conditions. </a:t>
            </a:r>
            <a:endParaRPr lang="en-US" dirty="0"/>
          </a:p>
        </p:txBody>
      </p:sp>
      <p:sp>
        <p:nvSpPr>
          <p:cNvPr id="6" name="Title 5">
            <a:extLst>
              <a:ext uri="{FF2B5EF4-FFF2-40B4-BE49-F238E27FC236}">
                <a16:creationId xmlns:a16="http://schemas.microsoft.com/office/drawing/2014/main" id="{37B59E60-5C66-34E0-8738-58DC7FCD2550}"/>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125502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8E01-06A2-9858-982E-DC629349B3A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0FD86EB-26B4-114A-76EF-9DF17EE9E068}"/>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467CADEA-4A35-669E-D1C2-23DB632ACB4F}"/>
              </a:ext>
            </a:extLst>
          </p:cNvPr>
          <p:cNvSpPr>
            <a:spLocks noGrp="1"/>
          </p:cNvSpPr>
          <p:nvPr>
            <p:ph type="body" sz="quarter" idx="15"/>
          </p:nvPr>
        </p:nvSpPr>
        <p:spPr/>
        <p:txBody>
          <a:bodyPr/>
          <a:lstStyle/>
          <a:p>
            <a:r>
              <a:rPr lang="en-US" sz="2800" b="0" dirty="0"/>
              <a:t>Currently there are slight differences in the grounds for appeal for D.18, D.19 and C.27 student cases.   Updated policy D.18.2 consolidates these into one consistent set of grounds for appeal that apply equally for all cases. </a:t>
            </a:r>
          </a:p>
          <a:p>
            <a:r>
              <a:rPr lang="en-US" sz="2800" b="0" dirty="0"/>
              <a:t>Removes Severity of Sanction as an appeal category and clarifies the routes for appeal of finding of responsibility and status, as well as adding a pathway for review of parameters of any assigned conditions. </a:t>
            </a:r>
            <a:endParaRPr lang="en-US" sz="2800" dirty="0"/>
          </a:p>
        </p:txBody>
      </p:sp>
      <p:sp>
        <p:nvSpPr>
          <p:cNvPr id="6" name="Title 5">
            <a:extLst>
              <a:ext uri="{FF2B5EF4-FFF2-40B4-BE49-F238E27FC236}">
                <a16:creationId xmlns:a16="http://schemas.microsoft.com/office/drawing/2014/main" id="{F8AD0EC0-BC50-E442-084E-DB42E3C89001}"/>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39895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8C018-F679-A75D-2267-93C6DAE815A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F350F63-8951-27E3-AFAD-50522363F774}"/>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AE2BDED2-A93F-F27E-27FF-9DCCF753D5A5}"/>
              </a:ext>
            </a:extLst>
          </p:cNvPr>
          <p:cNvSpPr>
            <a:spLocks noGrp="1"/>
          </p:cNvSpPr>
          <p:nvPr>
            <p:ph type="body" sz="quarter" idx="15"/>
          </p:nvPr>
        </p:nvSpPr>
        <p:spPr/>
        <p:txBody>
          <a:bodyPr/>
          <a:lstStyle/>
          <a:p>
            <a:r>
              <a:rPr lang="en-US" dirty="0"/>
              <a:t>Clarification of who may serve on an appeal board.</a:t>
            </a:r>
          </a:p>
          <a:p>
            <a:pPr lvl="1"/>
            <a:r>
              <a:rPr lang="en-US" dirty="0"/>
              <a:t>For D.18 cases – RIT community members (faculty, staff or students)</a:t>
            </a:r>
          </a:p>
          <a:p>
            <a:pPr lvl="1"/>
            <a:r>
              <a:rPr lang="en-US" dirty="0"/>
              <a:t>For D.19 and C.27 cases – RIT faculty and staff members only.</a:t>
            </a:r>
          </a:p>
          <a:p>
            <a:pPr lvl="1"/>
            <a:r>
              <a:rPr lang="en-US" dirty="0"/>
              <a:t>This is NOT a change in practice, just a clarification. </a:t>
            </a:r>
          </a:p>
          <a:p>
            <a:pPr marL="304793" lvl="1" indent="0">
              <a:buNone/>
            </a:pPr>
            <a:endParaRPr lang="en-US" dirty="0"/>
          </a:p>
          <a:p>
            <a:pPr marL="0" indent="0">
              <a:buNone/>
            </a:pPr>
            <a:endParaRPr lang="en-US" dirty="0"/>
          </a:p>
        </p:txBody>
      </p:sp>
      <p:sp>
        <p:nvSpPr>
          <p:cNvPr id="6" name="Title 5">
            <a:extLst>
              <a:ext uri="{FF2B5EF4-FFF2-40B4-BE49-F238E27FC236}">
                <a16:creationId xmlns:a16="http://schemas.microsoft.com/office/drawing/2014/main" id="{339CA3B6-42C2-69BC-25E6-82D96BC72B68}"/>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122790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365CA-362E-1393-FB76-61D0C634C04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5366E26-6B7B-FCF8-AB21-222E4E70BCBE}"/>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BF798BCB-91D6-7DC0-1F73-E494AC332528}"/>
              </a:ext>
            </a:extLst>
          </p:cNvPr>
          <p:cNvSpPr>
            <a:spLocks noGrp="1"/>
          </p:cNvSpPr>
          <p:nvPr>
            <p:ph type="body" sz="quarter" idx="15"/>
          </p:nvPr>
        </p:nvSpPr>
        <p:spPr/>
        <p:txBody>
          <a:bodyPr/>
          <a:lstStyle/>
          <a:p>
            <a:r>
              <a:rPr lang="en-US" dirty="0"/>
              <a:t>Revision in time restrictions for appeal for the purposes of consistency and reasonableness. </a:t>
            </a:r>
          </a:p>
          <a:p>
            <a:r>
              <a:rPr lang="en-US" dirty="0"/>
              <a:t>Currently – D.18 and D.19 cases are 3 business days; C.27 is 10 days.</a:t>
            </a:r>
          </a:p>
          <a:p>
            <a:r>
              <a:rPr lang="en-US" dirty="0"/>
              <a:t>Proposed –</a:t>
            </a:r>
          </a:p>
          <a:p>
            <a:pPr lvl="1"/>
            <a:r>
              <a:rPr lang="en-US" dirty="0"/>
              <a:t>5 business days for D.18</a:t>
            </a:r>
          </a:p>
          <a:p>
            <a:pPr lvl="1"/>
            <a:r>
              <a:rPr lang="en-US" dirty="0"/>
              <a:t>10 business days for D.19 and C.27 </a:t>
            </a:r>
          </a:p>
          <a:p>
            <a:pPr marL="0" indent="0">
              <a:buNone/>
            </a:pPr>
            <a:endParaRPr lang="en-US" dirty="0"/>
          </a:p>
        </p:txBody>
      </p:sp>
      <p:sp>
        <p:nvSpPr>
          <p:cNvPr id="6" name="Title 5">
            <a:extLst>
              <a:ext uri="{FF2B5EF4-FFF2-40B4-BE49-F238E27FC236}">
                <a16:creationId xmlns:a16="http://schemas.microsoft.com/office/drawing/2014/main" id="{8CC5EA69-C923-56D0-EBA0-BA1D6F5651A5}"/>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2016120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35305-F98F-A497-3A52-296A56F3BE3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5D973AD-13BB-BDA6-C011-FEB6E0FBEFD0}"/>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4158E7F6-1CCE-9097-5BD2-579D2497222D}"/>
              </a:ext>
            </a:extLst>
          </p:cNvPr>
          <p:cNvSpPr>
            <a:spLocks noGrp="1"/>
          </p:cNvSpPr>
          <p:nvPr>
            <p:ph type="body" sz="quarter" idx="15"/>
          </p:nvPr>
        </p:nvSpPr>
        <p:spPr/>
        <p:txBody>
          <a:bodyPr/>
          <a:lstStyle/>
          <a:p>
            <a:r>
              <a:rPr lang="en-US" dirty="0"/>
              <a:t>Specific reference added for pre-hearing appeal situations that are outlined in D.18, D.19 or C.27 policies but were not previously addressed in D.18.2. These include appeals of interim actions, case dismissal determinations and other similar situations. </a:t>
            </a:r>
          </a:p>
          <a:p>
            <a:pPr marL="0" indent="0">
              <a:buNone/>
            </a:pPr>
            <a:endParaRPr lang="en-US" dirty="0"/>
          </a:p>
        </p:txBody>
      </p:sp>
      <p:sp>
        <p:nvSpPr>
          <p:cNvPr id="6" name="Title 5">
            <a:extLst>
              <a:ext uri="{FF2B5EF4-FFF2-40B4-BE49-F238E27FC236}">
                <a16:creationId xmlns:a16="http://schemas.microsoft.com/office/drawing/2014/main" id="{B3422A3D-6613-1C6A-CD18-FE93A204C6E3}"/>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255075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65F07-BC9C-A6FB-8F1B-EC1C2D2061B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D8BA281-EA74-E23B-F724-EADCE019002A}"/>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68A02F00-56D4-55EC-1C09-6E4613FDCF23}"/>
              </a:ext>
            </a:extLst>
          </p:cNvPr>
          <p:cNvSpPr>
            <a:spLocks noGrp="1"/>
          </p:cNvSpPr>
          <p:nvPr>
            <p:ph type="body" sz="quarter" idx="15"/>
          </p:nvPr>
        </p:nvSpPr>
        <p:spPr/>
        <p:txBody>
          <a:bodyPr/>
          <a:lstStyle/>
          <a:p>
            <a:r>
              <a:rPr lang="en-US" dirty="0"/>
              <a:t>Separation for the purpose of clarity of administrative review process and the board hearing process for appeals.  This is not a change in practice, just a clarification. </a:t>
            </a:r>
          </a:p>
          <a:p>
            <a:pPr marL="0" indent="0">
              <a:buNone/>
            </a:pPr>
            <a:endParaRPr lang="en-US" dirty="0"/>
          </a:p>
        </p:txBody>
      </p:sp>
      <p:sp>
        <p:nvSpPr>
          <p:cNvPr id="6" name="Title 5">
            <a:extLst>
              <a:ext uri="{FF2B5EF4-FFF2-40B4-BE49-F238E27FC236}">
                <a16:creationId xmlns:a16="http://schemas.microsoft.com/office/drawing/2014/main" id="{0FE9F7FC-C804-363B-7365-E7A5B886F905}"/>
              </a:ext>
            </a:extLst>
          </p:cNvPr>
          <p:cNvSpPr>
            <a:spLocks noGrp="1"/>
          </p:cNvSpPr>
          <p:nvPr>
            <p:ph type="title"/>
          </p:nvPr>
        </p:nvSpPr>
        <p:spPr/>
        <p:txBody>
          <a:bodyPr/>
          <a:lstStyle/>
          <a:p>
            <a:r>
              <a:rPr lang="en-US" dirty="0"/>
              <a:t>Key Changes, </a:t>
            </a:r>
            <a:r>
              <a:rPr lang="en-US" dirty="0" err="1"/>
              <a:t>con’t</a:t>
            </a:r>
            <a:r>
              <a:rPr lang="en-US" dirty="0"/>
              <a:t> </a:t>
            </a:r>
          </a:p>
        </p:txBody>
      </p:sp>
    </p:spTree>
    <p:extLst>
      <p:ext uri="{BB962C8B-B14F-4D97-AF65-F5344CB8AC3E}">
        <p14:creationId xmlns:p14="http://schemas.microsoft.com/office/powerpoint/2010/main" val="4032890290"/>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update2" id="{F20E58EF-FB97-5148-A8FD-B4FB6FCF6B8D}" vid="{10353D8B-A61E-094B-B01C-9091FA03E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Presentation6update2</Template>
  <TotalTime>177</TotalTime>
  <Words>462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Gothic</vt:lpstr>
      <vt:lpstr>Arial</vt:lpstr>
      <vt:lpstr>Calibri</vt:lpstr>
      <vt:lpstr>Georgia</vt:lpstr>
      <vt:lpstr>System Font Regular</vt:lpstr>
      <vt:lpstr>Wingdings</vt:lpstr>
      <vt:lpstr>RIT</vt:lpstr>
      <vt:lpstr>Policy D.18.2 Updates</vt:lpstr>
      <vt:lpstr>Policy D.18.2  University Appeals</vt:lpstr>
      <vt:lpstr>Key Changes</vt:lpstr>
      <vt:lpstr>Key Changes, con’t </vt:lpstr>
      <vt:lpstr>Key Changes, con’t </vt:lpstr>
      <vt:lpstr>Key Changes, con’t </vt:lpstr>
      <vt:lpstr>Key Changes, con’t </vt:lpstr>
      <vt:lpstr>Key Changes, con’t </vt:lpstr>
      <vt:lpstr>Key Changes, con’t </vt:lpstr>
      <vt:lpstr>Key Changes,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Boulais</dc:creator>
  <cp:lastModifiedBy>Nicole Boulais</cp:lastModifiedBy>
  <cp:revision>11</cp:revision>
  <cp:lastPrinted>2018-04-25T02:50:23Z</cp:lastPrinted>
  <dcterms:created xsi:type="dcterms:W3CDTF">2025-02-25T16:17:31Z</dcterms:created>
  <dcterms:modified xsi:type="dcterms:W3CDTF">2026-01-08T18:04:14Z</dcterms:modified>
</cp:coreProperties>
</file>