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4" r:id="rId4"/>
    <p:sldId id="271" r:id="rId5"/>
    <p:sldId id="265" r:id="rId6"/>
    <p:sldId id="266" r:id="rId7"/>
    <p:sldId id="267" r:id="rId8"/>
    <p:sldId id="268" r:id="rId9"/>
    <p:sldId id="269" r:id="rId10"/>
    <p:sldId id="27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58"/>
            <p14:sldId id="264"/>
            <p14:sldId id="271"/>
            <p14:sldId id="265"/>
            <p14:sldId id="266"/>
            <p14:sldId id="267"/>
            <p14:sldId id="268"/>
            <p14:sldId id="269"/>
            <p14:sldId id="270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6102"/>
    <a:srgbClr val="EEEEEE"/>
    <a:srgbClr val="D95E00"/>
    <a:srgbClr val="E56618"/>
    <a:srgbClr val="EF6F2A"/>
    <a:srgbClr val="68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551" autoAdjust="0"/>
  </p:normalViewPr>
  <p:slideViewPr>
    <p:cSldViewPr snapToGrid="0" snapToObjects="1">
      <p:cViewPr varScale="1">
        <p:scale>
          <a:sx n="107" d="100"/>
          <a:sy n="107" d="100"/>
        </p:scale>
        <p:origin x="4626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238" d="100"/>
          <a:sy n="238" d="100"/>
        </p:scale>
        <p:origin x="64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8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65779A-B719-7C4A-A375-C5C366FBD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020C264A-7DBD-3748-8BA6-B822004C3BA9}"/>
              </a:ext>
            </a:extLst>
          </p:cNvPr>
          <p:cNvSpPr/>
          <p:nvPr userDrawn="1"/>
        </p:nvSpPr>
        <p:spPr>
          <a:xfrm>
            <a:off x="-1380888" y="-725215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BB4E24D9-CB30-8C40-A9E1-E4F331742399}"/>
              </a:ext>
            </a:extLst>
          </p:cNvPr>
          <p:cNvSpPr/>
          <p:nvPr userDrawn="1"/>
        </p:nvSpPr>
        <p:spPr>
          <a:xfrm>
            <a:off x="1216990" y="1053318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C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C1E5DA-5453-0448-B4B2-2DAB14963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216990" y="1053318"/>
            <a:ext cx="3276600" cy="4089400"/>
          </a:xfrm>
          <a:prstGeom prst="rect">
            <a:avLst/>
          </a:prstGeom>
        </p:spPr>
      </p:pic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AEDF4-372E-2B4D-9DAD-C322D7FC3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48959" y="145901"/>
            <a:ext cx="601912" cy="2299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F887FA-537A-814D-A61F-4377E6C2A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7095" y="1193883"/>
            <a:ext cx="9434083" cy="2713837"/>
          </a:xfrm>
          <a:prstGeom prst="rect">
            <a:avLst/>
          </a:prstGeom>
          <a:noFill/>
        </p:spPr>
        <p:txBody>
          <a:bodyPr/>
          <a:lstStyle>
            <a:lvl1pPr marL="182880" algn="l">
              <a:defRPr sz="5867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8323FE-E7B1-1F44-9745-0F8EFFDBDF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0447" y="4344682"/>
            <a:ext cx="3800475" cy="41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4F33997F-9275-5A47-AE72-28E56ED6D4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0446" y="4846579"/>
            <a:ext cx="3800475" cy="41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56AB1-AAB5-DD41-A548-FB33E6E9490C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F8741-1247-824C-927C-EC3E8FDB5013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63B3BD3-FFCD-2847-A680-FC79E81D1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84154"/>
            <a:ext cx="3607765" cy="4525843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</p:spTree>
    <p:extLst>
      <p:ext uri="{BB962C8B-B14F-4D97-AF65-F5344CB8AC3E}">
        <p14:creationId xmlns:p14="http://schemas.microsoft.com/office/powerpoint/2010/main" val="27720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D7795-12BD-2D42-B73A-5BFF0F917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58452"/>
            <a:ext cx="10355658" cy="696384"/>
          </a:xfrm>
          <a:prstGeom prst="rect">
            <a:avLst/>
          </a:prstGeom>
        </p:spPr>
        <p:txBody>
          <a:bodyPr/>
          <a:lstStyle>
            <a:lvl1pPr algn="l">
              <a:defRPr sz="3733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41982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10443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105773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9BD4C-94EB-2343-8337-134562E2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584" y="862676"/>
            <a:ext cx="3471333" cy="803182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67610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2F3CD-3D17-914E-88EA-A50C55E23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C0E3C-2123-DD4D-931C-F62C3737E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3987798"/>
            <a:ext cx="11589952" cy="1524000"/>
          </a:xfrm>
          <a:prstGeom prst="rect">
            <a:avLst/>
          </a:prstGeom>
        </p:spPr>
        <p:txBody>
          <a:bodyPr/>
          <a:lstStyle>
            <a:lvl1pPr algn="l">
              <a:defRPr sz="5330" b="1" i="0" baseline="0"/>
            </a:lvl1pPr>
          </a:lstStyle>
          <a:p>
            <a:r>
              <a:rPr lang="en-US" dirty="0"/>
              <a:t>Click to add Transition Title</a:t>
            </a:r>
          </a:p>
        </p:txBody>
      </p:sp>
    </p:spTree>
    <p:extLst>
      <p:ext uri="{BB962C8B-B14F-4D97-AF65-F5344CB8AC3E}">
        <p14:creationId xmlns:p14="http://schemas.microsoft.com/office/powerpoint/2010/main" val="397700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9EDA26-0ACE-9A47-99A2-05436A5D8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29C41-3442-1A46-B586-6B645C5B9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4256023"/>
            <a:ext cx="11589952" cy="1253062"/>
          </a:xfrm>
          <a:prstGeom prst="rect">
            <a:avLst/>
          </a:prstGeom>
        </p:spPr>
        <p:txBody>
          <a:bodyPr/>
          <a:lstStyle>
            <a:lvl1pPr algn="l">
              <a:defRPr sz="7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2578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76827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145F7-0212-424C-84CF-3AAA37DF7A2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F6F6C9-18D5-3341-8495-872E5DE457C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218566" y="304811"/>
            <a:ext cx="2258261" cy="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7E4199-4816-534F-B1AE-A733D1B4AA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4EDCCA1-00C8-ED48-B758-406AACEE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RIT and the</a:t>
            </a:r>
            <a:br>
              <a:rPr lang="en-US" dirty="0"/>
            </a:br>
            <a:r>
              <a:rPr lang="en-US" dirty="0"/>
              <a:t>Political Climate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879D41A-1866-4844-9F5E-B68C433DF8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Evan Thompson, Esq.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CDF1F3B-CAF1-0D47-B184-A6D1B00DA6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Counsel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RIT </a:t>
            </a:r>
            <a:r>
              <a:rPr lang="en-US" sz="2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Office of Legal Affairs</a:t>
            </a:r>
            <a:br>
              <a:rPr lang="en-US" sz="2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0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2D2E8-3215-F0D8-94E8-DB89B4B0A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B1D43-5865-962E-2195-28068B5FC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9CEF25-1466-FA71-0F04-0801D1A26F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C11.0 Freedom of Speech and Expression</a:t>
            </a:r>
          </a:p>
          <a:p>
            <a:pPr lvl="1"/>
            <a:r>
              <a:rPr lang="en-US" dirty="0"/>
              <a:t>Limitations, including:</a:t>
            </a:r>
          </a:p>
          <a:p>
            <a:pPr lvl="2"/>
            <a:r>
              <a:rPr lang="en-US" dirty="0"/>
              <a:t>Speech that violates other university policies</a:t>
            </a:r>
          </a:p>
          <a:p>
            <a:pPr lvl="2"/>
            <a:r>
              <a:rPr lang="en-US" dirty="0"/>
              <a:t>Time, Place, and Manner restrictions (TPMs)</a:t>
            </a:r>
          </a:p>
          <a:p>
            <a:pPr lvl="1"/>
            <a:r>
              <a:rPr lang="en-US" sz="2533" dirty="0"/>
              <a:t>Consult C11.0 Procedures for more specifics on:</a:t>
            </a:r>
          </a:p>
          <a:p>
            <a:pPr lvl="2"/>
            <a:r>
              <a:rPr lang="en-US" sz="2266" dirty="0"/>
              <a:t>TPMs and specific areas and situations</a:t>
            </a:r>
          </a:p>
          <a:p>
            <a:pPr lvl="2"/>
            <a:r>
              <a:rPr lang="en-US" sz="2266" dirty="0"/>
              <a:t>Event Approval Process</a:t>
            </a:r>
          </a:p>
          <a:p>
            <a:pPr lvl="2"/>
            <a:r>
              <a:rPr lang="en-US" sz="2266" dirty="0"/>
              <a:t>Demonstration Protocols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978525-D337-B0F8-E25D-F5814B01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958452"/>
            <a:ext cx="11153202" cy="696384"/>
          </a:xfrm>
        </p:spPr>
        <p:txBody>
          <a:bodyPr/>
          <a:lstStyle/>
          <a:p>
            <a:pPr lvl="0"/>
            <a:r>
              <a:rPr lang="en-US" dirty="0"/>
              <a:t>Policies for On-campus demonstrations</a:t>
            </a:r>
          </a:p>
        </p:txBody>
      </p:sp>
    </p:spTree>
    <p:extLst>
      <p:ext uri="{BB962C8B-B14F-4D97-AF65-F5344CB8AC3E}">
        <p14:creationId xmlns:p14="http://schemas.microsoft.com/office/powerpoint/2010/main" val="102706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8BB3E2-B26B-E04B-BAB9-AB1BAEE404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9366A0-F3F8-1649-8884-1C7732F2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6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9A56D7-DDA6-714C-B91E-6CEF208E5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DB409E-0CE0-6549-A418-F4C5B74A2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Leave for participation in political demonstrations </a:t>
            </a:r>
          </a:p>
          <a:p>
            <a:pPr lvl="0"/>
            <a:r>
              <a:rPr lang="en-US" dirty="0"/>
              <a:t>Procedures if ICE or law enforcement is on campus</a:t>
            </a:r>
          </a:p>
          <a:p>
            <a:pPr lvl="0"/>
            <a:r>
              <a:rPr lang="en-US" dirty="0"/>
              <a:t>RIT policies for on-campus demonstrations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05CC4F-EB31-3143-9202-0A73C7D2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Items:</a:t>
            </a:r>
          </a:p>
        </p:txBody>
      </p:sp>
    </p:spTree>
    <p:extLst>
      <p:ext uri="{BB962C8B-B14F-4D97-AF65-F5344CB8AC3E}">
        <p14:creationId xmlns:p14="http://schemas.microsoft.com/office/powerpoint/2010/main" val="313765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CBADA-7682-ED47-4D73-8D48D9972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0E3116-A875-3D97-EF6A-708C8ACC7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F1BE36-85B8-0DCA-CE8C-AF60F7337E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Sick Leave</a:t>
            </a:r>
          </a:p>
          <a:p>
            <a:pPr lvl="1"/>
            <a:r>
              <a:rPr lang="en-US" dirty="0"/>
              <a:t>Includes personal leave and NYS statutory paid sick leave</a:t>
            </a:r>
          </a:p>
          <a:p>
            <a:pPr lvl="1"/>
            <a:r>
              <a:rPr lang="en-US" dirty="0"/>
              <a:t>Not intended for (most) pre-planned absences</a:t>
            </a:r>
          </a:p>
          <a:p>
            <a:pPr lvl="0"/>
            <a:r>
              <a:rPr lang="en-US" dirty="0"/>
              <a:t>Vacation</a:t>
            </a:r>
          </a:p>
          <a:p>
            <a:pPr lvl="1"/>
            <a:r>
              <a:rPr lang="en-US" dirty="0"/>
              <a:t>Time off to enjoy or partake in non-work activities</a:t>
            </a:r>
          </a:p>
          <a:p>
            <a:pPr lvl="1"/>
            <a:r>
              <a:rPr lang="en-US" dirty="0"/>
              <a:t>Intended for pre-planned absences and subject to supervisor approval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D5E6DF-9BDB-59B7-1B98-EC014646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RIT Leave</a:t>
            </a:r>
          </a:p>
        </p:txBody>
      </p:sp>
    </p:spTree>
    <p:extLst>
      <p:ext uri="{BB962C8B-B14F-4D97-AF65-F5344CB8AC3E}">
        <p14:creationId xmlns:p14="http://schemas.microsoft.com/office/powerpoint/2010/main" val="305999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5CF99-30FE-F329-3423-0DFE105C9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9F3CE1-4C81-213E-A3C8-AD4CF5DE5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862174-C84B-198C-19A1-B3835DC005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Procedures</a:t>
            </a:r>
          </a:p>
          <a:p>
            <a:pPr lvl="1"/>
            <a:r>
              <a:rPr lang="en-US" dirty="0"/>
              <a:t>Sick/personal time should be communicated to supervisor prior to start of shift</a:t>
            </a:r>
          </a:p>
          <a:p>
            <a:pPr lvl="1"/>
            <a:r>
              <a:rPr lang="en-US" dirty="0"/>
              <a:t>Vacation requests should be submitted to supervisor in accordance with division/department practice</a:t>
            </a:r>
          </a:p>
          <a:p>
            <a:pPr lvl="0"/>
            <a:r>
              <a:rPr lang="en-US" dirty="0"/>
              <a:t>The reason for leave is generally not relevant</a:t>
            </a:r>
          </a:p>
          <a:p>
            <a:pPr lvl="1"/>
            <a:r>
              <a:rPr lang="en-US" dirty="0"/>
              <a:t>Supervisors cannot ask for medical details</a:t>
            </a:r>
          </a:p>
          <a:p>
            <a:pPr lvl="1"/>
            <a:r>
              <a:rPr lang="en-US" dirty="0"/>
              <a:t>Vacation requests should be treated equitably; NYS Legal Activities Law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D88F74-29A7-ABEA-9CED-081738ED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RIT Leave</a:t>
            </a:r>
          </a:p>
        </p:txBody>
      </p:sp>
    </p:spTree>
    <p:extLst>
      <p:ext uri="{BB962C8B-B14F-4D97-AF65-F5344CB8AC3E}">
        <p14:creationId xmlns:p14="http://schemas.microsoft.com/office/powerpoint/2010/main" val="145487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F1CA1-3058-12C7-4D7B-35E3F5C4C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B145A6-785C-A6FF-CC0A-32F9CDA109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834A33-6DF7-6815-49E4-91F4C1936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RIT’s Key Principles</a:t>
            </a:r>
          </a:p>
          <a:p>
            <a:pPr lvl="1"/>
            <a:r>
              <a:rPr lang="en-US" dirty="0"/>
              <a:t>Safety, security, and well-being of our students, faculty, and staff are RIT’s top priority.</a:t>
            </a:r>
          </a:p>
          <a:p>
            <a:pPr lvl="1"/>
            <a:r>
              <a:rPr lang="en-US" dirty="0"/>
              <a:t>Commitment to ensuring that law enforcement actions on campus adhere to due process, including requiring a warrant or subpoena when necessary.</a:t>
            </a:r>
            <a:endParaRPr lang="en-US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512B18-05F7-6F2F-81E8-D0E54895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958452"/>
            <a:ext cx="11589952" cy="696384"/>
          </a:xfrm>
        </p:spPr>
        <p:txBody>
          <a:bodyPr/>
          <a:lstStyle/>
          <a:p>
            <a:pPr lvl="0"/>
            <a:r>
              <a:rPr lang="en-US" dirty="0"/>
              <a:t>Procedure if ICE or law enforcement is on campus</a:t>
            </a:r>
          </a:p>
        </p:txBody>
      </p:sp>
    </p:spTree>
    <p:extLst>
      <p:ext uri="{BB962C8B-B14F-4D97-AF65-F5344CB8AC3E}">
        <p14:creationId xmlns:p14="http://schemas.microsoft.com/office/powerpoint/2010/main" val="423444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7CC28-EBC6-D436-0683-049DBAFC7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0CE945-38CD-E584-0CA4-9FCE7452A9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73303C-DA9D-041B-7209-6A36023803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Remain Calm and Professional</a:t>
            </a:r>
          </a:p>
          <a:p>
            <a:pPr lvl="1"/>
            <a:r>
              <a:rPr lang="en-US" dirty="0"/>
              <a:t>Stay composed; do not run or flee.</a:t>
            </a:r>
          </a:p>
          <a:p>
            <a:pPr lvl="1"/>
            <a:r>
              <a:rPr lang="en-US" dirty="0"/>
              <a:t>Avoid actions to physically obstruct any law enforcement officers.</a:t>
            </a:r>
          </a:p>
          <a:p>
            <a:r>
              <a:rPr lang="en-US" sz="3333" dirty="0"/>
              <a:t>Immediately Contact Public Safety</a:t>
            </a:r>
          </a:p>
          <a:p>
            <a:pPr lvl="1"/>
            <a:r>
              <a:rPr lang="en-US" sz="2800" dirty="0"/>
              <a:t>Call: 585-475-3333		|	Text: 585-205-8333</a:t>
            </a:r>
          </a:p>
          <a:p>
            <a:pPr lvl="1"/>
            <a:r>
              <a:rPr lang="en-US" sz="2800" dirty="0"/>
              <a:t>Public Safety will work with the Office of Legal Affairs to determine whether the agency possesses a validly issued warrant or subpoena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5609E8-E95D-A845-7BEA-3F5CFE09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958452"/>
            <a:ext cx="11589952" cy="696384"/>
          </a:xfrm>
        </p:spPr>
        <p:txBody>
          <a:bodyPr/>
          <a:lstStyle/>
          <a:p>
            <a:pPr lvl="0"/>
            <a:r>
              <a:rPr lang="en-US" dirty="0"/>
              <a:t>Procedure if ICE or law enforcement is on campus</a:t>
            </a:r>
          </a:p>
        </p:txBody>
      </p:sp>
    </p:spTree>
    <p:extLst>
      <p:ext uri="{BB962C8B-B14F-4D97-AF65-F5344CB8AC3E}">
        <p14:creationId xmlns:p14="http://schemas.microsoft.com/office/powerpoint/2010/main" val="54009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4BB09-ABFE-54B8-799F-35900A0EA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7E95AE-49AA-B998-0F7A-1F1F75714E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F49AA1-E241-C4E2-446B-65D9288E23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Know Your Rights and Responsibilities</a:t>
            </a:r>
          </a:p>
          <a:p>
            <a:pPr lvl="1"/>
            <a:r>
              <a:rPr lang="en-US" dirty="0"/>
              <a:t>Do not consent to searches of non-public areas; Public Safety will help.</a:t>
            </a:r>
          </a:p>
          <a:p>
            <a:pPr lvl="1"/>
            <a:r>
              <a:rPr lang="en-US" dirty="0"/>
              <a:t>You have the right to remain silent, including your personal information.</a:t>
            </a:r>
          </a:p>
          <a:p>
            <a:r>
              <a:rPr lang="en-US" sz="3333" dirty="0"/>
              <a:t>Protect Privacy and Confidentiality</a:t>
            </a:r>
          </a:p>
          <a:p>
            <a:pPr lvl="1"/>
            <a:r>
              <a:rPr lang="en-US" sz="2800" dirty="0"/>
              <a:t>Ensure any information shared with agents complies with university policies and legal requirements.</a:t>
            </a:r>
          </a:p>
          <a:p>
            <a:pPr lvl="1"/>
            <a:r>
              <a:rPr lang="en-US" sz="2800" dirty="0"/>
              <a:t>Family Educational Rights and Privacy Act (“FERPA”) still applies.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F1935C-566E-F77A-CA2A-1E4CF47B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958452"/>
            <a:ext cx="11589952" cy="696384"/>
          </a:xfrm>
        </p:spPr>
        <p:txBody>
          <a:bodyPr/>
          <a:lstStyle/>
          <a:p>
            <a:pPr lvl="0"/>
            <a:r>
              <a:rPr lang="en-US" dirty="0"/>
              <a:t>Procedure if ICE or law enforcement is on campus</a:t>
            </a:r>
          </a:p>
        </p:txBody>
      </p:sp>
    </p:spTree>
    <p:extLst>
      <p:ext uri="{BB962C8B-B14F-4D97-AF65-F5344CB8AC3E}">
        <p14:creationId xmlns:p14="http://schemas.microsoft.com/office/powerpoint/2010/main" val="255471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A6E43-C332-D42D-6B30-6F7527FD6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DB2B8D-2CB2-C05C-DE2E-4A9294F1F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48569A-2EC5-DF10-B01C-92338346B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C10.0 Political and Legislative Activities</a:t>
            </a:r>
          </a:p>
          <a:p>
            <a:pPr lvl="1"/>
            <a:r>
              <a:rPr lang="en-US" dirty="0"/>
              <a:t>RIT may </a:t>
            </a:r>
            <a:r>
              <a:rPr lang="en-US" u="sng" dirty="0"/>
              <a:t>not</a:t>
            </a:r>
            <a:r>
              <a:rPr lang="en-US" dirty="0"/>
              <a:t>, directly or indirectly, participate in or intervene in any political campaign on behalf of or in opposition to any candidate for public office, including the publishing or distributing of statements.</a:t>
            </a:r>
          </a:p>
          <a:p>
            <a:pPr lvl="1"/>
            <a:r>
              <a:rPr lang="en-US" dirty="0"/>
              <a:t>Individual community members are free to support candidates of their choice in their personal capacity (i.e., not as an employee of RIT). </a:t>
            </a:r>
            <a:endParaRPr lang="en-US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B58D1-AD4B-515E-CCC3-C3BF3334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958452"/>
            <a:ext cx="11153202" cy="696384"/>
          </a:xfrm>
        </p:spPr>
        <p:txBody>
          <a:bodyPr/>
          <a:lstStyle/>
          <a:p>
            <a:pPr lvl="0"/>
            <a:r>
              <a:rPr lang="en-US" dirty="0"/>
              <a:t>Policies for On-campus demonstrations</a:t>
            </a:r>
          </a:p>
        </p:txBody>
      </p:sp>
    </p:spTree>
    <p:extLst>
      <p:ext uri="{BB962C8B-B14F-4D97-AF65-F5344CB8AC3E}">
        <p14:creationId xmlns:p14="http://schemas.microsoft.com/office/powerpoint/2010/main" val="402126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EE662-CC3C-EDAF-2E37-D3FD68A0E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9B781A-3B3C-AABB-9ACA-A698DCD3B5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F2BB57-96AD-477C-3349-306739F6D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C11.0 Freedom of Speech and Expression</a:t>
            </a:r>
          </a:p>
          <a:p>
            <a:pPr lvl="1"/>
            <a:r>
              <a:rPr lang="en-US" dirty="0"/>
              <a:t>RIT is committed to the free and open exchange of ideas, including ideas that some, or perhaps most, people find offensive.</a:t>
            </a:r>
          </a:p>
          <a:p>
            <a:pPr lvl="1"/>
            <a:r>
              <a:rPr lang="en-US" dirty="0"/>
              <a:t>RIT community members are generally permitted to engage in “Protected Speech” on the RIT campus </a:t>
            </a:r>
            <a:endParaRPr lang="en-US" sz="2533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8C61DE-4F1F-8673-64EE-728173FA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958452"/>
            <a:ext cx="11153202" cy="696384"/>
          </a:xfrm>
        </p:spPr>
        <p:txBody>
          <a:bodyPr/>
          <a:lstStyle/>
          <a:p>
            <a:pPr lvl="0"/>
            <a:r>
              <a:rPr lang="en-US" dirty="0"/>
              <a:t>Policies for On-campus demonstrations</a:t>
            </a:r>
          </a:p>
        </p:txBody>
      </p:sp>
    </p:spTree>
    <p:extLst>
      <p:ext uri="{BB962C8B-B14F-4D97-AF65-F5344CB8AC3E}">
        <p14:creationId xmlns:p14="http://schemas.microsoft.com/office/powerpoint/2010/main" val="928937473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6F706F"/>
      </a:dk2>
      <a:lt2>
        <a:srgbClr val="E7E6E6"/>
      </a:lt2>
      <a:accent1>
        <a:srgbClr val="F66900"/>
      </a:accent1>
      <a:accent2>
        <a:srgbClr val="F6BD00"/>
      </a:accent2>
      <a:accent3>
        <a:srgbClr val="C4D500"/>
      </a:accent3>
      <a:accent4>
        <a:srgbClr val="009CBD"/>
      </a:accent4>
      <a:accent5>
        <a:srgbClr val="7D54C7"/>
      </a:accent5>
      <a:accent6>
        <a:srgbClr val="70AD47"/>
      </a:accent6>
      <a:hlink>
        <a:srgbClr val="D64900"/>
      </a:hlink>
      <a:folHlink>
        <a:srgbClr val="717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update2" id="{F20E58EF-FB97-5148-A8FD-B4FB6FCF6B8D}" vid="{10353D8B-A61E-094B-B01C-9091FA03EF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595c296-0ed4-4e27-badb-41c67603dd14}" enabled="1" method="Standard" siteId="{f9dd8f4f-3b8b-4768-aba7-bbd379e0736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Presentation6update2</Template>
  <TotalTime>410</TotalTime>
  <Words>506</Words>
  <Application>Microsoft Office PowerPoint</Application>
  <PresentationFormat>Widescreen</PresentationFormat>
  <Paragraphs>59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RIT and the Political Climate</vt:lpstr>
      <vt:lpstr>Discussion Items:</vt:lpstr>
      <vt:lpstr>RIT Leave</vt:lpstr>
      <vt:lpstr>RIT Leave</vt:lpstr>
      <vt:lpstr>Procedure if ICE or law enforcement is on campus</vt:lpstr>
      <vt:lpstr>Procedure if ICE or law enforcement is on campus</vt:lpstr>
      <vt:lpstr>Procedure if ICE or law enforcement is on campus</vt:lpstr>
      <vt:lpstr>Policies for On-campus demonstrations</vt:lpstr>
      <vt:lpstr>Policies for On-campus demonstrations</vt:lpstr>
      <vt:lpstr>Policies for On-campus demonstrations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Evan Thompson</dc:creator>
  <cp:lastModifiedBy>Evan Thompson</cp:lastModifiedBy>
  <cp:revision>13</cp:revision>
  <cp:lastPrinted>2018-04-25T02:50:23Z</cp:lastPrinted>
  <dcterms:created xsi:type="dcterms:W3CDTF">2026-02-19T13:45:45Z</dcterms:created>
  <dcterms:modified xsi:type="dcterms:W3CDTF">2026-02-19T20:38:12Z</dcterms:modified>
</cp:coreProperties>
</file>