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62" r:id="rId6"/>
    <p:sldId id="264" r:id="rId7"/>
    <p:sldId id="270" r:id="rId8"/>
    <p:sldId id="267" r:id="rId9"/>
    <p:sldId id="268" r:id="rId10"/>
    <p:sldId id="272" r:id="rId11"/>
    <p:sldId id="271" r:id="rId12"/>
    <p:sldId id="273" r:id="rId13"/>
    <p:sldId id="274" r:id="rId14"/>
    <p:sldId id="269" r:id="rId15"/>
    <p:sldId id="263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7OXa02XRlq/n9/YHLlbYF+GvTB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E28F2E-65C4-3571-D72A-D23BFB534934}" name="Beth Bailor" initials="MOU" userId="Beth Bailor" providerId="None"/>
  <p188:author id="{E56C3B6C-3642-431B-DED1-CDF769F9346D}" name="Rona Skinner" initials="RS" userId="S::rjsits@rit.edu::09a16d3c-be61-4747-b356-31949aad7dc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th Bailor" initials="" lastIdx="7" clrIdx="0"/>
  <p:cmAuthor id="1" name="Kristin Pelc-Pacheco" initials="" lastIdx="7" clrIdx="1"/>
  <p:cmAuthor id="2" name="Matt Campbell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4F6AC3-B6BF-56D7-E0A1-2FCB5777B95D}" v="6" dt="2026-02-16T15:23:46.245"/>
  </p1510:revLst>
</p1510:revInfo>
</file>

<file path=ppt/tableStyles.xml><?xml version="1.0" encoding="utf-8"?>
<a:tblStyleLst xmlns:a="http://schemas.openxmlformats.org/drawingml/2006/main" def="{D3B90811-314E-4313-B501-DC9D906817FF}">
  <a:tblStyle styleId="{D3B90811-314E-4313-B501-DC9D906817F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4E35015-4DEE-429C-BF3F-E7ADBD649CF7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AE6"/>
          </a:solidFill>
        </a:fill>
      </a:tcStyle>
    </a:wholeTbl>
    <a:band1H>
      <a:tcTxStyle/>
      <a:tcStyle>
        <a:tcBdr/>
        <a:fill>
          <a:solidFill>
            <a:srgbClr val="FBD3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BD3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70"/>
    <p:restoredTop sz="94795"/>
  </p:normalViewPr>
  <p:slideViewPr>
    <p:cSldViewPr snapToGrid="0">
      <p:cViewPr varScale="1">
        <p:scale>
          <a:sx n="102" d="100"/>
          <a:sy n="102" d="100"/>
        </p:scale>
        <p:origin x="1224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68A48320-D586-0891-E370-134BF2590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>
            <a:extLst>
              <a:ext uri="{FF2B5EF4-FFF2-40B4-BE49-F238E27FC236}">
                <a16:creationId xmlns:a16="http://schemas.microsoft.com/office/drawing/2014/main" id="{2E6B4892-45C1-25CA-AFC5-849A33CBD5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>
            <a:extLst>
              <a:ext uri="{FF2B5EF4-FFF2-40B4-BE49-F238E27FC236}">
                <a16:creationId xmlns:a16="http://schemas.microsoft.com/office/drawing/2014/main" id="{58840F1E-D5BC-ED28-3FC2-52D9F101D8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>
            <a:extLst>
              <a:ext uri="{FF2B5EF4-FFF2-40B4-BE49-F238E27FC236}">
                <a16:creationId xmlns:a16="http://schemas.microsoft.com/office/drawing/2014/main" id="{6F6443AE-0E26-7AB8-F6DE-B8D889A92FA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1461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150F6D25-F5AD-4579-7A19-53B8FEEB8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>
            <a:extLst>
              <a:ext uri="{FF2B5EF4-FFF2-40B4-BE49-F238E27FC236}">
                <a16:creationId xmlns:a16="http://schemas.microsoft.com/office/drawing/2014/main" id="{561C0DD0-ACF6-EB1E-0F02-9359A95EEC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>
            <a:extLst>
              <a:ext uri="{FF2B5EF4-FFF2-40B4-BE49-F238E27FC236}">
                <a16:creationId xmlns:a16="http://schemas.microsoft.com/office/drawing/2014/main" id="{F2C472BA-5F21-ADC4-6CD1-9C4DD5C5D2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>
            <a:extLst>
              <a:ext uri="{FF2B5EF4-FFF2-40B4-BE49-F238E27FC236}">
                <a16:creationId xmlns:a16="http://schemas.microsoft.com/office/drawing/2014/main" id="{CB4EE0E3-09EB-7E16-B031-C276710C48D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0148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5E523B75-9DB2-485F-CC61-729D731F6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>
            <a:extLst>
              <a:ext uri="{FF2B5EF4-FFF2-40B4-BE49-F238E27FC236}">
                <a16:creationId xmlns:a16="http://schemas.microsoft.com/office/drawing/2014/main" id="{B541365F-BCA7-14BC-5E55-5428C50EB4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>
            <a:extLst>
              <a:ext uri="{FF2B5EF4-FFF2-40B4-BE49-F238E27FC236}">
                <a16:creationId xmlns:a16="http://schemas.microsoft.com/office/drawing/2014/main" id="{F7A7C689-37B8-43A1-DED7-7894C01AE7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>
            <a:extLst>
              <a:ext uri="{FF2B5EF4-FFF2-40B4-BE49-F238E27FC236}">
                <a16:creationId xmlns:a16="http://schemas.microsoft.com/office/drawing/2014/main" id="{614A27DA-CA0B-E966-EF39-9C2476B759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608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4263BB64-2684-B856-C1EE-E55427BCA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>
            <a:extLst>
              <a:ext uri="{FF2B5EF4-FFF2-40B4-BE49-F238E27FC236}">
                <a16:creationId xmlns:a16="http://schemas.microsoft.com/office/drawing/2014/main" id="{44A0631F-0A71-728A-81C0-ED9D3955FB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>
            <a:extLst>
              <a:ext uri="{FF2B5EF4-FFF2-40B4-BE49-F238E27FC236}">
                <a16:creationId xmlns:a16="http://schemas.microsoft.com/office/drawing/2014/main" id="{C6CECE6B-3B47-85DF-09C9-6A80A2B51D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>
            <a:extLst>
              <a:ext uri="{FF2B5EF4-FFF2-40B4-BE49-F238E27FC236}">
                <a16:creationId xmlns:a16="http://schemas.microsoft.com/office/drawing/2014/main" id="{BABF426F-5193-3B47-064E-E6E06857D6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1899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0490C1EE-D9B4-7622-CA1C-31EEE0BBD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2ba26527_4_7:notes">
            <a:extLst>
              <a:ext uri="{FF2B5EF4-FFF2-40B4-BE49-F238E27FC236}">
                <a16:creationId xmlns:a16="http://schemas.microsoft.com/office/drawing/2014/main" id="{FB7CF497-A5DD-8B4C-9BCA-64ADF14481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2ba26527_4_7:notes">
            <a:extLst>
              <a:ext uri="{FF2B5EF4-FFF2-40B4-BE49-F238E27FC236}">
                <a16:creationId xmlns:a16="http://schemas.microsoft.com/office/drawing/2014/main" id="{2B8187EF-DF0E-6887-0C1F-93D3E8D45A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3832ba26527_4_7:notes">
            <a:extLst>
              <a:ext uri="{FF2B5EF4-FFF2-40B4-BE49-F238E27FC236}">
                <a16:creationId xmlns:a16="http://schemas.microsoft.com/office/drawing/2014/main" id="{48377885-B856-26E0-24FF-1D9E3F62019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6681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Add, </a:t>
            </a:r>
            <a:r>
              <a:rPr lang="en-US" dirty="0">
                <a:solidFill>
                  <a:srgbClr val="4F81BD"/>
                </a:solidFill>
              </a:rPr>
              <a:t>Work with Xerox to do an analysis of non-MPS devices to catalog and put on a program to reduce number of purchased devices? Xerox is pushing this service.</a:t>
            </a:r>
            <a:endParaRPr dirty="0"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rgbClr val="F665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2"/>
          <p:cNvSpPr/>
          <p:nvPr/>
        </p:nvSpPr>
        <p:spPr>
          <a:xfrm>
            <a:off x="-1380888" y="-725215"/>
            <a:ext cx="5874927" cy="5874927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2"/>
          <p:cNvSpPr/>
          <p:nvPr/>
        </p:nvSpPr>
        <p:spPr>
          <a:xfrm>
            <a:off x="1216990" y="1053318"/>
            <a:ext cx="5874927" cy="5874927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C68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12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1216990" y="1053318"/>
            <a:ext cx="3276600" cy="4089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2"/>
          <p:cNvSpPr txBox="1">
            <a:spLocks noGrp="1"/>
          </p:cNvSpPr>
          <p:nvPr>
            <p:ph type="body" idx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9" name="Google Shape;1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48959" y="145901"/>
            <a:ext cx="601912" cy="22994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2"/>
          <p:cNvSpPr txBox="1">
            <a:spLocks noGrp="1"/>
          </p:cNvSpPr>
          <p:nvPr>
            <p:ph type="title"/>
          </p:nvPr>
        </p:nvSpPr>
        <p:spPr>
          <a:xfrm>
            <a:off x="1277095" y="1193883"/>
            <a:ext cx="9434083" cy="271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67"/>
              <a:buFont typeface="Arial"/>
              <a:buNone/>
              <a:defRPr sz="5867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body" idx="2"/>
          </p:nvPr>
        </p:nvSpPr>
        <p:spPr>
          <a:xfrm>
            <a:off x="6450447" y="4344682"/>
            <a:ext cx="380047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3"/>
          </p:nvPr>
        </p:nvSpPr>
        <p:spPr>
          <a:xfrm>
            <a:off x="6450446" y="4846579"/>
            <a:ext cx="380047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4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14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14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2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7954" algn="l" rtl="0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4045" algn="l" rtl="0">
              <a:spcBef>
                <a:spcPts val="427"/>
              </a:spcBef>
              <a:spcAft>
                <a:spcPts val="0"/>
              </a:spcAft>
              <a:buClr>
                <a:srgbClr val="D95E00"/>
              </a:buClr>
              <a:buSzPts val="2133"/>
              <a:buFont typeface="NTR"/>
              <a:buChar char="&gt;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7154" algn="l" rtl="0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oto Sans Symbols"/>
              <a:buChar char="▪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3245" algn="l" rtl="0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Char char="▪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272085" y="958452"/>
            <a:ext cx="10355658" cy="696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33"/>
              <a:buFont typeface="Arial"/>
              <a:buNone/>
              <a:defRPr sz="3733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view">
  <p:cSld name="Overview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>
            <a:spLocks noGrp="1"/>
          </p:cNvSpPr>
          <p:nvPr>
            <p:ph type="body" idx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body" idx="2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7954" algn="l" rtl="0">
              <a:spcBef>
                <a:spcPts val="533"/>
              </a:spcBef>
              <a:spcAft>
                <a:spcPts val="0"/>
              </a:spcAft>
              <a:buClr>
                <a:schemeClr val="accent1"/>
              </a:buClr>
              <a:buSzPts val="2667"/>
              <a:buFont typeface="Noto Sans Symbols"/>
              <a:buChar char="▪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4045" algn="l" rtl="0">
              <a:spcBef>
                <a:spcPts val="427"/>
              </a:spcBef>
              <a:spcAft>
                <a:spcPts val="0"/>
              </a:spcAft>
              <a:buClr>
                <a:srgbClr val="E46102"/>
              </a:buClr>
              <a:buSzPts val="2133"/>
              <a:buFont typeface="Noto Sans Symbols"/>
              <a:buChar char="▪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7154" algn="l" rtl="0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TR"/>
              <a:buChar char="&gt;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93"/>
              </a:spcBef>
              <a:spcAft>
                <a:spcPts val="0"/>
              </a:spcAft>
              <a:buClr>
                <a:srgbClr val="D95E00"/>
              </a:buClr>
              <a:buSzPts val="1467"/>
              <a:buFont typeface="NTR"/>
              <a:buNone/>
              <a:defRPr sz="1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3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39" name="Google Shape;39;p15"/>
          <p:cNvCxnSpPr/>
          <p:nvPr/>
        </p:nvCxnSpPr>
        <p:spPr>
          <a:xfrm>
            <a:off x="272085" y="512494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" name="Google Shape;40;p15"/>
          <p:cNvCxnSpPr/>
          <p:nvPr/>
        </p:nvCxnSpPr>
        <p:spPr>
          <a:xfrm>
            <a:off x="3376635" y="512494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272085" y="984154"/>
            <a:ext cx="3607765" cy="4525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67"/>
              <a:buFont typeface="Arial"/>
              <a:buNone/>
              <a:defRPr sz="4267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-Page Content">
  <p:cSld name="Full-Page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oogle Shape;43;p16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" name="Google Shape;44;p16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16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2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sz="4267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Google Shape;48;p17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oogle Shape;49;p17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0" name="Google Shape;50;p17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2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3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sz="4267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title"/>
          </p:nvPr>
        </p:nvSpPr>
        <p:spPr>
          <a:xfrm>
            <a:off x="264584" y="862676"/>
            <a:ext cx="3471333" cy="80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67"/>
              <a:buFont typeface="Arial"/>
              <a:buNone/>
              <a:defRPr sz="4267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ansition">
  <p:cSld name="Transi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8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6" name="Google Shape;56;p18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7" name="Google Shape;57;p18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58" name="Google Shape;58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433" y="198708"/>
            <a:ext cx="556192" cy="2185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272085" y="3987798"/>
            <a:ext cx="1158995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30"/>
              <a:buFont typeface="Arial"/>
              <a:buNone/>
              <a:defRPr sz="533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or End Slide">
  <p:cSld name="Section Header or End Slid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Google Shape;62;p19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63;p19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sz="4267" b="0" i="1" u="none" strike="noStrike" cap="non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65" name="Google Shape;6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433" y="198708"/>
            <a:ext cx="556192" cy="21859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272085" y="4256023"/>
            <a:ext cx="11589952" cy="1253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/>
        </p:nvSpPr>
        <p:spPr>
          <a:xfrm>
            <a:off x="11476827" y="257543"/>
            <a:ext cx="1241077" cy="24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|  </a:t>
            </a:r>
            <a:fld id="{00000000-1234-1234-1234-123412341234}" type="slidenum">
              <a:rPr lang="en-US" sz="1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133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58433" y="198708"/>
            <a:ext cx="556192" cy="218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156879" y="257543"/>
            <a:ext cx="2369714" cy="21064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pilot.cloud.microsof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otebooklm.google.com/" TargetMode="External"/><Relationship Id="rId4" Type="http://schemas.openxmlformats.org/officeDocument/2006/relationships/hyperlink" Target="http://gemini.google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t.edu/security/rit-information-handling-and-services-matri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t.edu/security/generative-a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lp.rit.edu/sp?id=sc_cat_item&amp;table=sc_cat_item&amp;sys_id=bd747295fb33ee1086abf3f17eefdc9e&amp;searchTerm=ai" TargetMode="External"/><Relationship Id="rId5" Type="http://schemas.openxmlformats.org/officeDocument/2006/relationships/hyperlink" Target="https://rit0.sharepoint.com/sites/genaicommunityofpracticeM365" TargetMode="External"/><Relationship Id="rId4" Type="http://schemas.openxmlformats.org/officeDocument/2006/relationships/hyperlink" Target="https://infoguides.rit.edu/aitools/guide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Copilot.cloud.microsof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emini.google.com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notebooklm.googl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/>
          <p:cNvSpPr txBox="1">
            <a:spLocks noGrp="1"/>
          </p:cNvSpPr>
          <p:nvPr>
            <p:ph type="title"/>
          </p:nvPr>
        </p:nvSpPr>
        <p:spPr>
          <a:xfrm>
            <a:off x="1277095" y="1193883"/>
            <a:ext cx="9434083" cy="271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</a:pPr>
            <a:r>
              <a:rPr lang="en-US" dirty="0"/>
              <a:t>Generative AI at RIT</a:t>
            </a:r>
            <a:endParaRPr dirty="0"/>
          </a:p>
        </p:txBody>
      </p:sp>
      <p:sp>
        <p:nvSpPr>
          <p:cNvPr id="72" name="Google Shape;72;p1"/>
          <p:cNvSpPr txBox="1">
            <a:spLocks noGrp="1"/>
          </p:cNvSpPr>
          <p:nvPr>
            <p:ph type="body" idx="2"/>
          </p:nvPr>
        </p:nvSpPr>
        <p:spPr>
          <a:xfrm>
            <a:off x="5419288" y="4124670"/>
            <a:ext cx="6660859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lt1"/>
                </a:solidFill>
              </a:rPr>
              <a:t>ITS 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endParaRPr dirty="0"/>
          </a:p>
        </p:txBody>
      </p:sp>
      <p:sp>
        <p:nvSpPr>
          <p:cNvPr id="73" name="Google Shape;73;p1"/>
          <p:cNvSpPr txBox="1">
            <a:spLocks noGrp="1"/>
          </p:cNvSpPr>
          <p:nvPr>
            <p:ph type="body" idx="3"/>
          </p:nvPr>
        </p:nvSpPr>
        <p:spPr>
          <a:xfrm>
            <a:off x="5530467" y="4549582"/>
            <a:ext cx="6287907" cy="135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Beth Bailor – Principal Enterprise Architect</a:t>
            </a:r>
          </a:p>
          <a:p>
            <a:pPr marL="0" indent="0">
              <a:spcBef>
                <a:spcPts val="0"/>
              </a:spcBef>
            </a:pPr>
            <a:r>
              <a:rPr lang="en-US" dirty="0"/>
              <a:t>Geremy Gersh – CTO &amp; Associate CIO</a:t>
            </a:r>
          </a:p>
          <a:p>
            <a:pPr marL="0" indent="0">
              <a:spcBef>
                <a:spcPts val="0"/>
              </a:spcBef>
            </a:pPr>
            <a:r>
              <a:rPr lang="en-US" dirty="0"/>
              <a:t>Aldwin </a:t>
            </a:r>
            <a:r>
              <a:rPr lang="en-US" dirty="0" err="1"/>
              <a:t>Malato</a:t>
            </a:r>
            <a:r>
              <a:rPr lang="en-US" dirty="0"/>
              <a:t> – CISO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85015-C339-9658-189E-B009352B5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71818B-C399-B9D0-DA19-094F6F704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605670"/>
            <a:ext cx="12192000" cy="13073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D74E6-1D4E-F899-CB07-0E250B71F12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2049" y="1346198"/>
            <a:ext cx="4819498" cy="1198770"/>
          </a:xfrm>
          <a:solidFill>
            <a:schemeClr val="bg1">
              <a:lumMod val="85000"/>
              <a:alpha val="38000"/>
            </a:schemeClr>
          </a:solidFill>
        </p:spPr>
        <p:txBody>
          <a:bodyPr/>
          <a:lstStyle/>
          <a:p>
            <a:pPr marL="368300" indent="-3429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400" dirty="0"/>
              <a:t>When your meeting starts, choose the AI Companion button</a:t>
            </a:r>
          </a:p>
          <a:p>
            <a:pPr marL="368300" indent="-3429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400" dirty="0"/>
              <a:t>Pick your settings</a:t>
            </a:r>
          </a:p>
          <a:p>
            <a:pPr marL="368300" indent="-34290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/>
          </a:p>
          <a:p>
            <a:pPr marL="368300" indent="-34290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/>
          </a:p>
          <a:p>
            <a:pPr marL="368300" indent="-34290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477B50-CD67-F78E-5E7E-B3E7A170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3" y="649814"/>
            <a:ext cx="10355658" cy="696384"/>
          </a:xfrm>
        </p:spPr>
        <p:txBody>
          <a:bodyPr/>
          <a:lstStyle/>
          <a:p>
            <a:r>
              <a:rPr lang="en-US" dirty="0"/>
              <a:t>How To Turn on AI in Zoom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BC708BC-E859-C8C0-D90E-3B79548AA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8423" y="1410113"/>
            <a:ext cx="5750037" cy="2373383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8ED7D16-923F-B3E9-21BB-FD3022E6F1CD}"/>
              </a:ext>
            </a:extLst>
          </p:cNvPr>
          <p:cNvCxnSpPr>
            <a:cxnSpLocks/>
          </p:cNvCxnSpPr>
          <p:nvPr/>
        </p:nvCxnSpPr>
        <p:spPr>
          <a:xfrm>
            <a:off x="4664765" y="1616765"/>
            <a:ext cx="4558748" cy="18122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F1A681CF-F0CE-8388-132E-34972F0F5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3585" y="2815535"/>
            <a:ext cx="2311400" cy="2425700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0C02974-B2FA-DED2-68F4-96E5D50BCE31}"/>
              </a:ext>
            </a:extLst>
          </p:cNvPr>
          <p:cNvCxnSpPr>
            <a:cxnSpLocks/>
          </p:cNvCxnSpPr>
          <p:nvPr/>
        </p:nvCxnSpPr>
        <p:spPr>
          <a:xfrm>
            <a:off x="2715068" y="2139672"/>
            <a:ext cx="395079" cy="5902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105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70573FF6-5059-0BCD-8347-332C2BDAB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>
            <a:extLst>
              <a:ext uri="{FF2B5EF4-FFF2-40B4-BE49-F238E27FC236}">
                <a16:creationId xmlns:a16="http://schemas.microsoft.com/office/drawing/2014/main" id="{DA1FEAA0-CD8E-F4D9-9E97-9483A5257E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832ba26527_4_7">
            <a:extLst>
              <a:ext uri="{FF2B5EF4-FFF2-40B4-BE49-F238E27FC236}">
                <a16:creationId xmlns:a16="http://schemas.microsoft.com/office/drawing/2014/main" id="{5B4A6B42-E1D4-13E6-EDA5-44EB5591AF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28334" y="998050"/>
            <a:ext cx="3335331" cy="6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Questions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895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>
            <a:spLocks noGrp="1"/>
          </p:cNvSpPr>
          <p:nvPr>
            <p:ph type="body" idx="2"/>
          </p:nvPr>
        </p:nvSpPr>
        <p:spPr>
          <a:xfrm>
            <a:off x="272085" y="1306645"/>
            <a:ext cx="11589952" cy="4205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200"/>
              <a:buChar char="●"/>
            </a:pPr>
            <a:r>
              <a:rPr lang="en-US" b="0"/>
              <a:t>After the pilot is completed, printers would be enrolled via attrition, as leases expire and by departmental request.</a:t>
            </a:r>
            <a:endParaRPr b="0"/>
          </a:p>
          <a:p>
            <a:pPr marL="914400" lvl="1" indent="-39795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67"/>
              <a:buChar char="○"/>
            </a:pPr>
            <a:r>
              <a:rPr lang="en-US" sz="2650" b="0" dirty="0"/>
              <a:t>Note: the entire fleet will be turned over by 2030 as of today with ~140 printers up in 2029.</a:t>
            </a:r>
            <a:endParaRPr sz="2650" b="0" dirty="0"/>
          </a:p>
          <a:p>
            <a:pPr marL="609585" lvl="1" indent="-135437" algn="l" rtl="0">
              <a:spcBef>
                <a:spcPts val="533"/>
              </a:spcBef>
              <a:spcAft>
                <a:spcPts val="0"/>
              </a:spcAft>
              <a:buSzPts val="2667"/>
              <a:buNone/>
            </a:pPr>
            <a:endParaRPr sz="3200"/>
          </a:p>
        </p:txBody>
      </p:sp>
      <p:sp>
        <p:nvSpPr>
          <p:cNvPr id="136" name="Google Shape;136;p10"/>
          <p:cNvSpPr txBox="1">
            <a:spLocks noGrp="1"/>
          </p:cNvSpPr>
          <p:nvPr>
            <p:ph type="title"/>
          </p:nvPr>
        </p:nvSpPr>
        <p:spPr>
          <a:xfrm>
            <a:off x="272085" y="610260"/>
            <a:ext cx="10355658" cy="696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rial"/>
              <a:buNone/>
            </a:pPr>
            <a:r>
              <a:rPr lang="en-US"/>
              <a:t>Next Steps</a:t>
            </a:r>
            <a:endParaRPr/>
          </a:p>
        </p:txBody>
      </p:sp>
      <p:pic>
        <p:nvPicPr>
          <p:cNvPr id="137" name="Google Shape;137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/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832ba26527_4_7"/>
          <p:cNvSpPr txBox="1">
            <a:spLocks noGrp="1"/>
          </p:cNvSpPr>
          <p:nvPr>
            <p:ph type="title"/>
          </p:nvPr>
        </p:nvSpPr>
        <p:spPr>
          <a:xfrm>
            <a:off x="272085" y="548640"/>
            <a:ext cx="10355700" cy="696300"/>
          </a:xfrm>
          <a:prstGeom prst="rect">
            <a:avLst/>
          </a:prstGeom>
        </p:spPr>
        <p:txBody>
          <a:bodyPr spcFirstLastPara="1" wrap="square" lIns="91425" tIns="18288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Approved Tools</a:t>
            </a:r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9A08D6F-1188-AC4E-1934-8E960A47586D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 bwMode="auto">
          <a:xfrm>
            <a:off x="582804" y="1754849"/>
            <a:ext cx="11026392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Microsoft Copilot: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hlinkClick r:id="rId3"/>
              </a:rPr>
              <a:t>Copilot.cloud.microsoft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Google Gemini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hlinkClick r:id="rId4"/>
              </a:rPr>
              <a:t>Gemini.google.com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hlinkClick r:id="rId4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Log in with @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g.rit.edu</a:t>
            </a:r>
            <a:endParaRPr lang="en-US" altLang="en-US" sz="18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Google </a:t>
            </a:r>
            <a:r>
              <a:rPr lang="en-US" altLang="en-US" sz="1800" dirty="0" err="1">
                <a:solidFill>
                  <a:schemeClr val="tx1"/>
                </a:solidFill>
              </a:rPr>
              <a:t>NotebookLM</a:t>
            </a:r>
            <a:endParaRPr lang="en-US" altLang="en-US" sz="1800" b="0" dirty="0">
              <a:solidFill>
                <a:schemeClr val="tx1"/>
              </a:solidFill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1800" dirty="0" err="1">
                <a:solidFill>
                  <a:schemeClr val="tx1"/>
                </a:solidFill>
                <a:hlinkClick r:id="rId5"/>
              </a:rPr>
              <a:t>Notebooklm.google.com</a:t>
            </a:r>
            <a:r>
              <a:rPr lang="en-US" altLang="en-US" sz="1800" dirty="0">
                <a:solidFill>
                  <a:schemeClr val="tx1"/>
                </a:solidFill>
                <a:hlinkClick r:id="rId5"/>
              </a:rPr>
              <a:t> </a:t>
            </a:r>
            <a:r>
              <a:rPr lang="en-US" altLang="en-US" sz="1800" dirty="0">
                <a:solidFill>
                  <a:schemeClr val="tx1"/>
                </a:solidFill>
              </a:rPr>
              <a:t>Log in with @</a:t>
            </a:r>
            <a:r>
              <a:rPr lang="en-US" altLang="en-US" sz="1800" dirty="0" err="1">
                <a:solidFill>
                  <a:schemeClr val="tx1"/>
                </a:solidFill>
              </a:rPr>
              <a:t>g.rit.edu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Zoom AI Companion: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kumimoji="0" lang="en-US" altLang="en-US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Turn on inside your zoom settings or within your meeting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5B23C84-21CE-59CB-77C7-3559DC3A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>
            <a:extLst>
              <a:ext uri="{FF2B5EF4-FFF2-40B4-BE49-F238E27FC236}">
                <a16:creationId xmlns:a16="http://schemas.microsoft.com/office/drawing/2014/main" id="{3BE69B15-FC78-FFF3-500F-8D76BFFE6D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832ba26527_4_7">
            <a:extLst>
              <a:ext uri="{FF2B5EF4-FFF2-40B4-BE49-F238E27FC236}">
                <a16:creationId xmlns:a16="http://schemas.microsoft.com/office/drawing/2014/main" id="{890217B8-ED2C-5AA0-A1CC-B62D42CFCB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085" y="548640"/>
            <a:ext cx="10355700" cy="6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Keeping our Information Safe</a:t>
            </a:r>
            <a:endParaRPr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D6481A4-D698-5029-9D44-EF463983E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03" y="1793441"/>
            <a:ext cx="10660394" cy="380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spcFirstLastPara="1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7954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4045" algn="l" rtl="0">
              <a:lnSpc>
                <a:spcPct val="100000"/>
              </a:lnSpc>
              <a:spcBef>
                <a:spcPts val="427"/>
              </a:spcBef>
              <a:spcAft>
                <a:spcPts val="0"/>
              </a:spcAft>
              <a:buClr>
                <a:srgbClr val="D95E00"/>
              </a:buClr>
              <a:buSzPts val="2133"/>
              <a:buFont typeface="NTR"/>
              <a:buChar char="&gt;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7154" algn="l" rtl="0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oto Sans Symbols"/>
              <a:buChar char="▪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3245" algn="l" rtl="0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Char char="▪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97954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Public Data (Safe for any AI):</a:t>
            </a: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Arial" panose="020B0604020202020204" pitchFamily="34" charset="0"/>
              </a:rPr>
              <a:t>Course descriptions, public website info, policies, marketing language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Internal Data (Approved Tools Only):</a:t>
            </a:r>
            <a:endParaRPr lang="en-US" altLang="en-US" sz="1800" b="0" dirty="0">
              <a:solidFill>
                <a:schemeClr val="tx1"/>
              </a:solidFill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Arial" panose="020B0604020202020204" pitchFamily="34" charset="0"/>
              </a:rPr>
              <a:t>Meeting minutes (non-sensitive), internal memos, standard operating procedures.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Confidential (Approved Tools Only, after ISO review):</a:t>
            </a: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61963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sz="1600" dirty="0"/>
              <a:t>Information that is restricted to a need-to-know basis</a:t>
            </a: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938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b="1" dirty="0">
                <a:solidFill>
                  <a:schemeClr val="tx1"/>
                </a:solidFill>
                <a:latin typeface="Arial" panose="020B0604020202020204" pitchFamily="34" charset="0"/>
              </a:rPr>
              <a:t>Private (Do Not Use in any AI tool):</a:t>
            </a:r>
          </a:p>
          <a:p>
            <a:pPr marL="461963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FERPA data, PII (Personally Identifiable Information), intellectual property.</a:t>
            </a:r>
          </a:p>
          <a:p>
            <a:pPr marL="7938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endParaRPr lang="en-US" altLang="en-US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en-US" altLang="en-US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81E99D-F078-6D26-7CC6-47E692540DF1}"/>
              </a:ext>
            </a:extLst>
          </p:cNvPr>
          <p:cNvSpPr txBox="1"/>
          <p:nvPr/>
        </p:nvSpPr>
        <p:spPr>
          <a:xfrm>
            <a:off x="416256" y="4856242"/>
            <a:ext cx="85631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Information Handling Matrix</a:t>
            </a:r>
            <a:endParaRPr lang="en-US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003F6C4-BC37-6F07-42E4-1E123AACD786}"/>
              </a:ext>
            </a:extLst>
          </p:cNvPr>
          <p:cNvSpPr/>
          <p:nvPr/>
        </p:nvSpPr>
        <p:spPr>
          <a:xfrm>
            <a:off x="404472" y="1890794"/>
            <a:ext cx="232260" cy="20326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7518464-94B2-4D40-2410-DC04988E0A01}"/>
              </a:ext>
            </a:extLst>
          </p:cNvPr>
          <p:cNvSpPr/>
          <p:nvPr/>
        </p:nvSpPr>
        <p:spPr>
          <a:xfrm>
            <a:off x="416256" y="2546916"/>
            <a:ext cx="232260" cy="20326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7518464-94B2-4D40-2410-DC04988E0A01}"/>
              </a:ext>
            </a:extLst>
          </p:cNvPr>
          <p:cNvSpPr/>
          <p:nvPr/>
        </p:nvSpPr>
        <p:spPr>
          <a:xfrm>
            <a:off x="416256" y="3900070"/>
            <a:ext cx="232260" cy="20326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7518464-94B2-4D40-2410-DC04988E0A01}"/>
              </a:ext>
            </a:extLst>
          </p:cNvPr>
          <p:cNvSpPr/>
          <p:nvPr/>
        </p:nvSpPr>
        <p:spPr>
          <a:xfrm>
            <a:off x="416256" y="3230068"/>
            <a:ext cx="232260" cy="20326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99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943071C-99B3-8B28-71FA-CCA4635E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>
            <a:extLst>
              <a:ext uri="{FF2B5EF4-FFF2-40B4-BE49-F238E27FC236}">
                <a16:creationId xmlns:a16="http://schemas.microsoft.com/office/drawing/2014/main" id="{00B1DE95-7386-4CD2-98E5-FE9F929BAF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0" name="Google Shape;130;g3832ba26527_4_7">
            <a:extLst>
              <a:ext uri="{FF2B5EF4-FFF2-40B4-BE49-F238E27FC236}">
                <a16:creationId xmlns:a16="http://schemas.microsoft.com/office/drawing/2014/main" id="{11603477-A83D-8AFA-A5D5-31C6A718D0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085" y="548640"/>
            <a:ext cx="10355700" cy="6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Practical Use Cases for Staff</a:t>
            </a:r>
            <a:endParaRPr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67C0073-C1F9-F522-F515-5519655E5147}"/>
              </a:ext>
            </a:extLst>
          </p:cNvPr>
          <p:cNvSpPr/>
          <p:nvPr/>
        </p:nvSpPr>
        <p:spPr>
          <a:xfrm>
            <a:off x="8442982" y="1490472"/>
            <a:ext cx="3291840" cy="37947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FFD289-BBD2-12E5-39DB-4858C313B79E}"/>
              </a:ext>
            </a:extLst>
          </p:cNvPr>
          <p:cNvSpPr txBox="1"/>
          <p:nvPr/>
        </p:nvSpPr>
        <p:spPr>
          <a:xfrm>
            <a:off x="9381618" y="1655063"/>
            <a:ext cx="1133644" cy="369332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en-US" sz="1800" b="1" dirty="0"/>
              <a:t>Analysis</a:t>
            </a:r>
          </a:p>
        </p:txBody>
      </p:sp>
      <p:pic>
        <p:nvPicPr>
          <p:cNvPr id="14" name="Graphic 13" descr="Magnifying glass outline">
            <a:extLst>
              <a:ext uri="{FF2B5EF4-FFF2-40B4-BE49-F238E27FC236}">
                <a16:creationId xmlns:a16="http://schemas.microsoft.com/office/drawing/2014/main" id="{36C41F3F-2D9B-95C9-E3AF-768D9831C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6995" y="2056747"/>
            <a:ext cx="622890" cy="6228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2304A01B-AC28-1758-25AF-CACF112E19E9}"/>
              </a:ext>
            </a:extLst>
          </p:cNvPr>
          <p:cNvGrpSpPr/>
          <p:nvPr/>
        </p:nvGrpSpPr>
        <p:grpSpPr>
          <a:xfrm>
            <a:off x="1014983" y="1490472"/>
            <a:ext cx="3291841" cy="3794760"/>
            <a:chOff x="1014983" y="1490472"/>
            <a:chExt cx="3291841" cy="3794760"/>
          </a:xfrm>
        </p:grpSpPr>
        <p:sp>
          <p:nvSpPr>
            <p:cNvPr id="2" name="Rounded Rectangle 1">
              <a:extLst>
                <a:ext uri="{FF2B5EF4-FFF2-40B4-BE49-F238E27FC236}">
                  <a16:creationId xmlns:a16="http://schemas.microsoft.com/office/drawing/2014/main" id="{EC7EAD08-BD4E-FB64-1F42-46700838A308}"/>
                </a:ext>
              </a:extLst>
            </p:cNvPr>
            <p:cNvSpPr/>
            <p:nvPr/>
          </p:nvSpPr>
          <p:spPr>
            <a:xfrm>
              <a:off x="1014984" y="1490472"/>
              <a:ext cx="3291840" cy="3794760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D119ABE-7A85-9308-B93F-289080D1B78A}"/>
                </a:ext>
              </a:extLst>
            </p:cNvPr>
            <p:cNvSpPr txBox="1"/>
            <p:nvPr/>
          </p:nvSpPr>
          <p:spPr>
            <a:xfrm>
              <a:off x="1382420" y="1655063"/>
              <a:ext cx="2339102" cy="369332"/>
            </a:xfrm>
            <a:prstGeom prst="rect">
              <a:avLst/>
            </a:prstGeom>
            <a:solidFill>
              <a:schemeClr val="lt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b="1" dirty="0"/>
                <a:t>Creation &amp; Strategy</a:t>
              </a:r>
            </a:p>
          </p:txBody>
        </p:sp>
        <p:pic>
          <p:nvPicPr>
            <p:cNvPr id="16" name="Graphic 15" descr="Lights On outline">
              <a:extLst>
                <a:ext uri="{FF2B5EF4-FFF2-40B4-BE49-F238E27FC236}">
                  <a16:creationId xmlns:a16="http://schemas.microsoft.com/office/drawing/2014/main" id="{6BEEDE95-CBD2-69DE-002A-D6E99A22C5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157984" y="1991734"/>
              <a:ext cx="731520" cy="73152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112E5DB-42DD-F58F-6C82-CB952CB8FDAC}"/>
                </a:ext>
              </a:extLst>
            </p:cNvPr>
            <p:cNvSpPr txBox="1"/>
            <p:nvPr/>
          </p:nvSpPr>
          <p:spPr>
            <a:xfrm>
              <a:off x="1014983" y="2836202"/>
              <a:ext cx="2706539" cy="12464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Create a presentation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Draft an email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Generate an infographic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Create a video</a:t>
              </a:r>
            </a:p>
            <a:p>
              <a:endParaRPr lang="en-US" sz="1500" b="1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9B0EB09-A402-5855-0AE8-5E0F00A675C5}"/>
              </a:ext>
            </a:extLst>
          </p:cNvPr>
          <p:cNvGrpSpPr/>
          <p:nvPr/>
        </p:nvGrpSpPr>
        <p:grpSpPr>
          <a:xfrm>
            <a:off x="4681823" y="1490472"/>
            <a:ext cx="3291840" cy="3794760"/>
            <a:chOff x="4074116" y="1490472"/>
            <a:chExt cx="3017521" cy="3794760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D9CC4300-2FBD-D753-E27B-ADA03B8F70F9}"/>
                </a:ext>
              </a:extLst>
            </p:cNvPr>
            <p:cNvSpPr/>
            <p:nvPr/>
          </p:nvSpPr>
          <p:spPr>
            <a:xfrm>
              <a:off x="4074117" y="1490472"/>
              <a:ext cx="3017520" cy="3794760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46C0C2-5969-C72A-3BF2-E0685BDBD899}"/>
                </a:ext>
              </a:extLst>
            </p:cNvPr>
            <p:cNvSpPr txBox="1"/>
            <p:nvPr/>
          </p:nvSpPr>
          <p:spPr>
            <a:xfrm>
              <a:off x="4823695" y="1655063"/>
              <a:ext cx="1518364" cy="369332"/>
            </a:xfrm>
            <a:prstGeom prst="rect">
              <a:avLst/>
            </a:prstGeom>
            <a:solidFill>
              <a:schemeClr val="lt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b="1" dirty="0"/>
                <a:t>Productivity</a:t>
              </a:r>
            </a:p>
          </p:txBody>
        </p:sp>
        <p:pic>
          <p:nvPicPr>
            <p:cNvPr id="12" name="Graphic 11" descr="Inbox outline">
              <a:extLst>
                <a:ext uri="{FF2B5EF4-FFF2-40B4-BE49-F238E27FC236}">
                  <a16:creationId xmlns:a16="http://schemas.microsoft.com/office/drawing/2014/main" id="{DC2F6D6C-302B-C422-5168-A6DBE665F15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17117" y="1991734"/>
              <a:ext cx="731520" cy="73152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B44F2C0-C82A-F969-0FFB-B6D58233D098}"/>
                </a:ext>
              </a:extLst>
            </p:cNvPr>
            <p:cNvSpPr txBox="1"/>
            <p:nvPr/>
          </p:nvSpPr>
          <p:spPr>
            <a:xfrm>
              <a:off x="4074116" y="2836202"/>
              <a:ext cx="2809183" cy="1708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Take meeting minutes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Create a repeatable process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500" b="1" dirty="0"/>
                <a:t>Build an agent to answer common questions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5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5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9D9B5A0-52E0-A1D7-EDA1-FB3F3CB4D541}"/>
              </a:ext>
            </a:extLst>
          </p:cNvPr>
          <p:cNvSpPr txBox="1"/>
          <p:nvPr/>
        </p:nvSpPr>
        <p:spPr>
          <a:xfrm>
            <a:off x="8442982" y="2836202"/>
            <a:ext cx="3039104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1" dirty="0"/>
              <a:t>Analyze a large quantity of documents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1" dirty="0"/>
              <a:t>Summarize a series of meeting minutes or 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285314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C39A2DB-2F78-8BD8-026C-EB17CC296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>
            <a:extLst>
              <a:ext uri="{FF2B5EF4-FFF2-40B4-BE49-F238E27FC236}">
                <a16:creationId xmlns:a16="http://schemas.microsoft.com/office/drawing/2014/main" id="{651F4E30-A7AA-23CC-3B57-EFE9991DD7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832ba26527_4_7">
            <a:extLst>
              <a:ext uri="{FF2B5EF4-FFF2-40B4-BE49-F238E27FC236}">
                <a16:creationId xmlns:a16="http://schemas.microsoft.com/office/drawing/2014/main" id="{903E9E9C-301D-A709-ADFE-F97337668F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085" y="548640"/>
            <a:ext cx="10355700" cy="6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Critical ”Do’s and Don’ts”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C3467A-2ECE-EB65-F1E8-DCC66DE9B6F4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 bwMode="auto">
          <a:xfrm>
            <a:off x="576263" y="2066971"/>
            <a:ext cx="7933582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Review everything the AI generates. (It hallucinates/makes mistakes!)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Disclose use if you are publishing content generated by AI</a:t>
            </a:r>
            <a:endParaRPr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US" altLang="en-US" sz="1800" b="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DON'T: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Rely on it for factual accuracy without checking sources</a:t>
            </a:r>
            <a:endParaRPr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DON'T: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upload unpublished research or intellectual property</a:t>
            </a:r>
            <a:endParaRPr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565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37BB6CF-B3C7-9E7B-FB46-D93A3F81E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32ba26527_4_7">
            <a:extLst>
              <a:ext uri="{FF2B5EF4-FFF2-40B4-BE49-F238E27FC236}">
                <a16:creationId xmlns:a16="http://schemas.microsoft.com/office/drawing/2014/main" id="{2D838C7A-748F-078A-6393-5F3D7D34E8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5511801"/>
            <a:ext cx="12192000" cy="140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85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832ba26527_4_7">
            <a:extLst>
              <a:ext uri="{FF2B5EF4-FFF2-40B4-BE49-F238E27FC236}">
                <a16:creationId xmlns:a16="http://schemas.microsoft.com/office/drawing/2014/main" id="{0BD9E9BE-9B24-D257-09B8-B870F2B807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085" y="548640"/>
            <a:ext cx="10355700" cy="69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Resources &amp; Support</a:t>
            </a:r>
            <a:endParaRPr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E439530-E9AB-59E4-DFB3-BD511058F6E4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 bwMode="auto">
          <a:xfrm>
            <a:off x="585407" y="1328976"/>
            <a:ext cx="10177081" cy="3831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Information Security Office (ISO):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For questions on "Can I put this data here?”</a:t>
            </a:r>
          </a:p>
          <a:p>
            <a:pPr marL="5715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+mn-lt"/>
                <a:hlinkClick r:id="rId3"/>
              </a:rPr>
              <a:t>https://www.rit.edu/security/generative-ai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(The source of truth for policy).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Other Resources</a:t>
            </a: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: </a:t>
            </a:r>
          </a:p>
          <a:p>
            <a:pPr marL="23495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+mn-lt"/>
              </a:rPr>
              <a:t>RIT Library 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</a:rPr>
              <a:t>has </a:t>
            </a:r>
            <a:r>
              <a:rPr lang="en-US" sz="1600" b="0" dirty="0"/>
              <a:t>AI Tools for Scholarly Research: How-to Guides and Additional Information</a:t>
            </a:r>
          </a:p>
          <a:p>
            <a:pPr marL="407988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571500" algn="l"/>
              </a:tabLst>
            </a:pPr>
            <a:r>
              <a:rPr lang="en-US" altLang="en-US" sz="1600" b="0" dirty="0">
                <a:solidFill>
                  <a:schemeClr val="tx1"/>
                </a:solidFill>
                <a:latin typeface="+mn-lt"/>
                <a:hlinkClick r:id="rId4"/>
              </a:rPr>
              <a:t>https://infoguides.rit.edu/aitools/guides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</a:rPr>
              <a:t> (includes a link to LinkedIn learning)</a:t>
            </a: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	</a:t>
            </a:r>
          </a:p>
          <a:p>
            <a:pPr marL="23495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Community of Practice</a:t>
            </a:r>
          </a:p>
          <a:p>
            <a:pPr marL="407988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in Slack - 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</a:rPr>
              <a:t>gen-ai-community-of-practice</a:t>
            </a:r>
          </a:p>
          <a:p>
            <a:pPr marL="407988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b="0" dirty="0" err="1">
                <a:solidFill>
                  <a:schemeClr val="tx1"/>
                </a:solidFill>
                <a:latin typeface="+mn-lt"/>
              </a:rPr>
              <a:t>Sharepoint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</a:rPr>
              <a:t> site - </a:t>
            </a:r>
            <a:r>
              <a:rPr lang="en-US" altLang="en-US" sz="1600" b="0" dirty="0">
                <a:solidFill>
                  <a:schemeClr val="tx1"/>
                </a:solidFill>
                <a:latin typeface="+mn-lt"/>
                <a:hlinkClick r:id="rId5"/>
              </a:rPr>
              <a:t>Gen AI Community of Practice Sharepoint</a:t>
            </a:r>
            <a:endParaRPr lang="en-US" altLang="en-US" sz="1600" b="0" dirty="0">
              <a:solidFill>
                <a:schemeClr val="tx1"/>
              </a:solidFill>
              <a:latin typeface="+mn-lt"/>
            </a:endParaRPr>
          </a:p>
          <a:p>
            <a:pPr marL="7938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Need Additional Support? </a:t>
            </a:r>
            <a:endParaRPr lang="en-US" altLang="en-US" sz="1800" dirty="0">
              <a:solidFill>
                <a:schemeClr val="tx1"/>
              </a:solidFill>
              <a:latin typeface="+mn-lt"/>
              <a:hlinkClick r:id="rId6"/>
            </a:endParaRPr>
          </a:p>
          <a:p>
            <a:pPr marL="23495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+mn-lt"/>
                <a:hlinkClick r:id="rId6"/>
              </a:rPr>
              <a:t>AI Consulting Request</a:t>
            </a:r>
            <a:endParaRPr lang="en-US" altLang="en-US" sz="1600" b="0" dirty="0">
              <a:solidFill>
                <a:schemeClr val="tx1"/>
              </a:solidFill>
              <a:latin typeface="+mn-lt"/>
            </a:endParaRPr>
          </a:p>
          <a:p>
            <a:pPr marL="23495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8915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A51DB-82E3-4F64-A420-C298B7F76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2AA50F-D79D-BA03-C4C0-0D8F00FC3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605670"/>
            <a:ext cx="12192000" cy="130736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7A112-6511-DE85-8B27-D939E4D74C9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2049" y="1346198"/>
            <a:ext cx="4819498" cy="4074807"/>
          </a:xfrm>
          <a:solidFill>
            <a:schemeClr val="bg1">
              <a:lumMod val="85000"/>
              <a:alpha val="38000"/>
            </a:schemeClr>
          </a:solidFill>
        </p:spPr>
        <p:txBody>
          <a:bodyPr/>
          <a:lstStyle/>
          <a:p>
            <a:pPr marL="25400" indent="0">
              <a:buNone/>
            </a:pPr>
            <a:r>
              <a:rPr lang="en-US" sz="1400" dirty="0"/>
              <a:t>1. </a:t>
            </a:r>
            <a:r>
              <a:rPr lang="en-US" sz="1600" dirty="0"/>
              <a:t>Chat with an AI Assistant:</a:t>
            </a:r>
          </a:p>
          <a:p>
            <a:pPr marL="23495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400" b="0" dirty="0"/>
              <a:t> </a:t>
            </a:r>
            <a:r>
              <a:rPr lang="en-US" altLang="en-US" sz="1400" b="0" dirty="0">
                <a:solidFill>
                  <a:schemeClr val="tx1"/>
                </a:solidFill>
                <a:latin typeface="Arial" panose="020B0604020202020204" pitchFamily="34" charset="0"/>
              </a:rPr>
              <a:t>Ask questions and have conversational help on many topics.</a:t>
            </a:r>
          </a:p>
          <a:p>
            <a:pPr marL="23495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 b="0" dirty="0">
                <a:solidFill>
                  <a:schemeClr val="tx1"/>
                </a:solidFill>
                <a:latin typeface="Arial" panose="020B0604020202020204" pitchFamily="34" charset="0"/>
              </a:rPr>
              <a:t>Get summaries, explanations, writing help, and brainstorming.</a:t>
            </a:r>
          </a:p>
          <a:p>
            <a:pPr marL="61913" indent="0">
              <a:buNone/>
            </a:pPr>
            <a:r>
              <a:rPr lang="en-US" sz="1400" dirty="0"/>
              <a:t>2. </a:t>
            </a:r>
            <a:r>
              <a:rPr lang="en-US" sz="1600" dirty="0"/>
              <a:t>Web Grounded Answers: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b="0" dirty="0"/>
              <a:t>Copilot can look up information from the internet to give up-to-date responses.</a:t>
            </a:r>
          </a:p>
          <a:p>
            <a:pPr marL="65088" indent="0">
              <a:spcBef>
                <a:spcPts val="40"/>
              </a:spcBef>
              <a:buNone/>
            </a:pPr>
            <a:r>
              <a:rPr lang="en-US" sz="1400" dirty="0"/>
              <a:t>3. </a:t>
            </a:r>
            <a:r>
              <a:rPr lang="en-US" sz="1600" dirty="0"/>
              <a:t>Use it for real work.</a:t>
            </a:r>
          </a:p>
          <a:p>
            <a:pPr marL="287338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400" b="0" dirty="0"/>
              <a:t> </a:t>
            </a:r>
            <a:r>
              <a:rPr lang="en-US" altLang="en-US" sz="1400" b="0" dirty="0">
                <a:solidFill>
                  <a:schemeClr val="tx1"/>
                </a:solidFill>
                <a:latin typeface="Arial" panose="020B0604020202020204" pitchFamily="34" charset="0"/>
              </a:rPr>
              <a:t>Writing assistance (emails, articles, etc.)</a:t>
            </a:r>
          </a:p>
          <a:p>
            <a:pPr marL="287338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400" b="0" dirty="0">
                <a:solidFill>
                  <a:schemeClr val="tx1"/>
                </a:solidFill>
                <a:latin typeface="Arial" panose="020B0604020202020204" pitchFamily="34" charset="0"/>
              </a:rPr>
              <a:t> Brainstorming and idea generation</a:t>
            </a:r>
          </a:p>
          <a:p>
            <a:pPr marL="285750" indent="0">
              <a:spcBef>
                <a:spcPts val="40"/>
              </a:spcBef>
              <a:buNone/>
            </a:pPr>
            <a:endParaRPr lang="en-US" sz="1400" b="0" dirty="0"/>
          </a:p>
          <a:p>
            <a:pPr marL="25400" indent="0">
              <a:buNone/>
            </a:pPr>
            <a:endParaRPr lang="en-US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79BDFE-F023-FAAA-8A86-123FDC04B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3" y="649814"/>
            <a:ext cx="10355658" cy="696384"/>
          </a:xfrm>
        </p:spPr>
        <p:txBody>
          <a:bodyPr/>
          <a:lstStyle/>
          <a:p>
            <a:r>
              <a:rPr lang="en-US" dirty="0"/>
              <a:t>How To Learn – CoPilot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87016D-1232-94A6-DE69-46F225F5A4A0}"/>
              </a:ext>
            </a:extLst>
          </p:cNvPr>
          <p:cNvSpPr txBox="1"/>
          <p:nvPr/>
        </p:nvSpPr>
        <p:spPr>
          <a:xfrm>
            <a:off x="5421547" y="4649330"/>
            <a:ext cx="34540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eaLnBrk="0" fontAlgn="base" hangingPunct="0">
              <a:spcBef>
                <a:spcPct val="0"/>
              </a:spcBef>
              <a:spcAft>
                <a:spcPts val="600"/>
              </a:spcAft>
              <a:buClrTx/>
              <a:buSzTx/>
            </a:pPr>
            <a:r>
              <a:rPr lang="en-US" altLang="en-US" sz="1800" dirty="0">
                <a:solidFill>
                  <a:schemeClr val="tx1"/>
                </a:solidFill>
                <a:hlinkClick r:id="rId2"/>
              </a:rPr>
              <a:t>Copilot.cloud.microsoft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014DA0-0FEE-D489-BC38-F9E28FA97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9245" y="1293406"/>
            <a:ext cx="6055722" cy="335592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30432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EC2A62C-E570-914F-5874-06AAC540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547" y="1628115"/>
            <a:ext cx="6570930" cy="3615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E6F116-6C26-1509-B42E-8E9430C59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605670"/>
            <a:ext cx="12192000" cy="130736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230D3-A6AD-53EC-82D4-6C78F885554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2049" y="1346198"/>
            <a:ext cx="4725325" cy="2483680"/>
          </a:xfrm>
          <a:solidFill>
            <a:schemeClr val="bg1">
              <a:lumMod val="85000"/>
              <a:alpha val="38000"/>
            </a:schemeClr>
          </a:solidFill>
        </p:spPr>
        <p:txBody>
          <a:bodyPr/>
          <a:lstStyle/>
          <a:p>
            <a:pPr marL="287338" indent="-287338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600" dirty="0"/>
              <a:t>Create a prompt.  Context-Action-Format:</a:t>
            </a:r>
          </a:p>
          <a:p>
            <a:pPr marL="404813" indent="0">
              <a:spcBef>
                <a:spcPts val="40"/>
              </a:spcBef>
              <a:buNone/>
            </a:pPr>
            <a:r>
              <a:rPr lang="en-US" sz="1400" dirty="0"/>
              <a:t>"</a:t>
            </a:r>
            <a:r>
              <a:rPr lang="en-US" sz="1400" b="0" dirty="0"/>
              <a:t>Act as a friendly neighbor </a:t>
            </a:r>
            <a:r>
              <a:rPr lang="en-US" sz="1400" dirty="0"/>
              <a:t>(Context). </a:t>
            </a:r>
            <a:r>
              <a:rPr lang="en-US" sz="1400" b="0" dirty="0"/>
              <a:t>Write a 3-sentence email</a:t>
            </a:r>
            <a:r>
              <a:rPr lang="en-US" sz="1400" dirty="0"/>
              <a:t> (Format) </a:t>
            </a:r>
            <a:r>
              <a:rPr lang="en-US" sz="1400" b="0" dirty="0"/>
              <a:t>asking to borrow a ladder for the weekend</a:t>
            </a:r>
            <a:r>
              <a:rPr lang="en-US" sz="1400" dirty="0"/>
              <a:t> (Action).”</a:t>
            </a:r>
          </a:p>
          <a:p>
            <a:pPr marL="287338" indent="-287338">
              <a:spcBef>
                <a:spcPts val="40"/>
              </a:spcBef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sz="1600" dirty="0"/>
              <a:t>Click + to upload a pdf or other document and ask:</a:t>
            </a:r>
          </a:p>
          <a:p>
            <a:pPr marL="404813" indent="0">
              <a:spcBef>
                <a:spcPts val="40"/>
              </a:spcBef>
              <a:buNone/>
            </a:pPr>
            <a:r>
              <a:rPr lang="en-US" sz="1400" b="0" dirty="0"/>
              <a:t>"Summarize the three most important takeaways from this document.”</a:t>
            </a:r>
          </a:p>
          <a:p>
            <a:pPr marL="287338" indent="-287338">
              <a:spcBef>
                <a:spcPts val="40"/>
              </a:spcBef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US" sz="1600" dirty="0"/>
              <a:t>Refine and Fact-check </a:t>
            </a:r>
          </a:p>
          <a:p>
            <a:pPr marL="352425" indent="0">
              <a:spcBef>
                <a:spcPts val="40"/>
              </a:spcBef>
              <a:buClr>
                <a:schemeClr val="tx1"/>
              </a:buClr>
              <a:buSzPct val="100000"/>
              <a:buNone/>
            </a:pPr>
            <a:r>
              <a:rPr lang="en-US" sz="1400" b="0" dirty="0"/>
              <a:t>Review the sources </a:t>
            </a:r>
          </a:p>
          <a:p>
            <a:pPr marL="25400" indent="0">
              <a:buNone/>
            </a:pPr>
            <a:endParaRPr lang="en-US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90B3AB8-B416-C86C-C403-9D41C1C74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3" y="649814"/>
            <a:ext cx="10355658" cy="696384"/>
          </a:xfrm>
        </p:spPr>
        <p:txBody>
          <a:bodyPr/>
          <a:lstStyle/>
          <a:p>
            <a:r>
              <a:rPr lang="en-US" dirty="0"/>
              <a:t>How To Learn – Gemini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A68204-5F3F-724C-301B-81BB1A576AF7}"/>
              </a:ext>
            </a:extLst>
          </p:cNvPr>
          <p:cNvSpPr txBox="1"/>
          <p:nvPr/>
        </p:nvSpPr>
        <p:spPr>
          <a:xfrm>
            <a:off x="5421547" y="5255490"/>
            <a:ext cx="26774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600" dirty="0">
                <a:solidFill>
                  <a:schemeClr val="tx1"/>
                </a:solidFill>
                <a:hlinkClick r:id="rId3"/>
              </a:rPr>
              <a:t>Gemini.google.com</a:t>
            </a:r>
            <a:endParaRPr lang="en-US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55D76C-C95F-5435-40BB-FBF51ECC4982}"/>
              </a:ext>
            </a:extLst>
          </p:cNvPr>
          <p:cNvCxnSpPr>
            <a:cxnSpLocks/>
          </p:cNvCxnSpPr>
          <p:nvPr/>
        </p:nvCxnSpPr>
        <p:spPr>
          <a:xfrm>
            <a:off x="10734261" y="1458838"/>
            <a:ext cx="675861" cy="9795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68593F1-9781-849A-E365-131EF60E8F6D}"/>
              </a:ext>
            </a:extLst>
          </p:cNvPr>
          <p:cNvSpPr txBox="1"/>
          <p:nvPr/>
        </p:nvSpPr>
        <p:spPr>
          <a:xfrm>
            <a:off x="9229827" y="935618"/>
            <a:ext cx="2183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Must be signed in to your</a:t>
            </a:r>
          </a:p>
          <a:p>
            <a:pPr algn="ctr"/>
            <a:r>
              <a:rPr lang="en-US" dirty="0"/>
              <a:t> </a:t>
            </a:r>
            <a:r>
              <a:rPr lang="en-US" dirty="0" err="1"/>
              <a:t>g.rit.edu</a:t>
            </a:r>
            <a:r>
              <a:rPr lang="en-US" dirty="0"/>
              <a:t> account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E92BC4E-DC0A-D208-200D-2CE5DDCF0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961" y="3835402"/>
            <a:ext cx="4127500" cy="1676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1665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C8927-C70E-D7C0-5971-72DDE037A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096A07-39C5-0ACC-FD60-868A108D3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605670"/>
            <a:ext cx="12192000" cy="130736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DB7EA-7666-2984-C21A-5680F7664DE4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2049" y="1346198"/>
            <a:ext cx="4819498" cy="4861988"/>
          </a:xfrm>
          <a:solidFill>
            <a:schemeClr val="bg1">
              <a:lumMod val="85000"/>
              <a:alpha val="38000"/>
            </a:schemeClr>
          </a:solidFill>
        </p:spPr>
        <p:txBody>
          <a:bodyPr/>
          <a:lstStyle/>
          <a:p>
            <a:pPr marL="25400" indent="0">
              <a:buNone/>
            </a:pPr>
            <a:r>
              <a:rPr lang="en-US" sz="1400" dirty="0"/>
              <a:t>1. </a:t>
            </a:r>
            <a:r>
              <a:rPr lang="en-US" sz="1600" dirty="0"/>
              <a:t>Upload a real document and ask:</a:t>
            </a:r>
          </a:p>
          <a:p>
            <a:pPr marL="635000" indent="-287338">
              <a:spcBef>
                <a:spcPts val="40"/>
              </a:spcBef>
              <a:buNone/>
            </a:pPr>
            <a:r>
              <a:rPr lang="en-US" sz="1400" b="0" dirty="0"/>
              <a:t>“Summarize this for executives.”</a:t>
            </a:r>
          </a:p>
          <a:p>
            <a:pPr marL="635000" indent="-287338">
              <a:spcBef>
                <a:spcPts val="40"/>
              </a:spcBef>
              <a:buNone/>
            </a:pPr>
            <a:r>
              <a:rPr lang="en-US" sz="1400" b="0" dirty="0"/>
              <a:t>“What risks or gaps exist?”</a:t>
            </a:r>
          </a:p>
          <a:p>
            <a:pPr marL="635000" indent="-287338">
              <a:spcBef>
                <a:spcPts val="40"/>
              </a:spcBef>
              <a:buNone/>
            </a:pPr>
            <a:r>
              <a:rPr lang="en-US" sz="1400" b="0" dirty="0"/>
              <a:t>“What questions should I ask?”</a:t>
            </a:r>
          </a:p>
          <a:p>
            <a:pPr marL="61913" indent="0">
              <a:buNone/>
            </a:pPr>
            <a:r>
              <a:rPr lang="en-US" sz="1400" dirty="0"/>
              <a:t>2. </a:t>
            </a:r>
            <a:r>
              <a:rPr lang="en-US" sz="1600" dirty="0"/>
              <a:t>Ask better prompts.  Be specific about: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dirty="0"/>
              <a:t>Role: </a:t>
            </a:r>
            <a:r>
              <a:rPr lang="en-US" sz="1400" b="0" dirty="0"/>
              <a:t>“Act as an enterprise architect.”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dirty="0"/>
              <a:t>Audience: </a:t>
            </a:r>
            <a:r>
              <a:rPr lang="en-US" sz="1400" b="0" dirty="0"/>
              <a:t>“Create a CIO-ready briefing.”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dirty="0"/>
              <a:t>Analysis: </a:t>
            </a:r>
            <a:r>
              <a:rPr lang="en-US" sz="1400" b="0" dirty="0"/>
              <a:t>“What conflicts exist across these docs?”</a:t>
            </a:r>
          </a:p>
          <a:p>
            <a:pPr marL="61913" indent="0">
              <a:buNone/>
            </a:pPr>
            <a:r>
              <a:rPr lang="en-US" sz="1400" dirty="0"/>
              <a:t>3. </a:t>
            </a:r>
            <a:r>
              <a:rPr lang="en-US" sz="1600" dirty="0"/>
              <a:t>Use it for real work.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b="0" dirty="0"/>
              <a:t>Comparing vendor proposals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b="0" dirty="0"/>
              <a:t>Extracting decisions from notes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b="0" dirty="0"/>
              <a:t>Creating executive summaries</a:t>
            </a:r>
          </a:p>
          <a:p>
            <a:pPr marL="285750" indent="0">
              <a:spcBef>
                <a:spcPts val="40"/>
              </a:spcBef>
              <a:buNone/>
            </a:pPr>
            <a:r>
              <a:rPr lang="en-US" sz="1400" b="0" dirty="0"/>
              <a:t>Finding inconsistencies across documents</a:t>
            </a:r>
          </a:p>
          <a:p>
            <a:pPr marL="236538" indent="-174625">
              <a:buNone/>
            </a:pPr>
            <a:r>
              <a:rPr lang="en-US" sz="1400" dirty="0"/>
              <a:t>4</a:t>
            </a:r>
            <a:r>
              <a:rPr lang="en-US" sz="1600" dirty="0"/>
              <a:t>. Improve through iteration.</a:t>
            </a:r>
            <a:br>
              <a:rPr lang="en-US" sz="1600" dirty="0"/>
            </a:br>
            <a:r>
              <a:rPr lang="en-US" sz="1400" b="0" dirty="0"/>
              <a:t>Upload multiple documents.</a:t>
            </a:r>
            <a:br>
              <a:rPr lang="en-US" sz="1400" b="0" dirty="0"/>
            </a:br>
            <a:r>
              <a:rPr lang="en-US" sz="1400" b="0" dirty="0"/>
              <a:t>Ask it to synthesize, critique, and identify risks.</a:t>
            </a:r>
          </a:p>
          <a:p>
            <a:pPr marL="25400" indent="0">
              <a:buNone/>
            </a:pPr>
            <a:r>
              <a:rPr lang="en-US" sz="1400" dirty="0"/>
              <a:t>You’ll learn fastest by applying it to something you already have to produce.</a:t>
            </a:r>
          </a:p>
          <a:p>
            <a:pPr marL="25400" indent="0">
              <a:buNone/>
            </a:pPr>
            <a:endParaRPr lang="en-US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1445036-A989-5CFF-539F-B37496B40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3" y="649814"/>
            <a:ext cx="10355658" cy="696384"/>
          </a:xfrm>
        </p:spPr>
        <p:txBody>
          <a:bodyPr/>
          <a:lstStyle/>
          <a:p>
            <a:r>
              <a:rPr lang="en-US" dirty="0"/>
              <a:t>How To Learn – </a:t>
            </a:r>
            <a:r>
              <a:rPr lang="en-US" dirty="0" err="1"/>
              <a:t>NotebookLM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9F9C72-7E34-566F-338A-7A42D19FD959}"/>
              </a:ext>
            </a:extLst>
          </p:cNvPr>
          <p:cNvSpPr txBox="1"/>
          <p:nvPr/>
        </p:nvSpPr>
        <p:spPr>
          <a:xfrm>
            <a:off x="5424862" y="4328942"/>
            <a:ext cx="26774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600" dirty="0">
                <a:solidFill>
                  <a:schemeClr val="tx1"/>
                </a:solidFill>
                <a:hlinkClick r:id="rId2"/>
              </a:rPr>
              <a:t>Notebooklm.google.com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2D78DF-74E1-3506-260A-F40BE4483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843" y="2042582"/>
            <a:ext cx="6425354" cy="227249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41F361D-EFC7-7F66-2C68-270CD02573A5}"/>
              </a:ext>
            </a:extLst>
          </p:cNvPr>
          <p:cNvCxnSpPr>
            <a:cxnSpLocks/>
          </p:cNvCxnSpPr>
          <p:nvPr/>
        </p:nvCxnSpPr>
        <p:spPr>
          <a:xfrm>
            <a:off x="10734261" y="1458838"/>
            <a:ext cx="675861" cy="9795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1D53929-09D4-AE8D-DE29-E78AC1A83028}"/>
              </a:ext>
            </a:extLst>
          </p:cNvPr>
          <p:cNvSpPr txBox="1"/>
          <p:nvPr/>
        </p:nvSpPr>
        <p:spPr>
          <a:xfrm>
            <a:off x="9229827" y="935618"/>
            <a:ext cx="2183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Must be signed in to your</a:t>
            </a:r>
          </a:p>
          <a:p>
            <a:pPr algn="ctr"/>
            <a:r>
              <a:rPr lang="en-US" dirty="0"/>
              <a:t> </a:t>
            </a:r>
            <a:r>
              <a:rPr lang="en-US" dirty="0" err="1"/>
              <a:t>g.rit.edu</a:t>
            </a:r>
            <a:r>
              <a:rPr lang="en-US" dirty="0"/>
              <a:t> account </a:t>
            </a:r>
          </a:p>
        </p:txBody>
      </p:sp>
    </p:spTree>
    <p:extLst>
      <p:ext uri="{BB962C8B-B14F-4D97-AF65-F5344CB8AC3E}">
        <p14:creationId xmlns:p14="http://schemas.microsoft.com/office/powerpoint/2010/main" val="1751093887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6F706F"/>
      </a:dk2>
      <a:lt2>
        <a:srgbClr val="E7E6E6"/>
      </a:lt2>
      <a:accent1>
        <a:srgbClr val="F66900"/>
      </a:accent1>
      <a:accent2>
        <a:srgbClr val="F6BD00"/>
      </a:accent2>
      <a:accent3>
        <a:srgbClr val="C4D500"/>
      </a:accent3>
      <a:accent4>
        <a:srgbClr val="009CBD"/>
      </a:accent4>
      <a:accent5>
        <a:srgbClr val="7D54C7"/>
      </a:accent5>
      <a:accent6>
        <a:srgbClr val="70AD47"/>
      </a:accent6>
      <a:hlink>
        <a:srgbClr val="D64900"/>
      </a:hlink>
      <a:folHlink>
        <a:srgbClr val="71747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43d66c-53bc-42ef-80d6-2c94832cf78b" xsi:nil="true"/>
    <lcf76f155ced4ddcb4097134ff3c332f xmlns="5975d6e7-85c0-44d7-9691-455448ce6c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2EFD9301463E489A9BA79515352EF5" ma:contentTypeVersion="10" ma:contentTypeDescription="Create a new document." ma:contentTypeScope="" ma:versionID="0c421e049d63125b70f64d01db0fe3e3">
  <xsd:schema xmlns:xsd="http://www.w3.org/2001/XMLSchema" xmlns:xs="http://www.w3.org/2001/XMLSchema" xmlns:p="http://schemas.microsoft.com/office/2006/metadata/properties" xmlns:ns2="5975d6e7-85c0-44d7-9691-455448ce6c67" xmlns:ns3="e343d66c-53bc-42ef-80d6-2c94832cf78b" targetNamespace="http://schemas.microsoft.com/office/2006/metadata/properties" ma:root="true" ma:fieldsID="8e822bbafe93ec784ff8beea9db5118e" ns2:_="" ns3:_="">
    <xsd:import namespace="5975d6e7-85c0-44d7-9691-455448ce6c67"/>
    <xsd:import namespace="e343d66c-53bc-42ef-80d6-2c94832cf7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5d6e7-85c0-44d7-9691-455448ce6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10e9d85-9fc8-4cf3-b11f-5ad6a616e7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43d66c-53bc-42ef-80d6-2c94832cf78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d47ebd-b95c-4b40-ba78-a943ca709c99}" ma:internalName="TaxCatchAll" ma:showField="CatchAllData" ma:web="e343d66c-53bc-42ef-80d6-2c94832cf7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59B7C2-0B1D-4A1E-B275-08D1F27CE9DA}">
  <ds:schemaRefs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e343d66c-53bc-42ef-80d6-2c94832cf78b"/>
    <ds:schemaRef ds:uri="http://purl.org/dc/dcmitype/"/>
    <ds:schemaRef ds:uri="5975d6e7-85c0-44d7-9691-455448ce6c67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B7BB3B2-9D7A-4392-ADF0-0C271838EE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5d6e7-85c0-44d7-9691-455448ce6c67"/>
    <ds:schemaRef ds:uri="e343d66c-53bc-42ef-80d6-2c94832cf7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9B4175-DBF7-4477-98B1-1A88F611E8A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9dd8f4f-3b8b-4768-aba7-bbd379e0736b}" enabled="0" method="" siteId="{f9dd8f4f-3b8b-4768-aba7-bbd379e073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5985</TotalTime>
  <Words>783</Words>
  <Application>Microsoft Macintosh PowerPoint</Application>
  <PresentationFormat>Widescreen</PresentationFormat>
  <Paragraphs>109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MS Gothic</vt:lpstr>
      <vt:lpstr>Arial</vt:lpstr>
      <vt:lpstr>Calibri</vt:lpstr>
      <vt:lpstr>Courier New</vt:lpstr>
      <vt:lpstr>Georgia</vt:lpstr>
      <vt:lpstr>Noto Sans Symbols</vt:lpstr>
      <vt:lpstr>NTR</vt:lpstr>
      <vt:lpstr>RIT</vt:lpstr>
      <vt:lpstr>Generative AI at RIT</vt:lpstr>
      <vt:lpstr>Approved Tools</vt:lpstr>
      <vt:lpstr>Keeping our Information Safe</vt:lpstr>
      <vt:lpstr>Practical Use Cases for Staff</vt:lpstr>
      <vt:lpstr>Critical ”Do’s and Don’ts”</vt:lpstr>
      <vt:lpstr>Resources &amp; Support</vt:lpstr>
      <vt:lpstr>How To Learn – CoPilot</vt:lpstr>
      <vt:lpstr>How To Learn – Gemini</vt:lpstr>
      <vt:lpstr>How To Learn – NotebookLM</vt:lpstr>
      <vt:lpstr>How To Turn on AI in Zoom</vt:lpstr>
      <vt:lpstr>Questions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Kristin Pelc-Pacheco</dc:creator>
  <cp:keywords/>
  <dc:description/>
  <cp:lastModifiedBy>Beth Bailor</cp:lastModifiedBy>
  <cp:revision>33</cp:revision>
  <dcterms:created xsi:type="dcterms:W3CDTF">2025-07-29T18:04:47Z</dcterms:created>
  <dcterms:modified xsi:type="dcterms:W3CDTF">2026-02-18T13:42:39Z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0x010100A02EFD9301463E489A9BA79515352EF5</vt:lpwstr>
  </property>
  <property fmtid="{D5CDD505-2E9C-101B-9397-08002B2CF9AE}" pid="3" name="MediaServiceImageTags">
    <vt:lpwstr/>
  </property>
</Properties>
</file>