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10"/>
  </p:notesMasterIdLst>
  <p:handoutMasterIdLst>
    <p:handoutMasterId r:id="rId11"/>
  </p:handoutMasterIdLst>
  <p:sldIdLst>
    <p:sldId id="256" r:id="rId2"/>
    <p:sldId id="271" r:id="rId3"/>
    <p:sldId id="277" r:id="rId4"/>
    <p:sldId id="269" r:id="rId5"/>
    <p:sldId id="275" r:id="rId6"/>
    <p:sldId id="4441" r:id="rId7"/>
    <p:sldId id="4440" r:id="rId8"/>
    <p:sldId id="276" r:id="rId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0E3563-C2AF-044A-8D9B-13463D2643B3}">
          <p14:sldIdLst>
            <p14:sldId id="256"/>
            <p14:sldId id="271"/>
            <p14:sldId id="277"/>
            <p14:sldId id="269"/>
            <p14:sldId id="275"/>
            <p14:sldId id="4441"/>
            <p14:sldId id="4440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6618"/>
    <a:srgbClr val="EF6F2A"/>
    <a:srgbClr val="686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52" autoAdjust="0"/>
    <p:restoredTop sz="91194" autoAdjust="0"/>
  </p:normalViewPr>
  <p:slideViewPr>
    <p:cSldViewPr snapToGrid="0" snapToObjects="1">
      <p:cViewPr varScale="1">
        <p:scale>
          <a:sx n="83" d="100"/>
          <a:sy n="83" d="100"/>
        </p:scale>
        <p:origin x="1188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7" d="100"/>
          <a:sy n="137" d="100"/>
        </p:scale>
        <p:origin x="3536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333BD0-7962-B04A-8E72-AD5168F631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6B94C6-1659-0D42-8942-DAD6793A09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C6931-D0F6-AB40-9D7F-95567148A5C2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E64BEA-E2E4-BF48-8CF7-45787CAA5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9BBDE-4EF8-F14C-8AE0-73BF9B0C33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F64436-003E-284C-9347-5BCE374565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338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C18F2-6801-5147-A332-A6E1C7D69D18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F60EF-C37D-4D44-90AD-6140AB570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248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every impairment related to a major life function is substantially limiting.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F60EF-C37D-4D44-90AD-6140AB570E4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690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F60EF-C37D-4D44-90AD-6140AB570E4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806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87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4659ED-B759-394C-81AD-33BE55DD3BF9}"/>
              </a:ext>
            </a:extLst>
          </p:cNvPr>
          <p:cNvSpPr/>
          <p:nvPr userDrawn="1"/>
        </p:nvSpPr>
        <p:spPr>
          <a:xfrm>
            <a:off x="0" y="-41273"/>
            <a:ext cx="9144000" cy="38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07FEF9-9E0F-A14B-92C3-3C711C5E0E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6871" y="93473"/>
            <a:ext cx="521207" cy="16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2C0510-4D66-0E4E-9746-F2225F3E6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7"/>
            <a:ext cx="9144000" cy="51412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CDF886-AEDB-D944-B0B0-79D3AEED0D47}"/>
              </a:ext>
            </a:extLst>
          </p:cNvPr>
          <p:cNvSpPr/>
          <p:nvPr/>
        </p:nvSpPr>
        <p:spPr>
          <a:xfrm>
            <a:off x="0" y="-41273"/>
            <a:ext cx="9144000" cy="38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EFD9D4D-26CF-1B40-9449-C3AAAE20A4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08147" y="3287403"/>
            <a:ext cx="5793028" cy="3575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B2897DA-66AE-A946-A7E1-121C04B15F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08147" y="3670550"/>
            <a:ext cx="5793027" cy="409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E225A074-EFE6-D641-B858-30CD052255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49565"/>
            <a:ext cx="9144000" cy="1009649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976E4-ABDA-F340-8D30-F24D2053CED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4540" y="956788"/>
            <a:ext cx="7613816" cy="230503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Presentation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38CCE-D8EA-A644-A10B-D4B2503A85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7786" y="81574"/>
            <a:ext cx="438810" cy="17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5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765ABA-196D-034E-B656-615F72FF6C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97463"/>
            <a:ext cx="9144000" cy="464603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C8303E-CB79-A645-BEF9-D0CD24C49717}"/>
              </a:ext>
            </a:extLst>
          </p:cNvPr>
          <p:cNvCxnSpPr/>
          <p:nvPr userDrawn="1"/>
        </p:nvCxnSpPr>
        <p:spPr>
          <a:xfrm>
            <a:off x="204064" y="497463"/>
            <a:ext cx="2006060" cy="0"/>
          </a:xfrm>
          <a:prstGeom prst="line">
            <a:avLst/>
          </a:prstGeom>
          <a:ln>
            <a:solidFill>
              <a:srgbClr val="EF6F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A4F9A6-C8EF-1F4A-8155-1567273829D2}"/>
              </a:ext>
            </a:extLst>
          </p:cNvPr>
          <p:cNvCxnSpPr/>
          <p:nvPr userDrawn="1"/>
        </p:nvCxnSpPr>
        <p:spPr>
          <a:xfrm>
            <a:off x="2532476" y="497463"/>
            <a:ext cx="6364052" cy="0"/>
          </a:xfrm>
          <a:prstGeom prst="line">
            <a:avLst/>
          </a:prstGeom>
          <a:ln w="12700" cmpd="sng">
            <a:solidFill>
              <a:srgbClr val="EF6F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787F5F2-501C-424A-9865-0DE5CE4A13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4064" y="859361"/>
            <a:ext cx="2705824" cy="325354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rgbClr val="E56618"/>
                </a:solidFill>
              </a:defRPr>
            </a:lvl1pPr>
          </a:lstStyle>
          <a:p>
            <a:pPr lvl="0"/>
            <a:r>
              <a:rPr lang="en-US" dirty="0"/>
              <a:t>Click to add Main Header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227BE32-0205-E84F-BDBB-EF64671787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52528" y="1424753"/>
            <a:ext cx="5644000" cy="467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076F031-AF81-DC40-9A1C-C60C936724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46525" y="2039614"/>
            <a:ext cx="5650003" cy="2066316"/>
          </a:xfrm>
          <a:prstGeom prst="rect">
            <a:avLst/>
          </a:prstGeom>
        </p:spPr>
        <p:txBody>
          <a:bodyPr/>
          <a:lstStyle>
            <a:lvl1pPr marL="61913" indent="-290513"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lvl="0"/>
            <a:r>
              <a:rPr lang="en-US" dirty="0"/>
              <a:t>Click to add bulleted list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1383E86-B978-174B-B3F5-A6CC48432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33851"/>
            <a:ext cx="9144000" cy="100965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</p:spTree>
    <p:extLst>
      <p:ext uri="{BB962C8B-B14F-4D97-AF65-F5344CB8AC3E}">
        <p14:creationId xmlns:p14="http://schemas.microsoft.com/office/powerpoint/2010/main" val="277822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C8303E-CB79-A645-BEF9-D0CD24C49717}"/>
              </a:ext>
            </a:extLst>
          </p:cNvPr>
          <p:cNvCxnSpPr/>
          <p:nvPr userDrawn="1"/>
        </p:nvCxnSpPr>
        <p:spPr>
          <a:xfrm>
            <a:off x="204064" y="497463"/>
            <a:ext cx="20060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A4F9A6-C8EF-1F4A-8155-1567273829D2}"/>
              </a:ext>
            </a:extLst>
          </p:cNvPr>
          <p:cNvCxnSpPr/>
          <p:nvPr userDrawn="1"/>
        </p:nvCxnSpPr>
        <p:spPr>
          <a:xfrm>
            <a:off x="2532476" y="497463"/>
            <a:ext cx="6364052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1383E86-B978-174B-B3F5-A6CC484326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33850"/>
            <a:ext cx="9144000" cy="1050925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0A3470E-8125-0E4C-8D9E-AE498C694D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4064" y="837833"/>
            <a:ext cx="8692464" cy="5222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E56618"/>
                </a:solidFill>
              </a:defRPr>
            </a:lvl1pPr>
          </a:lstStyle>
          <a:p>
            <a:pPr lvl="0"/>
            <a:r>
              <a:rPr lang="en-US" dirty="0"/>
              <a:t>Click to add Header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06909BC-83A5-ED42-AE34-D78DAEC3F2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4064" y="1427163"/>
            <a:ext cx="8692464" cy="2674937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1"/>
            </a:lvl1pPr>
            <a:lvl2pPr marL="630238" indent="-290513">
              <a:buFont typeface="Courier New" panose="02070309020205020404" pitchFamily="49" charset="0"/>
              <a:buChar char="o"/>
              <a:tabLst/>
              <a:defRPr sz="2000"/>
            </a:lvl2pPr>
          </a:lstStyle>
          <a:p>
            <a:pPr lvl="0"/>
            <a:r>
              <a:rPr lang="en-US" dirty="0"/>
              <a:t>Click to add bullet</a:t>
            </a:r>
          </a:p>
          <a:p>
            <a:pPr lvl="1"/>
            <a:r>
              <a:rPr lang="en-US" dirty="0"/>
              <a:t>Click to add sub-bullet</a:t>
            </a:r>
          </a:p>
        </p:txBody>
      </p:sp>
    </p:spTree>
    <p:extLst>
      <p:ext uri="{BB962C8B-B14F-4D97-AF65-F5344CB8AC3E}">
        <p14:creationId xmlns:p14="http://schemas.microsoft.com/office/powerpoint/2010/main" val="4292147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ACF15DD-277E-394F-AFCE-926578BEF7F1}"/>
              </a:ext>
            </a:extLst>
          </p:cNvPr>
          <p:cNvCxnSpPr/>
          <p:nvPr userDrawn="1"/>
        </p:nvCxnSpPr>
        <p:spPr>
          <a:xfrm>
            <a:off x="204064" y="497463"/>
            <a:ext cx="20060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D8B4FE-5E61-2942-9F67-A4F6AD7FECA1}"/>
              </a:ext>
            </a:extLst>
          </p:cNvPr>
          <p:cNvCxnSpPr/>
          <p:nvPr userDrawn="1"/>
        </p:nvCxnSpPr>
        <p:spPr>
          <a:xfrm>
            <a:off x="2532476" y="497463"/>
            <a:ext cx="6364052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2AB3FC8-2388-7847-86DB-E5B5333EAC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33850"/>
            <a:ext cx="9144000" cy="1050925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7" name="Content Placeholder 18">
            <a:extLst>
              <a:ext uri="{FF2B5EF4-FFF2-40B4-BE49-F238E27FC236}">
                <a16:creationId xmlns:a16="http://schemas.microsoft.com/office/drawing/2014/main" id="{E61379B3-CA22-7E42-8FE3-E2D09D72196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4064" y="772915"/>
            <a:ext cx="8692464" cy="33607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US" dirty="0"/>
              <a:t>Place image/chart here</a:t>
            </a:r>
          </a:p>
        </p:txBody>
      </p:sp>
    </p:spTree>
    <p:extLst>
      <p:ext uri="{BB962C8B-B14F-4D97-AF65-F5344CB8AC3E}">
        <p14:creationId xmlns:p14="http://schemas.microsoft.com/office/powerpoint/2010/main" val="3998498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4EEE75-1C0C-DF43-8A1A-F55F70A0076A}"/>
              </a:ext>
            </a:extLst>
          </p:cNvPr>
          <p:cNvCxnSpPr/>
          <p:nvPr userDrawn="1"/>
        </p:nvCxnSpPr>
        <p:spPr>
          <a:xfrm>
            <a:off x="204064" y="497463"/>
            <a:ext cx="20060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33C26C-CF75-E04A-98EB-7AEC198CFEE8}"/>
              </a:ext>
            </a:extLst>
          </p:cNvPr>
          <p:cNvCxnSpPr/>
          <p:nvPr userDrawn="1"/>
        </p:nvCxnSpPr>
        <p:spPr>
          <a:xfrm>
            <a:off x="2532476" y="497463"/>
            <a:ext cx="6364052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AD0B3782-2422-A544-AEA8-0DA96AAE55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33850"/>
            <a:ext cx="9144000" cy="1050925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14" name="Content Placeholder 18">
            <a:extLst>
              <a:ext uri="{FF2B5EF4-FFF2-40B4-BE49-F238E27FC236}">
                <a16:creationId xmlns:a16="http://schemas.microsoft.com/office/drawing/2014/main" id="{D44BC06C-7E1C-4845-973D-DCD63FB136F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692650" y="773113"/>
            <a:ext cx="4203700" cy="33607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US" dirty="0"/>
              <a:t>Place image/chart here</a:t>
            </a:r>
          </a:p>
        </p:txBody>
      </p:sp>
      <p:sp>
        <p:nvSpPr>
          <p:cNvPr id="15" name="Content Placeholder 18">
            <a:extLst>
              <a:ext uri="{FF2B5EF4-FFF2-40B4-BE49-F238E27FC236}">
                <a16:creationId xmlns:a16="http://schemas.microsoft.com/office/drawing/2014/main" id="{AA93BCA3-E265-CD4C-9883-62DC1D15F3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4064" y="772915"/>
            <a:ext cx="4209186" cy="33607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US" dirty="0"/>
              <a:t>Place image/chart here</a:t>
            </a:r>
          </a:p>
        </p:txBody>
      </p:sp>
    </p:spTree>
    <p:extLst>
      <p:ext uri="{BB962C8B-B14F-4D97-AF65-F5344CB8AC3E}">
        <p14:creationId xmlns:p14="http://schemas.microsoft.com/office/powerpoint/2010/main" val="354127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E70DBF-129D-BB48-BBFF-08F62952F603}"/>
              </a:ext>
            </a:extLst>
          </p:cNvPr>
          <p:cNvCxnSpPr/>
          <p:nvPr userDrawn="1"/>
        </p:nvCxnSpPr>
        <p:spPr>
          <a:xfrm>
            <a:off x="204064" y="497463"/>
            <a:ext cx="200606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E58E4D-9595-E14C-8259-3EDBF9F54A84}"/>
              </a:ext>
            </a:extLst>
          </p:cNvPr>
          <p:cNvCxnSpPr/>
          <p:nvPr userDrawn="1"/>
        </p:nvCxnSpPr>
        <p:spPr>
          <a:xfrm>
            <a:off x="2532476" y="497463"/>
            <a:ext cx="6364052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9CF2F8B1-9E2E-5040-B217-FCC725F966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33850"/>
            <a:ext cx="9144000" cy="1050925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AAA33EB-41E5-8B40-9670-C68F679A7D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438" y="772351"/>
            <a:ext cx="2603500" cy="596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b="1">
                <a:solidFill>
                  <a:srgbClr val="E56618"/>
                </a:solidFill>
              </a:defRPr>
            </a:lvl1pPr>
          </a:lstStyle>
          <a:p>
            <a:pPr lvl="0"/>
            <a:r>
              <a:rPr lang="en-US" dirty="0"/>
              <a:t>Main Header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BFBAF58-1BBE-824B-9BD9-DF65670E97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438" y="1524000"/>
            <a:ext cx="2603500" cy="2609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0FC676F-AD0F-3045-85E2-F41B9DF0A6F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000375" y="773113"/>
            <a:ext cx="5895975" cy="33607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i="1"/>
            </a:lvl1pPr>
          </a:lstStyle>
          <a:p>
            <a:pPr lvl="0"/>
            <a:r>
              <a:rPr lang="en-US" dirty="0"/>
              <a:t>Place image/chart here</a:t>
            </a:r>
          </a:p>
        </p:txBody>
      </p:sp>
    </p:spTree>
    <p:extLst>
      <p:ext uri="{BB962C8B-B14F-4D97-AF65-F5344CB8AC3E}">
        <p14:creationId xmlns:p14="http://schemas.microsoft.com/office/powerpoint/2010/main" val="257534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EB2B1F-FA12-B54F-9A9A-8E3FE786CF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197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1FDB69-C179-3341-AEF3-D2B3896FB825}"/>
              </a:ext>
            </a:extLst>
          </p:cNvPr>
          <p:cNvCxnSpPr/>
          <p:nvPr userDrawn="1"/>
        </p:nvCxnSpPr>
        <p:spPr>
          <a:xfrm>
            <a:off x="204064" y="497462"/>
            <a:ext cx="2006060" cy="0"/>
          </a:xfrm>
          <a:prstGeom prst="line">
            <a:avLst/>
          </a:prstGeom>
          <a:ln>
            <a:solidFill>
              <a:srgbClr val="EF6F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8ECA973-8475-EF41-8C88-BE7633966CF5}"/>
              </a:ext>
            </a:extLst>
          </p:cNvPr>
          <p:cNvCxnSpPr/>
          <p:nvPr userDrawn="1"/>
        </p:nvCxnSpPr>
        <p:spPr>
          <a:xfrm>
            <a:off x="2532476" y="497462"/>
            <a:ext cx="6364052" cy="0"/>
          </a:xfrm>
          <a:prstGeom prst="line">
            <a:avLst/>
          </a:prstGeom>
          <a:ln w="12700" cmpd="sng">
            <a:solidFill>
              <a:srgbClr val="EF6F2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7DF7C01A-B350-7B45-A49E-C3717CC86D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133850"/>
            <a:ext cx="9144000" cy="1050925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A099A8-CF8E-1C48-82A0-F6A6F7CC0F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4064" y="2990850"/>
            <a:ext cx="8692464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/>
            </a:lvl1pPr>
          </a:lstStyle>
          <a:p>
            <a:pPr lvl="0"/>
            <a:r>
              <a:rPr lang="en-US" dirty="0"/>
              <a:t>Click to add Transition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FA15D2-0772-BF44-93EB-3F456808C9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8825" y="227613"/>
            <a:ext cx="417144" cy="16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5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or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17F9755-C0DA-B244-B730-B308E60924F8}"/>
              </a:ext>
            </a:extLst>
          </p:cNvPr>
          <p:cNvSpPr/>
          <p:nvPr userDrawn="1"/>
        </p:nvSpPr>
        <p:spPr>
          <a:xfrm>
            <a:off x="0" y="0"/>
            <a:ext cx="9144000" cy="5295900"/>
          </a:xfrm>
          <a:prstGeom prst="rect">
            <a:avLst/>
          </a:prstGeom>
          <a:solidFill>
            <a:srgbClr val="EF6F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7FF2CB-58B7-5049-BADD-41D07A0154D8}"/>
              </a:ext>
            </a:extLst>
          </p:cNvPr>
          <p:cNvCxnSpPr/>
          <p:nvPr userDrawn="1"/>
        </p:nvCxnSpPr>
        <p:spPr>
          <a:xfrm>
            <a:off x="204064" y="497462"/>
            <a:ext cx="200606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5B524D-D7AF-4B4A-B485-6A922EDBF1D0}"/>
              </a:ext>
            </a:extLst>
          </p:cNvPr>
          <p:cNvCxnSpPr/>
          <p:nvPr userDrawn="1"/>
        </p:nvCxnSpPr>
        <p:spPr>
          <a:xfrm>
            <a:off x="2532476" y="497462"/>
            <a:ext cx="6364052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CD73F756-E117-EE4D-80F1-C25B8572FA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064" y="3194050"/>
            <a:ext cx="8692464" cy="939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079EB260-1A7B-174A-AA51-12AAD061D7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133850"/>
            <a:ext cx="9144000" cy="1050925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90000"/>
              </a:lnSpc>
              <a:buNone/>
              <a:defRPr b="0" i="1">
                <a:solidFill>
                  <a:srgbClr val="FF0000"/>
                </a:solidFill>
                <a:latin typeface="MS Gothic" panose="020B0609070205080204" pitchFamily="49" charset="-128"/>
                <a:ea typeface="MS Gothic" panose="020B0609070205080204" pitchFamily="49" charset="-128"/>
              </a:defRPr>
            </a:lvl1pPr>
          </a:lstStyle>
          <a:p>
            <a:pPr lvl="0"/>
            <a:r>
              <a:rPr lang="en-US" dirty="0"/>
              <a:t>Please do not put content in this space.   It is reserved for live captioning.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A300F0-F281-A448-A6D5-5FF5764E12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825" y="227613"/>
            <a:ext cx="417144" cy="16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13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014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056408" y="211967"/>
            <a:ext cx="930808" cy="20313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900" dirty="0">
                <a:latin typeface="Georgia"/>
                <a:cs typeface="Georgia"/>
              </a:rPr>
              <a:t>|  </a:t>
            </a:r>
            <a:fld id="{606D2650-017B-BC48-A893-0334FE68CCF7}" type="slidenum">
              <a:rPr lang="en-US" sz="850" smtClean="0">
                <a:latin typeface="Arial" panose="020B0604020202020204" pitchFamily="34" charset="0"/>
                <a:cs typeface="Arial" panose="020B0604020202020204" pitchFamily="34" charset="0"/>
              </a:rPr>
              <a:pPr algn="r">
                <a:lnSpc>
                  <a:spcPct val="80000"/>
                </a:lnSpc>
              </a:pPr>
              <a:t>‹#›</a:t>
            </a:fld>
            <a:endParaRPr lang="en-US" sz="8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E1BAB7-92D3-A748-A041-34E4C69AF90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8825" y="227613"/>
            <a:ext cx="417144" cy="163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3823F-4E31-6346-A3FC-E4F3404C013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883400" y="247418"/>
            <a:ext cx="1693696" cy="10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0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0" r:id="rId2"/>
    <p:sldLayoutId id="2147483650" r:id="rId3"/>
    <p:sldLayoutId id="2147483663" r:id="rId4"/>
    <p:sldLayoutId id="2147483652" r:id="rId5"/>
    <p:sldLayoutId id="2147483656" r:id="rId6"/>
    <p:sldLayoutId id="2147483662" r:id="rId7"/>
    <p:sldLayoutId id="2147483661" r:id="rId8"/>
    <p:sldLayoutId id="2147483666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D8569A-4329-784B-9918-97A12C4AC3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7692E-9A06-B54E-8508-C69988A548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8931" y="2899187"/>
            <a:ext cx="6984496" cy="113400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April 18, 2024</a:t>
            </a:r>
          </a:p>
          <a:p>
            <a:r>
              <a:rPr lang="en-US" dirty="0"/>
              <a:t>Office of Compliance and Ethics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08C53-93A8-3540-9BA3-956260E161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0C6C98-4B85-AB4D-B6CF-956E25B2E2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3505" y="645684"/>
            <a:ext cx="7613816" cy="2305039"/>
          </a:xfrm>
        </p:spPr>
        <p:txBody>
          <a:bodyPr/>
          <a:lstStyle/>
          <a:p>
            <a:pPr algn="ctr"/>
            <a:r>
              <a:rPr lang="en-US" dirty="0"/>
              <a:t>Employee </a:t>
            </a:r>
          </a:p>
          <a:p>
            <a:pPr algn="ctr"/>
            <a:r>
              <a:rPr lang="en-US" dirty="0"/>
              <a:t>Medical and Disability Accommodations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C6DBF7-5506-2C78-291E-F81CA79B8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6" y="0"/>
            <a:ext cx="235544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00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25768" y="1165564"/>
            <a:ext cx="8692464" cy="5222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b="0" dirty="0"/>
              <a:t>The Pregnant Workers Fairness Act</a:t>
            </a:r>
          </a:p>
          <a:p>
            <a:pPr marL="0" indent="0">
              <a:buNone/>
            </a:pPr>
            <a:endParaRPr lang="en-US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90F6D-1404-E298-1CA2-091263183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32" y="137160"/>
            <a:ext cx="2355440" cy="27432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3FB7735-1A5C-2C30-4328-034244199DB2}"/>
              </a:ext>
            </a:extLst>
          </p:cNvPr>
          <p:cNvSpPr txBox="1">
            <a:spLocks/>
          </p:cNvSpPr>
          <p:nvPr/>
        </p:nvSpPr>
        <p:spPr>
          <a:xfrm>
            <a:off x="225768" y="530130"/>
            <a:ext cx="8692464" cy="52228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rgbClr val="E5661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Applicable Regulations</a:t>
            </a:r>
          </a:p>
          <a:p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D2496B0-0860-F0A2-A827-4B9951D22494}"/>
              </a:ext>
            </a:extLst>
          </p:cNvPr>
          <p:cNvSpPr txBox="1">
            <a:spLocks/>
          </p:cNvSpPr>
          <p:nvPr/>
        </p:nvSpPr>
        <p:spPr>
          <a:xfrm>
            <a:off x="225768" y="1651091"/>
            <a:ext cx="8692464" cy="45831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238" indent="-290513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b="0" dirty="0"/>
              <a:t>The Americans with Disabilities Act (ADA)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DE72791-4B39-CECB-F240-32BEB96A481D}"/>
              </a:ext>
            </a:extLst>
          </p:cNvPr>
          <p:cNvSpPr txBox="1">
            <a:spLocks/>
          </p:cNvSpPr>
          <p:nvPr/>
        </p:nvSpPr>
        <p:spPr>
          <a:xfrm>
            <a:off x="225768" y="2109409"/>
            <a:ext cx="8692464" cy="11604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238" indent="-290513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b="0" dirty="0"/>
              <a:t>Statutes that require employers to provide reasonable accommodations to qualified individuals with disabilities.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E995F2-BEBD-33EB-A6D4-6D2959901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112" y="3076859"/>
            <a:ext cx="2257425" cy="766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Pregnant woman holding stomach">
            <a:extLst>
              <a:ext uri="{FF2B5EF4-FFF2-40B4-BE49-F238E27FC236}">
                <a16:creationId xmlns:a16="http://schemas.microsoft.com/office/drawing/2014/main" id="{3F3968DC-30CA-2382-1E21-DC3463053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675" y="691042"/>
            <a:ext cx="2263230" cy="1387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481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4148844"/>
            <a:ext cx="9144000" cy="102057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CF692-DB3C-26E8-99EC-4BA07146B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0" y="137160"/>
            <a:ext cx="2355440" cy="27432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F09483-A8C0-C0C3-9C54-CC16D2440C97}"/>
              </a:ext>
            </a:extLst>
          </p:cNvPr>
          <p:cNvSpPr txBox="1">
            <a:spLocks/>
          </p:cNvSpPr>
          <p:nvPr/>
        </p:nvSpPr>
        <p:spPr>
          <a:xfrm>
            <a:off x="225768" y="489517"/>
            <a:ext cx="8692464" cy="52228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rgbClr val="E5661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Qualifies as a Disability?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7DFBD-FE9B-0EDC-AAAA-7FAB7AEA3763}"/>
              </a:ext>
            </a:extLst>
          </p:cNvPr>
          <p:cNvSpPr txBox="1"/>
          <p:nvPr/>
        </p:nvSpPr>
        <p:spPr>
          <a:xfrm>
            <a:off x="350043" y="1058738"/>
            <a:ext cx="745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The ADA defines disability as: </a:t>
            </a:r>
            <a:endParaRPr lang="en-US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615347-8D9A-CFB4-3864-9A21853B18F7}"/>
              </a:ext>
            </a:extLst>
          </p:cNvPr>
          <p:cNvSpPr txBox="1"/>
          <p:nvPr/>
        </p:nvSpPr>
        <p:spPr>
          <a:xfrm>
            <a:off x="1008494" y="1527208"/>
            <a:ext cx="7074802" cy="60010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 physical or mental impairment that </a:t>
            </a:r>
            <a:r>
              <a:rPr lang="en-US" sz="1600" b="1" i="1" u="sng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substantially limits </a:t>
            </a:r>
            <a:r>
              <a:rPr lang="en-US" sz="1600" b="1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one or more major life activities. </a:t>
            </a:r>
            <a:endParaRPr lang="en-US" sz="16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44F347-8B1D-9C7D-CBF4-2BBE4891A0A7}"/>
              </a:ext>
            </a:extLst>
          </p:cNvPr>
          <p:cNvSpPr txBox="1"/>
          <p:nvPr/>
        </p:nvSpPr>
        <p:spPr>
          <a:xfrm>
            <a:off x="225768" y="2258665"/>
            <a:ext cx="7733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Major life activities are the basic functions of everyday life, such as:</a:t>
            </a:r>
            <a:endParaRPr lang="en-US" sz="1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E890C2-B559-868D-AF88-53729802F576}"/>
              </a:ext>
            </a:extLst>
          </p:cNvPr>
          <p:cNvSpPr txBox="1"/>
          <p:nvPr/>
        </p:nvSpPr>
        <p:spPr>
          <a:xfrm>
            <a:off x="584205" y="2601975"/>
            <a:ext cx="25091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Seeing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Hearing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Lifting		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Concentrating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Learning</a:t>
            </a:r>
            <a:endParaRPr lang="en-US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Sitting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045C20-81FB-E5FF-5CAD-126DDB077ACB}"/>
              </a:ext>
            </a:extLst>
          </p:cNvPr>
          <p:cNvSpPr txBox="1"/>
          <p:nvPr/>
        </p:nvSpPr>
        <p:spPr>
          <a:xfrm>
            <a:off x="2486070" y="2587679"/>
            <a:ext cx="2777676" cy="145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Sleeping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Breathing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Reading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Eating</a:t>
            </a:r>
            <a:endParaRPr lang="en-US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Working</a:t>
            </a:r>
            <a:endParaRPr lang="en-US" sz="14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Walking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84C89D-71F6-98B2-9445-24B24489ABBF}"/>
              </a:ext>
            </a:extLst>
          </p:cNvPr>
          <p:cNvSpPr txBox="1"/>
          <p:nvPr/>
        </p:nvSpPr>
        <p:spPr>
          <a:xfrm>
            <a:off x="4177179" y="2587409"/>
            <a:ext cx="4459613" cy="1458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Communicating/Interacting with Others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Bending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Thinking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Reaching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Standing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Speaking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9E2388-9F23-283B-458F-E3E721AF9A0B}"/>
              </a:ext>
            </a:extLst>
          </p:cNvPr>
          <p:cNvSpPr txBox="1"/>
          <p:nvPr/>
        </p:nvSpPr>
        <p:spPr>
          <a:xfrm>
            <a:off x="5937489" y="3027704"/>
            <a:ext cx="3360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Must be a </a:t>
            </a:r>
            <a:r>
              <a:rPr lang="en-US" sz="1400" b="1" dirty="0">
                <a:solidFill>
                  <a:srgbClr val="E56618"/>
                </a:solidFill>
              </a:rPr>
              <a:t>substantial limitation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/>
              <a:t>Can be </a:t>
            </a:r>
            <a:r>
              <a:rPr lang="en-US" sz="1400" b="1" dirty="0">
                <a:solidFill>
                  <a:srgbClr val="E56618"/>
                </a:solidFill>
              </a:rPr>
              <a:t>episodic or intermittent </a:t>
            </a:r>
          </a:p>
        </p:txBody>
      </p:sp>
    </p:spTree>
    <p:extLst>
      <p:ext uri="{BB962C8B-B14F-4D97-AF65-F5344CB8AC3E}">
        <p14:creationId xmlns:p14="http://schemas.microsoft.com/office/powerpoint/2010/main" val="258674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" grpId="0"/>
      <p:bldP spid="4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56756" y="624441"/>
            <a:ext cx="9400794" cy="522288"/>
          </a:xfrm>
        </p:spPr>
        <p:txBody>
          <a:bodyPr/>
          <a:lstStyle/>
          <a:p>
            <a:r>
              <a:rPr lang="en-US" dirty="0"/>
              <a:t>Medical Documentation Requirements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56756" y="1478756"/>
            <a:ext cx="5283595" cy="2674937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1800" b="0" dirty="0"/>
              <a:t>Diagnosis/nature of disability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0" dirty="0"/>
              <a:t>Description of current level of functioning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0" dirty="0"/>
              <a:t>Suggestions for accommodation(s)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b="0" dirty="0"/>
              <a:t>Anticipated duration of the accommodation(s)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50E4C4-C9C0-3BD1-E1CA-FAFFD16FF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6" y="137160"/>
            <a:ext cx="2355440" cy="274320"/>
          </a:xfrm>
          <a:prstGeom prst="rect">
            <a:avLst/>
          </a:prstGeom>
        </p:spPr>
      </p:pic>
      <p:pic>
        <p:nvPicPr>
          <p:cNvPr id="7" name="Picture 6" descr="Close up of checklist">
            <a:extLst>
              <a:ext uri="{FF2B5EF4-FFF2-40B4-BE49-F238E27FC236}">
                <a16:creationId xmlns:a16="http://schemas.microsoft.com/office/drawing/2014/main" id="{554CDB9E-88AD-FD11-41D3-330AD54B4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363" y="1359690"/>
            <a:ext cx="3275409" cy="2183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07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DB09CA-BC0E-B1AD-0644-65A756740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0" y="137160"/>
            <a:ext cx="2355440" cy="27432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4014265-771A-7C9B-DB89-D2C85D0445CF}"/>
              </a:ext>
            </a:extLst>
          </p:cNvPr>
          <p:cNvSpPr txBox="1">
            <a:spLocks/>
          </p:cNvSpPr>
          <p:nvPr/>
        </p:nvSpPr>
        <p:spPr>
          <a:xfrm>
            <a:off x="156756" y="624441"/>
            <a:ext cx="9400794" cy="52228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rgbClr val="E5661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Reasonable Accommodations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71B404-0512-F77D-C313-2E94C6C8064B}"/>
              </a:ext>
            </a:extLst>
          </p:cNvPr>
          <p:cNvSpPr txBox="1"/>
          <p:nvPr/>
        </p:nvSpPr>
        <p:spPr>
          <a:xfrm>
            <a:off x="1050131" y="1139345"/>
            <a:ext cx="6879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Employers are </a:t>
            </a:r>
            <a:r>
              <a:rPr lang="en-US" sz="1800" b="1" dirty="0">
                <a:solidFill>
                  <a:schemeClr val="tx1"/>
                </a:solidFill>
              </a:rPr>
              <a:t>required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  <a:r>
              <a:rPr lang="en-US" sz="1800" b="1" dirty="0">
                <a:solidFill>
                  <a:schemeClr val="tx1"/>
                </a:solidFill>
              </a:rPr>
              <a:t>to make </a:t>
            </a:r>
            <a:r>
              <a:rPr lang="en-US" sz="1800" b="1" dirty="0">
                <a:solidFill>
                  <a:srgbClr val="EF6F2A"/>
                </a:solidFill>
              </a:rPr>
              <a:t>reasonable</a:t>
            </a:r>
            <a:r>
              <a:rPr lang="en-US" sz="1800" b="1" dirty="0">
                <a:solidFill>
                  <a:schemeClr val="tx1"/>
                </a:solidFill>
              </a:rPr>
              <a:t> modifications or adjustments </a:t>
            </a:r>
            <a:r>
              <a:rPr lang="en-US" sz="1800" b="0" dirty="0">
                <a:solidFill>
                  <a:schemeClr val="tx1"/>
                </a:solidFill>
              </a:rPr>
              <a:t>that enable a disabled individual to have equal employment opportunities.</a:t>
            </a:r>
            <a:endParaRPr lang="en-US" sz="2000" b="0" dirty="0"/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E7A62D-C3A9-EE16-2FB1-287747CA6BBB}"/>
              </a:ext>
            </a:extLst>
          </p:cNvPr>
          <p:cNvSpPr txBox="1"/>
          <p:nvPr/>
        </p:nvSpPr>
        <p:spPr>
          <a:xfrm>
            <a:off x="321468" y="2177878"/>
            <a:ext cx="521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Examples</a:t>
            </a:r>
            <a:r>
              <a:rPr lang="en-US" dirty="0"/>
              <a:t> </a:t>
            </a:r>
            <a:r>
              <a:rPr lang="en-US" b="1" dirty="0"/>
              <a:t>of reasonable accommodations</a:t>
            </a:r>
            <a:r>
              <a:rPr lang="en-US" dirty="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B8C28C-CD7D-BA04-E422-27318CA73C57}"/>
              </a:ext>
            </a:extLst>
          </p:cNvPr>
          <p:cNvSpPr txBox="1"/>
          <p:nvPr/>
        </p:nvSpPr>
        <p:spPr>
          <a:xfrm>
            <a:off x="581070" y="2547210"/>
            <a:ext cx="6298362" cy="1342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Accommodations that occur during the </a:t>
            </a:r>
            <a:r>
              <a:rPr lang="en-US" sz="1600" kern="100" dirty="0">
                <a:solidFill>
                  <a:srgbClr val="E56618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job application process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Accommodations that involve the </a:t>
            </a:r>
            <a:r>
              <a:rPr lang="en-US" sz="1600" kern="100" dirty="0">
                <a:solidFill>
                  <a:srgbClr val="E56618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work environment 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Accommodations that enable an individual to enjoy the </a:t>
            </a:r>
            <a:r>
              <a:rPr lang="en-US" sz="1600" kern="100" dirty="0">
                <a:solidFill>
                  <a:srgbClr val="E56618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benefits and privileges of employment</a:t>
            </a:r>
          </a:p>
        </p:txBody>
      </p:sp>
      <p:pic>
        <p:nvPicPr>
          <p:cNvPr id="13" name="Graphic 12" descr="Questions outline">
            <a:extLst>
              <a:ext uri="{FF2B5EF4-FFF2-40B4-BE49-F238E27FC236}">
                <a16:creationId xmlns:a16="http://schemas.microsoft.com/office/drawing/2014/main" id="{00F1DD9C-E952-661F-5C59-91E98BEFB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60464" y="1739509"/>
            <a:ext cx="1379462" cy="13794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494965-B702-A68B-9391-AB3D691ED14C}"/>
              </a:ext>
            </a:extLst>
          </p:cNvPr>
          <p:cNvSpPr/>
          <p:nvPr/>
        </p:nvSpPr>
        <p:spPr>
          <a:xfrm>
            <a:off x="7139033" y="3118971"/>
            <a:ext cx="15501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</a:t>
            </a:r>
            <a:r>
              <a:rPr lang="en-US" b="0" u="sng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not</a:t>
            </a:r>
            <a:r>
              <a:rPr lang="en-US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reasonable?</a:t>
            </a:r>
          </a:p>
        </p:txBody>
      </p:sp>
    </p:spTree>
    <p:extLst>
      <p:ext uri="{BB962C8B-B14F-4D97-AF65-F5344CB8AC3E}">
        <p14:creationId xmlns:p14="http://schemas.microsoft.com/office/powerpoint/2010/main" val="159091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C2BB42-525A-B473-A97E-1E36062DE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99" y="137160"/>
            <a:ext cx="2355440" cy="2743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85ECB9-5C68-9614-83CF-E163B7CAB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93" y="1391822"/>
            <a:ext cx="3497308" cy="3262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C2E7D5-42F9-877F-AC88-6770FC26D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692" y="542531"/>
            <a:ext cx="3344574" cy="19914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602FB6-C726-1A07-DDCE-C62CEA4E6D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2692" y="2534003"/>
            <a:ext cx="3344574" cy="2120174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B59F7B4-FCE7-9716-ABCF-966852B8E299}"/>
              </a:ext>
            </a:extLst>
          </p:cNvPr>
          <p:cNvSpPr txBox="1">
            <a:spLocks/>
          </p:cNvSpPr>
          <p:nvPr/>
        </p:nvSpPr>
        <p:spPr>
          <a:xfrm>
            <a:off x="0" y="422208"/>
            <a:ext cx="4404943" cy="52228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rgbClr val="E56618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Accommodation Request Form</a:t>
            </a:r>
          </a:p>
        </p:txBody>
      </p:sp>
    </p:spTree>
    <p:extLst>
      <p:ext uri="{BB962C8B-B14F-4D97-AF65-F5344CB8AC3E}">
        <p14:creationId xmlns:p14="http://schemas.microsoft.com/office/powerpoint/2010/main" val="285904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350">
            <a:extLst>
              <a:ext uri="{FF2B5EF4-FFF2-40B4-BE49-F238E27FC236}">
                <a16:creationId xmlns:a16="http://schemas.microsoft.com/office/drawing/2014/main" id="{EB85846B-B4DD-D346-BE0C-37F878C3F360}"/>
              </a:ext>
            </a:extLst>
          </p:cNvPr>
          <p:cNvSpPr txBox="1"/>
          <p:nvPr/>
        </p:nvSpPr>
        <p:spPr>
          <a:xfrm>
            <a:off x="352671" y="632266"/>
            <a:ext cx="84386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>
                <a:solidFill>
                  <a:srgbClr val="E56618"/>
                </a:solidFill>
                <a:latin typeface="+mj-lt"/>
                <a:ea typeface="Lato Heavy" charset="0"/>
                <a:cs typeface="Poppins" pitchFamily="2" charset="77"/>
              </a:rPr>
              <a:t>Interactive Accommodation Request Process</a:t>
            </a:r>
          </a:p>
        </p:txBody>
      </p:sp>
      <p:grpSp>
        <p:nvGrpSpPr>
          <p:cNvPr id="74" name="Gráfico 22">
            <a:extLst>
              <a:ext uri="{FF2B5EF4-FFF2-40B4-BE49-F238E27FC236}">
                <a16:creationId xmlns:a16="http://schemas.microsoft.com/office/drawing/2014/main" id="{C1EAA633-797B-3640-8258-F3DA605F7E4F}"/>
              </a:ext>
            </a:extLst>
          </p:cNvPr>
          <p:cNvGrpSpPr/>
          <p:nvPr/>
        </p:nvGrpSpPr>
        <p:grpSpPr>
          <a:xfrm>
            <a:off x="5743319" y="2692673"/>
            <a:ext cx="378738" cy="414294"/>
            <a:chOff x="8610000" y="1514163"/>
            <a:chExt cx="597977" cy="597977"/>
          </a:xfrm>
          <a:solidFill>
            <a:schemeClr val="bg1"/>
          </a:solidFill>
        </p:grpSpPr>
        <p:sp>
          <p:nvSpPr>
            <p:cNvPr id="75" name="Forma libre 340">
              <a:extLst>
                <a:ext uri="{FF2B5EF4-FFF2-40B4-BE49-F238E27FC236}">
                  <a16:creationId xmlns:a16="http://schemas.microsoft.com/office/drawing/2014/main" id="{F8DC4786-681C-2642-BEA7-213CF18CDC43}"/>
                </a:ext>
              </a:extLst>
            </p:cNvPr>
            <p:cNvSpPr/>
            <p:nvPr/>
          </p:nvSpPr>
          <p:spPr>
            <a:xfrm>
              <a:off x="8840245" y="1513207"/>
              <a:ext cx="137700" cy="137700"/>
            </a:xfrm>
            <a:custGeom>
              <a:avLst/>
              <a:gdLst>
                <a:gd name="connsiteX0" fmla="*/ 136956 w 137700"/>
                <a:gd name="connsiteY0" fmla="*/ 68956 h 137700"/>
                <a:gd name="connsiteX1" fmla="*/ 68956 w 137700"/>
                <a:gd name="connsiteY1" fmla="*/ 136956 h 137700"/>
                <a:gd name="connsiteX2" fmla="*/ 956 w 137700"/>
                <a:gd name="connsiteY2" fmla="*/ 68956 h 137700"/>
                <a:gd name="connsiteX3" fmla="*/ 68956 w 137700"/>
                <a:gd name="connsiteY3" fmla="*/ 956 h 137700"/>
                <a:gd name="connsiteX4" fmla="*/ 136956 w 137700"/>
                <a:gd name="connsiteY4" fmla="*/ 68956 h 13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00" h="137700">
                  <a:moveTo>
                    <a:pt x="136956" y="68956"/>
                  </a:moveTo>
                  <a:cubicBezTo>
                    <a:pt x="136956" y="106511"/>
                    <a:pt x="106511" y="136956"/>
                    <a:pt x="68956" y="136956"/>
                  </a:cubicBezTo>
                  <a:cubicBezTo>
                    <a:pt x="31401" y="136956"/>
                    <a:pt x="956" y="106511"/>
                    <a:pt x="956" y="68956"/>
                  </a:cubicBezTo>
                  <a:cubicBezTo>
                    <a:pt x="956" y="31401"/>
                    <a:pt x="31401" y="956"/>
                    <a:pt x="68956" y="956"/>
                  </a:cubicBezTo>
                  <a:cubicBezTo>
                    <a:pt x="106511" y="956"/>
                    <a:pt x="136956" y="31401"/>
                    <a:pt x="136956" y="689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675" dirty="0"/>
            </a:p>
          </p:txBody>
        </p:sp>
        <p:sp>
          <p:nvSpPr>
            <p:cNvPr id="76" name="Forma libre 341">
              <a:extLst>
                <a:ext uri="{FF2B5EF4-FFF2-40B4-BE49-F238E27FC236}">
                  <a16:creationId xmlns:a16="http://schemas.microsoft.com/office/drawing/2014/main" id="{416488D4-9286-1747-B7C1-52056CE72DAC}"/>
                </a:ext>
              </a:extLst>
            </p:cNvPr>
            <p:cNvSpPr/>
            <p:nvPr/>
          </p:nvSpPr>
          <p:spPr>
            <a:xfrm>
              <a:off x="8785845" y="1662807"/>
              <a:ext cx="246076" cy="123675"/>
            </a:xfrm>
            <a:custGeom>
              <a:avLst/>
              <a:gdLst>
                <a:gd name="connsiteX0" fmla="*/ 30095 w 246075"/>
                <a:gd name="connsiteY0" fmla="*/ 123357 h 123675"/>
                <a:gd name="connsiteX1" fmla="*/ 216618 w 246075"/>
                <a:gd name="connsiteY1" fmla="*/ 123357 h 123675"/>
                <a:gd name="connsiteX2" fmla="*/ 245757 w 246075"/>
                <a:gd name="connsiteY2" fmla="*/ 91906 h 123675"/>
                <a:gd name="connsiteX3" fmla="*/ 245757 w 246075"/>
                <a:gd name="connsiteY3" fmla="*/ 83194 h 123675"/>
                <a:gd name="connsiteX4" fmla="*/ 216378 w 246075"/>
                <a:gd name="connsiteY4" fmla="*/ 29019 h 123675"/>
                <a:gd name="connsiteX5" fmla="*/ 123357 w 246075"/>
                <a:gd name="connsiteY5" fmla="*/ 956 h 123675"/>
                <a:gd name="connsiteX6" fmla="*/ 30335 w 246075"/>
                <a:gd name="connsiteY6" fmla="*/ 29019 h 123675"/>
                <a:gd name="connsiteX7" fmla="*/ 956 w 246075"/>
                <a:gd name="connsiteY7" fmla="*/ 83194 h 123675"/>
                <a:gd name="connsiteX8" fmla="*/ 956 w 246075"/>
                <a:gd name="connsiteY8" fmla="*/ 91906 h 123675"/>
                <a:gd name="connsiteX9" fmla="*/ 30095 w 246075"/>
                <a:gd name="connsiteY9" fmla="*/ 123357 h 12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75" h="123675">
                  <a:moveTo>
                    <a:pt x="30095" y="123357"/>
                  </a:moveTo>
                  <a:lnTo>
                    <a:pt x="216618" y="123357"/>
                  </a:lnTo>
                  <a:cubicBezTo>
                    <a:pt x="232688" y="123357"/>
                    <a:pt x="245757" y="109251"/>
                    <a:pt x="245757" y="91906"/>
                  </a:cubicBezTo>
                  <a:lnTo>
                    <a:pt x="245757" y="83194"/>
                  </a:lnTo>
                  <a:cubicBezTo>
                    <a:pt x="245757" y="60470"/>
                    <a:pt x="234508" y="39711"/>
                    <a:pt x="216378" y="29019"/>
                  </a:cubicBezTo>
                  <a:cubicBezTo>
                    <a:pt x="194664" y="16215"/>
                    <a:pt x="160903" y="956"/>
                    <a:pt x="123357" y="956"/>
                  </a:cubicBezTo>
                  <a:cubicBezTo>
                    <a:pt x="85810" y="956"/>
                    <a:pt x="52049" y="16217"/>
                    <a:pt x="30335" y="29019"/>
                  </a:cubicBezTo>
                  <a:cubicBezTo>
                    <a:pt x="12206" y="39710"/>
                    <a:pt x="956" y="60470"/>
                    <a:pt x="956" y="83194"/>
                  </a:cubicBezTo>
                  <a:lnTo>
                    <a:pt x="956" y="91906"/>
                  </a:lnTo>
                  <a:cubicBezTo>
                    <a:pt x="956" y="109253"/>
                    <a:pt x="14025" y="123357"/>
                    <a:pt x="30095" y="1233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675" dirty="0"/>
            </a:p>
          </p:txBody>
        </p:sp>
        <p:sp>
          <p:nvSpPr>
            <p:cNvPr id="77" name="Forma libre 342">
              <a:extLst>
                <a:ext uri="{FF2B5EF4-FFF2-40B4-BE49-F238E27FC236}">
                  <a16:creationId xmlns:a16="http://schemas.microsoft.com/office/drawing/2014/main" id="{9AAA6B20-D742-3444-9F24-DC6B4AA36216}"/>
                </a:ext>
              </a:extLst>
            </p:cNvPr>
            <p:cNvSpPr/>
            <p:nvPr/>
          </p:nvSpPr>
          <p:spPr>
            <a:xfrm>
              <a:off x="8663444" y="1839608"/>
              <a:ext cx="137700" cy="137700"/>
            </a:xfrm>
            <a:custGeom>
              <a:avLst/>
              <a:gdLst>
                <a:gd name="connsiteX0" fmla="*/ 136956 w 137700"/>
                <a:gd name="connsiteY0" fmla="*/ 68956 h 137700"/>
                <a:gd name="connsiteX1" fmla="*/ 68956 w 137700"/>
                <a:gd name="connsiteY1" fmla="*/ 136956 h 137700"/>
                <a:gd name="connsiteX2" fmla="*/ 956 w 137700"/>
                <a:gd name="connsiteY2" fmla="*/ 68956 h 137700"/>
                <a:gd name="connsiteX3" fmla="*/ 68956 w 137700"/>
                <a:gd name="connsiteY3" fmla="*/ 956 h 137700"/>
                <a:gd name="connsiteX4" fmla="*/ 136956 w 137700"/>
                <a:gd name="connsiteY4" fmla="*/ 68956 h 13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00" h="137700">
                  <a:moveTo>
                    <a:pt x="136956" y="68956"/>
                  </a:moveTo>
                  <a:cubicBezTo>
                    <a:pt x="136956" y="106511"/>
                    <a:pt x="106511" y="136956"/>
                    <a:pt x="68956" y="136956"/>
                  </a:cubicBezTo>
                  <a:cubicBezTo>
                    <a:pt x="31401" y="136956"/>
                    <a:pt x="956" y="106511"/>
                    <a:pt x="956" y="68956"/>
                  </a:cubicBezTo>
                  <a:cubicBezTo>
                    <a:pt x="956" y="31401"/>
                    <a:pt x="31401" y="956"/>
                    <a:pt x="68956" y="956"/>
                  </a:cubicBezTo>
                  <a:cubicBezTo>
                    <a:pt x="106511" y="956"/>
                    <a:pt x="136956" y="31401"/>
                    <a:pt x="136956" y="689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675" dirty="0"/>
            </a:p>
          </p:txBody>
        </p:sp>
        <p:sp>
          <p:nvSpPr>
            <p:cNvPr id="78" name="Forma libre 343">
              <a:extLst>
                <a:ext uri="{FF2B5EF4-FFF2-40B4-BE49-F238E27FC236}">
                  <a16:creationId xmlns:a16="http://schemas.microsoft.com/office/drawing/2014/main" id="{17A9B86D-0AD9-8443-8D53-97E43FECF3EF}"/>
                </a:ext>
              </a:extLst>
            </p:cNvPr>
            <p:cNvSpPr/>
            <p:nvPr/>
          </p:nvSpPr>
          <p:spPr>
            <a:xfrm>
              <a:off x="8609044" y="1989209"/>
              <a:ext cx="246076" cy="123675"/>
            </a:xfrm>
            <a:custGeom>
              <a:avLst/>
              <a:gdLst>
                <a:gd name="connsiteX0" fmla="*/ 216378 w 246075"/>
                <a:gd name="connsiteY0" fmla="*/ 29019 h 123675"/>
                <a:gd name="connsiteX1" fmla="*/ 123357 w 246075"/>
                <a:gd name="connsiteY1" fmla="*/ 956 h 123675"/>
                <a:gd name="connsiteX2" fmla="*/ 30335 w 246075"/>
                <a:gd name="connsiteY2" fmla="*/ 29019 h 123675"/>
                <a:gd name="connsiteX3" fmla="*/ 956 w 246075"/>
                <a:gd name="connsiteY3" fmla="*/ 83193 h 123675"/>
                <a:gd name="connsiteX4" fmla="*/ 956 w 246075"/>
                <a:gd name="connsiteY4" fmla="*/ 91905 h 123675"/>
                <a:gd name="connsiteX5" fmla="*/ 30095 w 246075"/>
                <a:gd name="connsiteY5" fmla="*/ 123355 h 123675"/>
                <a:gd name="connsiteX6" fmla="*/ 216618 w 246075"/>
                <a:gd name="connsiteY6" fmla="*/ 123355 h 123675"/>
                <a:gd name="connsiteX7" fmla="*/ 245757 w 246075"/>
                <a:gd name="connsiteY7" fmla="*/ 91905 h 123675"/>
                <a:gd name="connsiteX8" fmla="*/ 245757 w 246075"/>
                <a:gd name="connsiteY8" fmla="*/ 83193 h 123675"/>
                <a:gd name="connsiteX9" fmla="*/ 216378 w 246075"/>
                <a:gd name="connsiteY9" fmla="*/ 29019 h 12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75" h="123675">
                  <a:moveTo>
                    <a:pt x="216378" y="29019"/>
                  </a:moveTo>
                  <a:cubicBezTo>
                    <a:pt x="194664" y="16215"/>
                    <a:pt x="160903" y="956"/>
                    <a:pt x="123357" y="956"/>
                  </a:cubicBezTo>
                  <a:cubicBezTo>
                    <a:pt x="85810" y="956"/>
                    <a:pt x="52050" y="16217"/>
                    <a:pt x="30335" y="29019"/>
                  </a:cubicBezTo>
                  <a:cubicBezTo>
                    <a:pt x="12206" y="39710"/>
                    <a:pt x="956" y="60468"/>
                    <a:pt x="956" y="83193"/>
                  </a:cubicBezTo>
                  <a:lnTo>
                    <a:pt x="956" y="91905"/>
                  </a:lnTo>
                  <a:cubicBezTo>
                    <a:pt x="956" y="109250"/>
                    <a:pt x="14025" y="123355"/>
                    <a:pt x="30095" y="123355"/>
                  </a:cubicBezTo>
                  <a:lnTo>
                    <a:pt x="216618" y="123355"/>
                  </a:lnTo>
                  <a:cubicBezTo>
                    <a:pt x="232688" y="123355"/>
                    <a:pt x="245757" y="109250"/>
                    <a:pt x="245757" y="91905"/>
                  </a:cubicBezTo>
                  <a:lnTo>
                    <a:pt x="245757" y="83193"/>
                  </a:lnTo>
                  <a:cubicBezTo>
                    <a:pt x="245757" y="60468"/>
                    <a:pt x="234508" y="39710"/>
                    <a:pt x="216378" y="290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675" dirty="0"/>
            </a:p>
          </p:txBody>
        </p:sp>
        <p:sp>
          <p:nvSpPr>
            <p:cNvPr id="79" name="Forma libre 344">
              <a:extLst>
                <a:ext uri="{FF2B5EF4-FFF2-40B4-BE49-F238E27FC236}">
                  <a16:creationId xmlns:a16="http://schemas.microsoft.com/office/drawing/2014/main" id="{D1C1E9C0-497F-4B45-9E89-E298A4EB4F3F}"/>
                </a:ext>
              </a:extLst>
            </p:cNvPr>
            <p:cNvSpPr/>
            <p:nvPr/>
          </p:nvSpPr>
          <p:spPr>
            <a:xfrm>
              <a:off x="9017045" y="1839608"/>
              <a:ext cx="137700" cy="137700"/>
            </a:xfrm>
            <a:custGeom>
              <a:avLst/>
              <a:gdLst>
                <a:gd name="connsiteX0" fmla="*/ 136956 w 137700"/>
                <a:gd name="connsiteY0" fmla="*/ 68956 h 137700"/>
                <a:gd name="connsiteX1" fmla="*/ 68956 w 137700"/>
                <a:gd name="connsiteY1" fmla="*/ 136956 h 137700"/>
                <a:gd name="connsiteX2" fmla="*/ 956 w 137700"/>
                <a:gd name="connsiteY2" fmla="*/ 68956 h 137700"/>
                <a:gd name="connsiteX3" fmla="*/ 68956 w 137700"/>
                <a:gd name="connsiteY3" fmla="*/ 956 h 137700"/>
                <a:gd name="connsiteX4" fmla="*/ 136956 w 137700"/>
                <a:gd name="connsiteY4" fmla="*/ 68956 h 13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00" h="137700">
                  <a:moveTo>
                    <a:pt x="136956" y="68956"/>
                  </a:moveTo>
                  <a:cubicBezTo>
                    <a:pt x="136956" y="106511"/>
                    <a:pt x="106511" y="136956"/>
                    <a:pt x="68956" y="136956"/>
                  </a:cubicBezTo>
                  <a:cubicBezTo>
                    <a:pt x="31401" y="136956"/>
                    <a:pt x="956" y="106511"/>
                    <a:pt x="956" y="68956"/>
                  </a:cubicBezTo>
                  <a:cubicBezTo>
                    <a:pt x="956" y="31401"/>
                    <a:pt x="31401" y="956"/>
                    <a:pt x="68956" y="956"/>
                  </a:cubicBezTo>
                  <a:cubicBezTo>
                    <a:pt x="106511" y="956"/>
                    <a:pt x="136956" y="31401"/>
                    <a:pt x="136956" y="689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675" dirty="0"/>
            </a:p>
          </p:txBody>
        </p:sp>
        <p:sp>
          <p:nvSpPr>
            <p:cNvPr id="80" name="Forma libre 345">
              <a:extLst>
                <a:ext uri="{FF2B5EF4-FFF2-40B4-BE49-F238E27FC236}">
                  <a16:creationId xmlns:a16="http://schemas.microsoft.com/office/drawing/2014/main" id="{E7D3AC5E-6570-124C-8E83-25A11B7D99E2}"/>
                </a:ext>
              </a:extLst>
            </p:cNvPr>
            <p:cNvSpPr/>
            <p:nvPr/>
          </p:nvSpPr>
          <p:spPr>
            <a:xfrm>
              <a:off x="8962646" y="1989209"/>
              <a:ext cx="246076" cy="123675"/>
            </a:xfrm>
            <a:custGeom>
              <a:avLst/>
              <a:gdLst>
                <a:gd name="connsiteX0" fmla="*/ 216378 w 246075"/>
                <a:gd name="connsiteY0" fmla="*/ 29019 h 123675"/>
                <a:gd name="connsiteX1" fmla="*/ 123357 w 246075"/>
                <a:gd name="connsiteY1" fmla="*/ 956 h 123675"/>
                <a:gd name="connsiteX2" fmla="*/ 30335 w 246075"/>
                <a:gd name="connsiteY2" fmla="*/ 29019 h 123675"/>
                <a:gd name="connsiteX3" fmla="*/ 956 w 246075"/>
                <a:gd name="connsiteY3" fmla="*/ 83194 h 123675"/>
                <a:gd name="connsiteX4" fmla="*/ 956 w 246075"/>
                <a:gd name="connsiteY4" fmla="*/ 91906 h 123675"/>
                <a:gd name="connsiteX5" fmla="*/ 30095 w 246075"/>
                <a:gd name="connsiteY5" fmla="*/ 123357 h 123675"/>
                <a:gd name="connsiteX6" fmla="*/ 216618 w 246075"/>
                <a:gd name="connsiteY6" fmla="*/ 123357 h 123675"/>
                <a:gd name="connsiteX7" fmla="*/ 245757 w 246075"/>
                <a:gd name="connsiteY7" fmla="*/ 91906 h 123675"/>
                <a:gd name="connsiteX8" fmla="*/ 245757 w 246075"/>
                <a:gd name="connsiteY8" fmla="*/ 83194 h 123675"/>
                <a:gd name="connsiteX9" fmla="*/ 216378 w 246075"/>
                <a:gd name="connsiteY9" fmla="*/ 29019 h 12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075" h="123675">
                  <a:moveTo>
                    <a:pt x="216378" y="29019"/>
                  </a:moveTo>
                  <a:cubicBezTo>
                    <a:pt x="194664" y="16215"/>
                    <a:pt x="160903" y="956"/>
                    <a:pt x="123357" y="956"/>
                  </a:cubicBezTo>
                  <a:cubicBezTo>
                    <a:pt x="85810" y="956"/>
                    <a:pt x="52049" y="16217"/>
                    <a:pt x="30335" y="29019"/>
                  </a:cubicBezTo>
                  <a:cubicBezTo>
                    <a:pt x="12206" y="39710"/>
                    <a:pt x="956" y="60470"/>
                    <a:pt x="956" y="83194"/>
                  </a:cubicBezTo>
                  <a:lnTo>
                    <a:pt x="956" y="91906"/>
                  </a:lnTo>
                  <a:cubicBezTo>
                    <a:pt x="956" y="109251"/>
                    <a:pt x="14025" y="123357"/>
                    <a:pt x="30095" y="123357"/>
                  </a:cubicBezTo>
                  <a:lnTo>
                    <a:pt x="216618" y="123357"/>
                  </a:lnTo>
                  <a:cubicBezTo>
                    <a:pt x="232688" y="123357"/>
                    <a:pt x="245757" y="109251"/>
                    <a:pt x="245757" y="91906"/>
                  </a:cubicBezTo>
                  <a:lnTo>
                    <a:pt x="245757" y="83194"/>
                  </a:lnTo>
                  <a:cubicBezTo>
                    <a:pt x="245756" y="60468"/>
                    <a:pt x="234506" y="39710"/>
                    <a:pt x="216378" y="290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675" dirty="0"/>
            </a:p>
          </p:txBody>
        </p:sp>
        <p:sp>
          <p:nvSpPr>
            <p:cNvPr id="81" name="Forma libre 346">
              <a:extLst>
                <a:ext uri="{FF2B5EF4-FFF2-40B4-BE49-F238E27FC236}">
                  <a16:creationId xmlns:a16="http://schemas.microsoft.com/office/drawing/2014/main" id="{1DB900E7-012C-FD4A-B840-F11853BF85F1}"/>
                </a:ext>
              </a:extLst>
            </p:cNvPr>
            <p:cNvSpPr/>
            <p:nvPr/>
          </p:nvSpPr>
          <p:spPr>
            <a:xfrm>
              <a:off x="8826643" y="1812408"/>
              <a:ext cx="164476" cy="164476"/>
            </a:xfrm>
            <a:custGeom>
              <a:avLst/>
              <a:gdLst>
                <a:gd name="connsiteX0" fmla="*/ 150545 w 164475"/>
                <a:gd name="connsiteY0" fmla="*/ 164157 h 164475"/>
                <a:gd name="connsiteX1" fmla="*/ 161184 w 164475"/>
                <a:gd name="connsiteY1" fmla="*/ 159057 h 164475"/>
                <a:gd name="connsiteX2" fmla="*/ 159058 w 164475"/>
                <a:gd name="connsiteY2" fmla="*/ 139932 h 164475"/>
                <a:gd name="connsiteX3" fmla="*/ 96158 w 164475"/>
                <a:gd name="connsiteY3" fmla="*/ 89612 h 164475"/>
                <a:gd name="connsiteX4" fmla="*/ 96158 w 164475"/>
                <a:gd name="connsiteY4" fmla="*/ 14557 h 164475"/>
                <a:gd name="connsiteX5" fmla="*/ 82558 w 164475"/>
                <a:gd name="connsiteY5" fmla="*/ 956 h 164475"/>
                <a:gd name="connsiteX6" fmla="*/ 68957 w 164475"/>
                <a:gd name="connsiteY6" fmla="*/ 14555 h 164475"/>
                <a:gd name="connsiteX7" fmla="*/ 68957 w 164475"/>
                <a:gd name="connsiteY7" fmla="*/ 89621 h 164475"/>
                <a:gd name="connsiteX8" fmla="*/ 6058 w 164475"/>
                <a:gd name="connsiteY8" fmla="*/ 139930 h 164475"/>
                <a:gd name="connsiteX9" fmla="*/ 3932 w 164475"/>
                <a:gd name="connsiteY9" fmla="*/ 159055 h 164475"/>
                <a:gd name="connsiteX10" fmla="*/ 14571 w 164475"/>
                <a:gd name="connsiteY10" fmla="*/ 164156 h 164475"/>
                <a:gd name="connsiteX11" fmla="*/ 23057 w 164475"/>
                <a:gd name="connsiteY11" fmla="*/ 161181 h 164475"/>
                <a:gd name="connsiteX12" fmla="*/ 82558 w 164475"/>
                <a:gd name="connsiteY12" fmla="*/ 113581 h 164475"/>
                <a:gd name="connsiteX13" fmla="*/ 142057 w 164475"/>
                <a:gd name="connsiteY13" fmla="*/ 161181 h 164475"/>
                <a:gd name="connsiteX14" fmla="*/ 150545 w 164475"/>
                <a:gd name="connsiteY14" fmla="*/ 164157 h 16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4475" h="164475">
                  <a:moveTo>
                    <a:pt x="150545" y="164157"/>
                  </a:moveTo>
                  <a:cubicBezTo>
                    <a:pt x="154542" y="164157"/>
                    <a:pt x="158487" y="162404"/>
                    <a:pt x="161184" y="159057"/>
                  </a:cubicBezTo>
                  <a:cubicBezTo>
                    <a:pt x="165872" y="153187"/>
                    <a:pt x="164916" y="144633"/>
                    <a:pt x="159058" y="139932"/>
                  </a:cubicBezTo>
                  <a:lnTo>
                    <a:pt x="96158" y="89612"/>
                  </a:lnTo>
                  <a:lnTo>
                    <a:pt x="96158" y="14557"/>
                  </a:lnTo>
                  <a:cubicBezTo>
                    <a:pt x="96158" y="7039"/>
                    <a:pt x="90075" y="956"/>
                    <a:pt x="82558" y="956"/>
                  </a:cubicBezTo>
                  <a:cubicBezTo>
                    <a:pt x="75041" y="956"/>
                    <a:pt x="68957" y="7038"/>
                    <a:pt x="68957" y="14555"/>
                  </a:cubicBezTo>
                  <a:lnTo>
                    <a:pt x="68957" y="89621"/>
                  </a:lnTo>
                  <a:lnTo>
                    <a:pt x="6058" y="139930"/>
                  </a:lnTo>
                  <a:cubicBezTo>
                    <a:pt x="200" y="144633"/>
                    <a:pt x="-756" y="153185"/>
                    <a:pt x="3932" y="159055"/>
                  </a:cubicBezTo>
                  <a:cubicBezTo>
                    <a:pt x="6629" y="162402"/>
                    <a:pt x="10572" y="164156"/>
                    <a:pt x="14571" y="164156"/>
                  </a:cubicBezTo>
                  <a:cubicBezTo>
                    <a:pt x="17545" y="164156"/>
                    <a:pt x="20548" y="163187"/>
                    <a:pt x="23057" y="161181"/>
                  </a:cubicBezTo>
                  <a:lnTo>
                    <a:pt x="82558" y="113581"/>
                  </a:lnTo>
                  <a:lnTo>
                    <a:pt x="142057" y="161181"/>
                  </a:lnTo>
                  <a:cubicBezTo>
                    <a:pt x="144568" y="163187"/>
                    <a:pt x="147569" y="164157"/>
                    <a:pt x="150545" y="1641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s-MX" sz="675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82E4ED2-8208-88B7-BC6F-3FA504217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" y="101558"/>
            <a:ext cx="8708231" cy="465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EE9C40-8711-9E6C-AD98-839129F31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" y="1150231"/>
            <a:ext cx="9144000" cy="28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1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96933" y="681622"/>
            <a:ext cx="8692464" cy="522288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7A871B-40AB-2732-AE91-385FB272C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64" y="137160"/>
            <a:ext cx="2355440" cy="274320"/>
          </a:xfrm>
          <a:prstGeom prst="rect">
            <a:avLst/>
          </a:prstGeom>
        </p:spPr>
      </p:pic>
      <p:pic>
        <p:nvPicPr>
          <p:cNvPr id="7" name="Picture 6" descr="A close-up of a person&#10;&#10;Description automatically generated">
            <a:extLst>
              <a:ext uri="{FF2B5EF4-FFF2-40B4-BE49-F238E27FC236}">
                <a16:creationId xmlns:a16="http://schemas.microsoft.com/office/drawing/2014/main" id="{10485DE4-C41C-5804-0B69-96C9E64A9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343025"/>
            <a:ext cx="56388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00317"/>
      </p:ext>
    </p:extLst>
  </p:cSld>
  <p:clrMapOvr>
    <a:masterClrMapping/>
  </p:clrMapOvr>
</p:sld>
</file>

<file path=ppt/theme/theme1.xml><?xml version="1.0" encoding="utf-8"?>
<a:theme xmlns:a="http://schemas.openxmlformats.org/drawingml/2006/main" name="RI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3E0E416E-BCFB-6A4C-84E3-0E1DC25238C6}" vid="{2D8F12A1-EDB1-254F-A86B-8DC74EC5B5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58935</TotalTime>
  <Words>233</Words>
  <Application>Microsoft Office PowerPoint</Application>
  <PresentationFormat>On-screen Show (16:9)</PresentationFormat>
  <Paragraphs>54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MS Gothic</vt:lpstr>
      <vt:lpstr>Aptos</vt:lpstr>
      <vt:lpstr>Arial</vt:lpstr>
      <vt:lpstr>Calibri</vt:lpstr>
      <vt:lpstr>Courier New</vt:lpstr>
      <vt:lpstr>Georgia</vt:lpstr>
      <vt:lpstr>Lato Heavy</vt:lpstr>
      <vt:lpstr>Poppins</vt:lpstr>
      <vt:lpstr>Symbol</vt:lpstr>
      <vt:lpstr>Times New Roman</vt:lpstr>
      <vt:lpstr>Wingdings</vt:lpstr>
      <vt:lpstr>RIT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Gartley</dc:creator>
  <cp:lastModifiedBy>Lori Sykes</cp:lastModifiedBy>
  <cp:revision>98</cp:revision>
  <cp:lastPrinted>2018-04-25T02:50:23Z</cp:lastPrinted>
  <dcterms:created xsi:type="dcterms:W3CDTF">2018-06-29T18:36:28Z</dcterms:created>
  <dcterms:modified xsi:type="dcterms:W3CDTF">2024-04-17T15:31:34Z</dcterms:modified>
</cp:coreProperties>
</file>