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60" r:id="rId3"/>
    <p:sldId id="261" r:id="rId4"/>
    <p:sldId id="266" r:id="rId5"/>
    <p:sldId id="262" r:id="rId6"/>
    <p:sldId id="265"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96" userDrawn="1">
          <p15:clr>
            <a:srgbClr val="A4A3A4"/>
          </p15:clr>
        </p15:guide>
        <p15:guide id="3" pos="384" userDrawn="1">
          <p15:clr>
            <a:srgbClr val="A4A3A4"/>
          </p15:clr>
        </p15:guide>
        <p15:guide id="4" pos="7296" userDrawn="1">
          <p15:clr>
            <a:srgbClr val="A4A3A4"/>
          </p15:clr>
        </p15:guide>
        <p15:guide id="5" pos="3984" userDrawn="1">
          <p15:clr>
            <a:srgbClr val="A4A3A4"/>
          </p15:clr>
        </p15:guide>
        <p15:guide id="6" pos="3840" userDrawn="1">
          <p15:clr>
            <a:srgbClr val="A4A3A4"/>
          </p15:clr>
        </p15:guide>
        <p15:guide id="7" orient="horz" pos="384" userDrawn="1">
          <p15:clr>
            <a:srgbClr val="A4A3A4"/>
          </p15:clr>
        </p15:guide>
        <p15:guide id="8" orient="horz" pos="3888" userDrawn="1">
          <p15:clr>
            <a:srgbClr val="A4A3A4"/>
          </p15:clr>
        </p15:guide>
        <p15:guide id="9" orient="horz" pos="4032" userDrawn="1">
          <p15:clr>
            <a:srgbClr val="A4A3A4"/>
          </p15:clr>
        </p15:guide>
        <p15:guide id="10" orient="horz" pos="288" userDrawn="1">
          <p15:clr>
            <a:srgbClr val="A4A3A4"/>
          </p15:clr>
        </p15:guide>
        <p15:guide id="11" orient="horz" pos="576" userDrawn="1">
          <p15:clr>
            <a:srgbClr val="A4A3A4"/>
          </p15:clr>
        </p15:guide>
        <p15:guide id="12" orient="horz" pos="4176" userDrawn="1">
          <p15:clr>
            <a:srgbClr val="A4A3A4"/>
          </p15:clr>
        </p15:guide>
        <p15:guide id="13" orient="horz"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69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90" autoAdjust="0"/>
    <p:restoredTop sz="94660"/>
  </p:normalViewPr>
  <p:slideViewPr>
    <p:cSldViewPr snapToGrid="0">
      <p:cViewPr varScale="1">
        <p:scale>
          <a:sx n="135" d="100"/>
          <a:sy n="135" d="100"/>
        </p:scale>
        <p:origin x="728" y="168"/>
      </p:cViewPr>
      <p:guideLst>
        <p:guide orient="horz" pos="2160"/>
        <p:guide pos="3696"/>
        <p:guide pos="384"/>
        <p:guide pos="7296"/>
        <p:guide pos="3984"/>
        <p:guide pos="3840"/>
        <p:guide orient="horz" pos="384"/>
        <p:guide orient="horz" pos="3888"/>
        <p:guide orient="horz" pos="4032"/>
        <p:guide orient="horz" pos="288"/>
        <p:guide orient="horz" pos="576"/>
        <p:guide orient="horz" pos="4176"/>
        <p:guide orient="horz"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073A8-04B1-4D46-8CDD-F7E77A313332}" type="datetimeFigureOut">
              <a:rPr lang="en-US" smtClean="0"/>
              <a:t>4/23/19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7FB6D-E999-422A-846F-C65DDCCA4B55}" type="slidenum">
              <a:rPr lang="en-US" smtClean="0"/>
              <a:t>‹#›</a:t>
            </a:fld>
            <a:endParaRPr lang="en-US"/>
          </a:p>
        </p:txBody>
      </p:sp>
    </p:spTree>
    <p:extLst>
      <p:ext uri="{BB962C8B-B14F-4D97-AF65-F5344CB8AC3E}">
        <p14:creationId xmlns:p14="http://schemas.microsoft.com/office/powerpoint/2010/main" val="9922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 is good as a</a:t>
            </a:r>
            <a:r>
              <a:rPr lang="en-US" baseline="0" dirty="0"/>
              <a:t> means to buying useful things, such as food.  Food is good as a means to, among other things, avoiding the pain of hunger.  Pain is intrinsically bad.</a:t>
            </a:r>
            <a:endParaRPr lang="en-US" dirty="0"/>
          </a:p>
        </p:txBody>
      </p:sp>
      <p:sp>
        <p:nvSpPr>
          <p:cNvPr id="4" name="Slide Number Placeholder 3"/>
          <p:cNvSpPr>
            <a:spLocks noGrp="1"/>
          </p:cNvSpPr>
          <p:nvPr>
            <p:ph type="sldNum" sz="quarter" idx="10"/>
          </p:nvPr>
        </p:nvSpPr>
        <p:spPr/>
        <p:txBody>
          <a:bodyPr/>
          <a:lstStyle/>
          <a:p>
            <a:fld id="{012A8A64-48CA-4871-AB7D-23CD96F85690}" type="slidenum">
              <a:rPr lang="en-US" smtClean="0"/>
              <a:t>7</a:t>
            </a:fld>
            <a:endParaRPr lang="en-US"/>
          </a:p>
        </p:txBody>
      </p:sp>
    </p:spTree>
    <p:extLst>
      <p:ext uri="{BB962C8B-B14F-4D97-AF65-F5344CB8AC3E}">
        <p14:creationId xmlns:p14="http://schemas.microsoft.com/office/powerpoint/2010/main" val="106927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59B5D5-E5C8-4A07-80D9-2F1C35FF871B}"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36AF5-6A07-415C-8E94-82C4F1E9AC8B}" type="slidenum">
              <a:rPr lang="en-US" smtClean="0"/>
              <a:t>‹#›</a:t>
            </a:fld>
            <a:endParaRPr lang="en-US"/>
          </a:p>
        </p:txBody>
      </p:sp>
    </p:spTree>
    <p:extLst>
      <p:ext uri="{BB962C8B-B14F-4D97-AF65-F5344CB8AC3E}">
        <p14:creationId xmlns:p14="http://schemas.microsoft.com/office/powerpoint/2010/main" val="230605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59B5D5-E5C8-4A07-80D9-2F1C35FF871B}"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36AF5-6A07-415C-8E94-82C4F1E9AC8B}" type="slidenum">
              <a:rPr lang="en-US" smtClean="0"/>
              <a:t>‹#›</a:t>
            </a:fld>
            <a:endParaRPr lang="en-US"/>
          </a:p>
        </p:txBody>
      </p:sp>
    </p:spTree>
    <p:extLst>
      <p:ext uri="{BB962C8B-B14F-4D97-AF65-F5344CB8AC3E}">
        <p14:creationId xmlns:p14="http://schemas.microsoft.com/office/powerpoint/2010/main" val="3684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59B5D5-E5C8-4A07-80D9-2F1C35FF871B}"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36AF5-6A07-415C-8E94-82C4F1E9AC8B}" type="slidenum">
              <a:rPr lang="en-US" smtClean="0"/>
              <a:t>‹#›</a:t>
            </a:fld>
            <a:endParaRPr lang="en-US"/>
          </a:p>
        </p:txBody>
      </p:sp>
    </p:spTree>
    <p:extLst>
      <p:ext uri="{BB962C8B-B14F-4D97-AF65-F5344CB8AC3E}">
        <p14:creationId xmlns:p14="http://schemas.microsoft.com/office/powerpoint/2010/main" val="64069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59B5D5-E5C8-4A07-80D9-2F1C35FF871B}"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36AF5-6A07-415C-8E94-82C4F1E9AC8B}" type="slidenum">
              <a:rPr lang="en-US" smtClean="0"/>
              <a:t>‹#›</a:t>
            </a:fld>
            <a:endParaRPr lang="en-US"/>
          </a:p>
        </p:txBody>
      </p:sp>
    </p:spTree>
    <p:extLst>
      <p:ext uri="{BB962C8B-B14F-4D97-AF65-F5344CB8AC3E}">
        <p14:creationId xmlns:p14="http://schemas.microsoft.com/office/powerpoint/2010/main" val="30273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59B5D5-E5C8-4A07-80D9-2F1C35FF871B}"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36AF5-6A07-415C-8E94-82C4F1E9AC8B}" type="slidenum">
              <a:rPr lang="en-US" smtClean="0"/>
              <a:t>‹#›</a:t>
            </a:fld>
            <a:endParaRPr lang="en-US"/>
          </a:p>
        </p:txBody>
      </p:sp>
    </p:spTree>
    <p:extLst>
      <p:ext uri="{BB962C8B-B14F-4D97-AF65-F5344CB8AC3E}">
        <p14:creationId xmlns:p14="http://schemas.microsoft.com/office/powerpoint/2010/main" val="68356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59B5D5-E5C8-4A07-80D9-2F1C35FF871B}"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36AF5-6A07-415C-8E94-82C4F1E9AC8B}" type="slidenum">
              <a:rPr lang="en-US" smtClean="0"/>
              <a:t>‹#›</a:t>
            </a:fld>
            <a:endParaRPr lang="en-US"/>
          </a:p>
        </p:txBody>
      </p:sp>
    </p:spTree>
    <p:extLst>
      <p:ext uri="{BB962C8B-B14F-4D97-AF65-F5344CB8AC3E}">
        <p14:creationId xmlns:p14="http://schemas.microsoft.com/office/powerpoint/2010/main" val="422065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59B5D5-E5C8-4A07-80D9-2F1C35FF871B}" type="datetimeFigureOut">
              <a:rPr lang="en-US" smtClean="0"/>
              <a:t>4/23/19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36AF5-6A07-415C-8E94-82C4F1E9AC8B}" type="slidenum">
              <a:rPr lang="en-US" smtClean="0"/>
              <a:t>‹#›</a:t>
            </a:fld>
            <a:endParaRPr lang="en-US"/>
          </a:p>
        </p:txBody>
      </p:sp>
    </p:spTree>
    <p:extLst>
      <p:ext uri="{BB962C8B-B14F-4D97-AF65-F5344CB8AC3E}">
        <p14:creationId xmlns:p14="http://schemas.microsoft.com/office/powerpoint/2010/main" val="399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59B5D5-E5C8-4A07-80D9-2F1C35FF871B}" type="datetimeFigureOut">
              <a:rPr lang="en-US" smtClean="0"/>
              <a:t>4/23/19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36AF5-6A07-415C-8E94-82C4F1E9AC8B}" type="slidenum">
              <a:rPr lang="en-US" smtClean="0"/>
              <a:t>‹#›</a:t>
            </a:fld>
            <a:endParaRPr lang="en-US"/>
          </a:p>
        </p:txBody>
      </p:sp>
    </p:spTree>
    <p:extLst>
      <p:ext uri="{BB962C8B-B14F-4D97-AF65-F5344CB8AC3E}">
        <p14:creationId xmlns:p14="http://schemas.microsoft.com/office/powerpoint/2010/main" val="43625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9B5D5-E5C8-4A07-80D9-2F1C35FF871B}" type="datetimeFigureOut">
              <a:rPr lang="en-US" smtClean="0"/>
              <a:t>4/23/19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36AF5-6A07-415C-8E94-82C4F1E9AC8B}" type="slidenum">
              <a:rPr lang="en-US" smtClean="0"/>
              <a:t>‹#›</a:t>
            </a:fld>
            <a:endParaRPr lang="en-US"/>
          </a:p>
        </p:txBody>
      </p:sp>
    </p:spTree>
    <p:extLst>
      <p:ext uri="{BB962C8B-B14F-4D97-AF65-F5344CB8AC3E}">
        <p14:creationId xmlns:p14="http://schemas.microsoft.com/office/powerpoint/2010/main" val="127769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59B5D5-E5C8-4A07-80D9-2F1C35FF871B}"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36AF5-6A07-415C-8E94-82C4F1E9AC8B}" type="slidenum">
              <a:rPr lang="en-US" smtClean="0"/>
              <a:t>‹#›</a:t>
            </a:fld>
            <a:endParaRPr lang="en-US"/>
          </a:p>
        </p:txBody>
      </p:sp>
    </p:spTree>
    <p:extLst>
      <p:ext uri="{BB962C8B-B14F-4D97-AF65-F5344CB8AC3E}">
        <p14:creationId xmlns:p14="http://schemas.microsoft.com/office/powerpoint/2010/main" val="10892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59B5D5-E5C8-4A07-80D9-2F1C35FF871B}"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36AF5-6A07-415C-8E94-82C4F1E9AC8B}" type="slidenum">
              <a:rPr lang="en-US" smtClean="0"/>
              <a:t>‹#›</a:t>
            </a:fld>
            <a:endParaRPr lang="en-US"/>
          </a:p>
        </p:txBody>
      </p:sp>
    </p:spTree>
    <p:extLst>
      <p:ext uri="{BB962C8B-B14F-4D97-AF65-F5344CB8AC3E}">
        <p14:creationId xmlns:p14="http://schemas.microsoft.com/office/powerpoint/2010/main" val="409451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9B5D5-E5C8-4A07-80D9-2F1C35FF871B}" type="datetimeFigureOut">
              <a:rPr lang="en-US" smtClean="0"/>
              <a:t>4/23/19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36AF5-6A07-415C-8E94-82C4F1E9AC8B}" type="slidenum">
              <a:rPr lang="en-US" smtClean="0"/>
              <a:t>‹#›</a:t>
            </a:fld>
            <a:endParaRPr lang="en-US"/>
          </a:p>
        </p:txBody>
      </p:sp>
    </p:spTree>
    <p:extLst>
      <p:ext uri="{BB962C8B-B14F-4D97-AF65-F5344CB8AC3E}">
        <p14:creationId xmlns:p14="http://schemas.microsoft.com/office/powerpoint/2010/main" val="29978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Step Process: Grapple, then Understand</a:t>
            </a:r>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5398" t="19637" r="15038" b="19252"/>
          <a:stretch/>
        </p:blipFill>
        <p:spPr>
          <a:xfrm>
            <a:off x="530254" y="1858000"/>
            <a:ext cx="4953299" cy="4351337"/>
          </a:xfrm>
        </p:spPr>
      </p:pic>
      <p:pic>
        <p:nvPicPr>
          <p:cNvPr id="8" name="Content Placeholder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131" t="2316" r="1594" b="3841"/>
          <a:stretch/>
        </p:blipFill>
        <p:spPr>
          <a:xfrm>
            <a:off x="6148552" y="2018451"/>
            <a:ext cx="5528442" cy="3804280"/>
          </a:xfrm>
        </p:spPr>
      </p:pic>
      <p:sp>
        <p:nvSpPr>
          <p:cNvPr id="9" name="TextBox 8"/>
          <p:cNvSpPr txBox="1"/>
          <p:nvPr/>
        </p:nvSpPr>
        <p:spPr>
          <a:xfrm>
            <a:off x="2465455" y="6176962"/>
            <a:ext cx="7261090" cy="369332"/>
          </a:xfrm>
          <a:prstGeom prst="rect">
            <a:avLst/>
          </a:prstGeom>
          <a:noFill/>
        </p:spPr>
        <p:txBody>
          <a:bodyPr wrap="none" rtlCol="0">
            <a:spAutoFit/>
          </a:bodyPr>
          <a:lstStyle/>
          <a:p>
            <a:r>
              <a:rPr lang="en-US" dirty="0"/>
              <a:t>123rf.com                                                                                                  123rf.com</a:t>
            </a:r>
          </a:p>
        </p:txBody>
      </p:sp>
    </p:spTree>
    <p:extLst>
      <p:ext uri="{BB962C8B-B14F-4D97-AF65-F5344CB8AC3E}">
        <p14:creationId xmlns:p14="http://schemas.microsoft.com/office/powerpoint/2010/main" val="393077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EEDA93-8B1B-469B-819E-5940E1EE0A3D}"/>
              </a:ext>
            </a:extLst>
          </p:cNvPr>
          <p:cNvSpPr txBox="1"/>
          <p:nvPr/>
        </p:nvSpPr>
        <p:spPr>
          <a:xfrm>
            <a:off x="7042728" y="172526"/>
            <a:ext cx="5317384" cy="3785652"/>
          </a:xfrm>
          <a:prstGeom prst="rect">
            <a:avLst/>
          </a:prstGeom>
          <a:noFill/>
        </p:spPr>
        <p:txBody>
          <a:bodyPr wrap="square" rtlCol="0">
            <a:spAutoFit/>
          </a:bodyPr>
          <a:lstStyle/>
          <a:p>
            <a:r>
              <a:rPr lang="en-US" sz="4000" dirty="0"/>
              <a:t>Curiosity, by itself, isn’t enough.  Mental “sweat equity” is required to attempt to accurately answer the questions that you ask.</a:t>
            </a:r>
          </a:p>
        </p:txBody>
      </p:sp>
      <p:pic>
        <p:nvPicPr>
          <p:cNvPr id="3" name="Picture 2">
            <a:extLst>
              <a:ext uri="{FF2B5EF4-FFF2-40B4-BE49-F238E27FC236}">
                <a16:creationId xmlns:a16="http://schemas.microsoft.com/office/drawing/2014/main" id="{02853995-7653-496A-A17D-5FF65746F1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9179" y="1674693"/>
            <a:ext cx="624527" cy="78131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6" name="TextBox 5"/>
          <p:cNvSpPr txBox="1"/>
          <p:nvPr/>
        </p:nvSpPr>
        <p:spPr>
          <a:xfrm>
            <a:off x="3294451" y="661996"/>
            <a:ext cx="3478837" cy="1077218"/>
          </a:xfrm>
          <a:prstGeom prst="rect">
            <a:avLst/>
          </a:prstGeom>
          <a:noFill/>
        </p:spPr>
        <p:txBody>
          <a:bodyPr wrap="none" rtlCol="0">
            <a:spAutoFit/>
          </a:bodyPr>
          <a:lstStyle/>
          <a:p>
            <a:r>
              <a:rPr lang="en-US" sz="3200" dirty="0"/>
              <a:t>Roll up your sleeves</a:t>
            </a:r>
          </a:p>
          <a:p>
            <a:r>
              <a:rPr lang="en-US" sz="3200" dirty="0"/>
              <a:t> and get to work.</a:t>
            </a:r>
          </a:p>
        </p:txBody>
      </p:sp>
      <p:sp>
        <p:nvSpPr>
          <p:cNvPr id="7" name="TextBox 6"/>
          <p:cNvSpPr txBox="1"/>
          <p:nvPr/>
        </p:nvSpPr>
        <p:spPr>
          <a:xfrm>
            <a:off x="4378539" y="6488668"/>
            <a:ext cx="2479461" cy="369332"/>
          </a:xfrm>
          <a:prstGeom prst="rect">
            <a:avLst/>
          </a:prstGeom>
          <a:noFill/>
        </p:spPr>
        <p:txBody>
          <a:bodyPr wrap="none" rtlCol="0">
            <a:spAutoFit/>
          </a:bodyPr>
          <a:lstStyle/>
          <a:p>
            <a:r>
              <a:rPr lang="en-US" dirty="0"/>
              <a:t>alexpokusay@123rf.com</a:t>
            </a:r>
          </a:p>
        </p:txBody>
      </p:sp>
    </p:spTree>
    <p:extLst>
      <p:ext uri="{BB962C8B-B14F-4D97-AF65-F5344CB8AC3E}">
        <p14:creationId xmlns:p14="http://schemas.microsoft.com/office/powerpoint/2010/main" val="78002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5AD83998-846A-4814-83B9-3C5460449488}"/>
              </a:ext>
            </a:extLst>
          </p:cNvPr>
          <p:cNvSpPr>
            <a:spLocks noChangeArrowheads="1"/>
          </p:cNvSpPr>
          <p:nvPr/>
        </p:nvSpPr>
        <p:spPr bwMode="auto">
          <a:xfrm>
            <a:off x="211818" y="187046"/>
            <a:ext cx="9349626"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dirty="0"/>
              <a:t>“Most actual cases of killing are clearly terrible… and one hears of such cases every day.  On the other hand, one hardly ever hears of cases of letting die, except for the actions of doctors who are motivated by humanitarian reasons.  So one learns to think of killing in a much worse light than of letting die.  But this does not mean that there is something about killing that makes it in itself worse than letting die.”  (James Rachels)</a:t>
            </a:r>
            <a:endParaRPr kumimoji="0" lang="en-US" altLang="zh-CN" sz="2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2A82F16A-DA06-48E1-86C9-CA18BAE70497}"/>
              </a:ext>
            </a:extLst>
          </p:cNvPr>
          <p:cNvPicPr>
            <a:picLocks noChangeAspect="1"/>
          </p:cNvPicPr>
          <p:nvPr/>
        </p:nvPicPr>
        <p:blipFill rotWithShape="1">
          <a:blip r:embed="rId2">
            <a:extLst>
              <a:ext uri="{28A0092B-C50C-407E-A947-70E740481C1C}">
                <a14:useLocalDpi xmlns:a14="http://schemas.microsoft.com/office/drawing/2010/main" val="0"/>
              </a:ext>
            </a:extLst>
          </a:blip>
          <a:srcRect t="25544" b="11354"/>
          <a:stretch/>
        </p:blipFill>
        <p:spPr>
          <a:xfrm>
            <a:off x="-1" y="3985741"/>
            <a:ext cx="12192000" cy="2872259"/>
          </a:xfrm>
          <a:prstGeom prst="rect">
            <a:avLst/>
          </a:prstGeom>
        </p:spPr>
      </p:pic>
      <p:sp>
        <p:nvSpPr>
          <p:cNvPr id="7" name="TextBox 6">
            <a:extLst>
              <a:ext uri="{FF2B5EF4-FFF2-40B4-BE49-F238E27FC236}">
                <a16:creationId xmlns:a16="http://schemas.microsoft.com/office/drawing/2014/main" id="{4598E858-C866-48F8-9C8C-5EB1AD33F1AA}"/>
              </a:ext>
            </a:extLst>
          </p:cNvPr>
          <p:cNvSpPr txBox="1"/>
          <p:nvPr/>
        </p:nvSpPr>
        <p:spPr>
          <a:xfrm>
            <a:off x="10323796" y="6400800"/>
            <a:ext cx="1868204" cy="369332"/>
          </a:xfrm>
          <a:prstGeom prst="rect">
            <a:avLst/>
          </a:prstGeom>
          <a:noFill/>
        </p:spPr>
        <p:txBody>
          <a:bodyPr wrap="none" rtlCol="0">
            <a:spAutoFit/>
          </a:bodyPr>
          <a:lstStyle/>
          <a:p>
            <a:r>
              <a:rPr lang="en-US" dirty="0"/>
              <a:t>solerf@123rf.com</a:t>
            </a:r>
          </a:p>
        </p:txBody>
      </p:sp>
      <p:pic>
        <p:nvPicPr>
          <p:cNvPr id="3074" name="Picture 2" descr="Large image of Figure.">
            <a:extLst>
              <a:ext uri="{FF2B5EF4-FFF2-40B4-BE49-F238E27FC236}">
                <a16:creationId xmlns:a16="http://schemas.microsoft.com/office/drawing/2014/main" id="{2BB48EB6-CB97-4C94-AEE2-C403941B1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7472" y="377161"/>
            <a:ext cx="1871289" cy="248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02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82F16A-DA06-48E1-86C9-CA18BAE70497}"/>
              </a:ext>
            </a:extLst>
          </p:cNvPr>
          <p:cNvPicPr>
            <a:picLocks noChangeAspect="1"/>
          </p:cNvPicPr>
          <p:nvPr/>
        </p:nvPicPr>
        <p:blipFill rotWithShape="1">
          <a:blip r:embed="rId2">
            <a:extLst>
              <a:ext uri="{28A0092B-C50C-407E-A947-70E740481C1C}">
                <a14:useLocalDpi xmlns:a14="http://schemas.microsoft.com/office/drawing/2010/main" val="0"/>
              </a:ext>
            </a:extLst>
          </a:blip>
          <a:srcRect t="25544" b="36564"/>
          <a:stretch/>
        </p:blipFill>
        <p:spPr>
          <a:xfrm>
            <a:off x="0" y="5133269"/>
            <a:ext cx="12192000" cy="1724731"/>
          </a:xfrm>
          <a:prstGeom prst="rect">
            <a:avLst/>
          </a:prstGeom>
        </p:spPr>
      </p:pic>
      <p:sp>
        <p:nvSpPr>
          <p:cNvPr id="7" name="TextBox 6">
            <a:extLst>
              <a:ext uri="{FF2B5EF4-FFF2-40B4-BE49-F238E27FC236}">
                <a16:creationId xmlns:a16="http://schemas.microsoft.com/office/drawing/2014/main" id="{4598E858-C866-48F8-9C8C-5EB1AD33F1AA}"/>
              </a:ext>
            </a:extLst>
          </p:cNvPr>
          <p:cNvSpPr txBox="1"/>
          <p:nvPr/>
        </p:nvSpPr>
        <p:spPr>
          <a:xfrm>
            <a:off x="10473196" y="6458675"/>
            <a:ext cx="1225015" cy="261610"/>
          </a:xfrm>
          <a:prstGeom prst="rect">
            <a:avLst/>
          </a:prstGeom>
          <a:noFill/>
        </p:spPr>
        <p:txBody>
          <a:bodyPr wrap="none" rtlCol="0">
            <a:spAutoFit/>
          </a:bodyPr>
          <a:lstStyle/>
          <a:p>
            <a:r>
              <a:rPr lang="en-US" sz="1100" dirty="0">
                <a:solidFill>
                  <a:schemeClr val="bg2">
                    <a:lumMod val="25000"/>
                  </a:schemeClr>
                </a:solidFill>
              </a:rPr>
              <a:t>solerf@123rf.com</a:t>
            </a:r>
          </a:p>
        </p:txBody>
      </p:sp>
      <p:sp>
        <p:nvSpPr>
          <p:cNvPr id="10" name="Rectangle 9">
            <a:extLst>
              <a:ext uri="{FF2B5EF4-FFF2-40B4-BE49-F238E27FC236}">
                <a16:creationId xmlns:a16="http://schemas.microsoft.com/office/drawing/2014/main" id="{DB32144E-C425-564E-B644-153034D7933D}"/>
              </a:ext>
            </a:extLst>
          </p:cNvPr>
          <p:cNvSpPr/>
          <p:nvPr/>
        </p:nvSpPr>
        <p:spPr>
          <a:xfrm rot="16200000">
            <a:off x="48222" y="562568"/>
            <a:ext cx="304799" cy="39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6902"/>
              </a:solidFill>
            </a:endParaRPr>
          </a:p>
        </p:txBody>
      </p:sp>
      <p:pic>
        <p:nvPicPr>
          <p:cNvPr id="3074" name="Picture 2" descr="Large image of Figure.">
            <a:extLst>
              <a:ext uri="{FF2B5EF4-FFF2-40B4-BE49-F238E27FC236}">
                <a16:creationId xmlns:a16="http://schemas.microsoft.com/office/drawing/2014/main" id="{2BB48EB6-CB97-4C94-AEE2-C403941B1AF3}"/>
              </a:ext>
            </a:extLst>
          </p:cNvPr>
          <p:cNvPicPr>
            <a:picLocks noChangeArrowheads="1"/>
          </p:cNvPicPr>
          <p:nvPr/>
        </p:nvPicPr>
        <p:blipFill rotWithShape="1">
          <a:blip r:embed="rId3">
            <a:extLst>
              <a:ext uri="{28A0092B-C50C-407E-A947-70E740481C1C}">
                <a14:useLocalDpi xmlns:a14="http://schemas.microsoft.com/office/drawing/2010/main" val="0"/>
              </a:ext>
            </a:extLst>
          </a:blip>
          <a:srcRect l="219" t="1488" r="219" b="23789"/>
          <a:stretch/>
        </p:blipFill>
        <p:spPr bwMode="auto">
          <a:xfrm>
            <a:off x="615462" y="2303550"/>
            <a:ext cx="1348426" cy="1343829"/>
          </a:xfrm>
          <a:prstGeom prst="ellipse">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0A034D6-3551-7748-A413-DED28AEC969A}"/>
              </a:ext>
            </a:extLst>
          </p:cNvPr>
          <p:cNvSpPr/>
          <p:nvPr/>
        </p:nvSpPr>
        <p:spPr>
          <a:xfrm>
            <a:off x="615462" y="3736688"/>
            <a:ext cx="1359724" cy="307777"/>
          </a:xfrm>
          <a:prstGeom prst="rect">
            <a:avLst/>
          </a:prstGeom>
        </p:spPr>
        <p:txBody>
          <a:bodyPr wrap="square">
            <a:spAutoFit/>
          </a:bodyPr>
          <a:lstStyle/>
          <a:p>
            <a:r>
              <a:rPr lang="en-US"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James Rachels</a:t>
            </a:r>
            <a:endParaRPr lang="en-US" sz="1400" dirty="0">
              <a:solidFill>
                <a:schemeClr val="bg2">
                  <a:lumMod val="25000"/>
                </a:schemeClr>
              </a:solidFill>
            </a:endParaRPr>
          </a:p>
        </p:txBody>
      </p:sp>
      <p:sp>
        <p:nvSpPr>
          <p:cNvPr id="2" name="TextBox 1">
            <a:extLst>
              <a:ext uri="{FF2B5EF4-FFF2-40B4-BE49-F238E27FC236}">
                <a16:creationId xmlns:a16="http://schemas.microsoft.com/office/drawing/2014/main" id="{183F636E-6958-E647-BCC8-1B44254FDB84}"/>
              </a:ext>
            </a:extLst>
          </p:cNvPr>
          <p:cNvSpPr txBox="1"/>
          <p:nvPr/>
        </p:nvSpPr>
        <p:spPr>
          <a:xfrm>
            <a:off x="2343649" y="2095491"/>
            <a:ext cx="607859" cy="1107996"/>
          </a:xfrm>
          <a:prstGeom prst="rect">
            <a:avLst/>
          </a:prstGeom>
          <a:noFill/>
        </p:spPr>
        <p:txBody>
          <a:bodyPr wrap="none" rtlCol="0">
            <a:spAutoFit/>
          </a:bodyPr>
          <a:lstStyle/>
          <a:p>
            <a:r>
              <a:rPr lang="en-US" sz="6600" b="1" dirty="0">
                <a:solidFill>
                  <a:srgbClr val="F76902"/>
                </a:solidFill>
                <a:latin typeface="Times" pitchFamily="2" charset="0"/>
                <a:ea typeface="Open Sans Semibold" panose="020B0606030504020204" pitchFamily="34" charset="0"/>
                <a:cs typeface="Open Sans Semibold" panose="020B0606030504020204" pitchFamily="34" charset="0"/>
              </a:rPr>
              <a:t>“</a:t>
            </a:r>
          </a:p>
        </p:txBody>
      </p:sp>
      <p:sp>
        <p:nvSpPr>
          <p:cNvPr id="11" name="TextBox 10">
            <a:extLst>
              <a:ext uri="{FF2B5EF4-FFF2-40B4-BE49-F238E27FC236}">
                <a16:creationId xmlns:a16="http://schemas.microsoft.com/office/drawing/2014/main" id="{20221F9B-14C0-3C4C-999C-7E19F9FE7CF7}"/>
              </a:ext>
            </a:extLst>
          </p:cNvPr>
          <p:cNvSpPr txBox="1"/>
          <p:nvPr/>
        </p:nvSpPr>
        <p:spPr>
          <a:xfrm>
            <a:off x="10903646" y="3545948"/>
            <a:ext cx="686535" cy="1107996"/>
          </a:xfrm>
          <a:prstGeom prst="rect">
            <a:avLst/>
          </a:prstGeom>
          <a:noFill/>
        </p:spPr>
        <p:txBody>
          <a:bodyPr wrap="none" rtlCol="0">
            <a:spAutoFit/>
          </a:bodyPr>
          <a:lstStyle/>
          <a:p>
            <a:r>
              <a:rPr lang="en-US" sz="6600" b="1" dirty="0">
                <a:solidFill>
                  <a:srgbClr val="F76902"/>
                </a:solidFill>
                <a:latin typeface="Times" pitchFamily="2" charset="0"/>
                <a:ea typeface="Open Sans Semibold" panose="020B0606030504020204" pitchFamily="34" charset="0"/>
                <a:cs typeface="Open Sans Semibold" panose="020B0606030504020204" pitchFamily="34" charset="0"/>
              </a:rPr>
              <a:t>’’</a:t>
            </a:r>
          </a:p>
        </p:txBody>
      </p:sp>
      <p:sp>
        <p:nvSpPr>
          <p:cNvPr id="6" name="Rectangle 4">
            <a:extLst>
              <a:ext uri="{FF2B5EF4-FFF2-40B4-BE49-F238E27FC236}">
                <a16:creationId xmlns:a16="http://schemas.microsoft.com/office/drawing/2014/main" id="{5AD83998-846A-4814-83B9-3C5460449488}"/>
              </a:ext>
            </a:extLst>
          </p:cNvPr>
          <p:cNvSpPr>
            <a:spLocks noChangeArrowheads="1"/>
          </p:cNvSpPr>
          <p:nvPr/>
        </p:nvSpPr>
        <p:spPr bwMode="auto">
          <a:xfrm>
            <a:off x="2951508" y="2193574"/>
            <a:ext cx="8450707" cy="185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ts val="2800"/>
              </a:lnSpc>
              <a:spcBef>
                <a:spcPct val="0"/>
              </a:spcBef>
              <a:spcAft>
                <a:spcPct val="0"/>
              </a:spcAft>
            </a:pPr>
            <a:r>
              <a:rPr lang="en-US" sz="1600" dirty="0">
                <a:latin typeface="Open Sans" panose="020B0606030504020204" pitchFamily="34" charset="0"/>
                <a:ea typeface="Open Sans" panose="020B0606030504020204" pitchFamily="34" charset="0"/>
                <a:cs typeface="Open Sans" panose="020B0606030504020204" pitchFamily="34" charset="0"/>
              </a:rPr>
              <a:t>Most actual cases of killing are clearly terrible… and one hears of such cases every day.  On the other hand, one hardly ever hears of cases of letting die, </a:t>
            </a:r>
            <a:r>
              <a:rPr lang="en-US" sz="1600" b="1" dirty="0">
                <a:latin typeface="Open Sans" panose="020B0606030504020204" pitchFamily="34" charset="0"/>
                <a:ea typeface="Open Sans" panose="020B0606030504020204" pitchFamily="34" charset="0"/>
                <a:cs typeface="Open Sans" panose="020B0606030504020204" pitchFamily="34" charset="0"/>
              </a:rPr>
              <a:t>except</a:t>
            </a:r>
            <a:r>
              <a:rPr lang="en-US" sz="1600" dirty="0">
                <a:latin typeface="Open Sans" panose="020B0606030504020204" pitchFamily="34" charset="0"/>
                <a:ea typeface="Open Sans" panose="020B0606030504020204" pitchFamily="34" charset="0"/>
                <a:cs typeface="Open Sans" panose="020B0606030504020204" pitchFamily="34" charset="0"/>
              </a:rPr>
              <a:t> for the actions of doctors who are motivated by </a:t>
            </a:r>
            <a:r>
              <a:rPr lang="en-US" sz="1600" b="1" dirty="0">
                <a:latin typeface="Open Sans" panose="020B0606030504020204" pitchFamily="34" charset="0"/>
                <a:ea typeface="Open Sans" panose="020B0606030504020204" pitchFamily="34" charset="0"/>
                <a:cs typeface="Open Sans" panose="020B0606030504020204" pitchFamily="34" charset="0"/>
              </a:rPr>
              <a:t>humanitarian reasons</a:t>
            </a:r>
            <a:r>
              <a:rPr lang="en-US" sz="1600" dirty="0">
                <a:latin typeface="Open Sans" panose="020B0606030504020204" pitchFamily="34" charset="0"/>
                <a:ea typeface="Open Sans" panose="020B0606030504020204" pitchFamily="34" charset="0"/>
                <a:cs typeface="Open Sans" panose="020B0606030504020204" pitchFamily="34" charset="0"/>
              </a:rPr>
              <a:t>. So one learns to think of killing in a much worse light than of letting die. But this does not mean that there is something about killing that makes it in itself worse than letting die.</a:t>
            </a:r>
            <a:endParaRPr kumimoji="0" lang="en-US" altLang="zh-CN" sz="160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57967B52-7307-BF4E-95A5-0269A2270B40}"/>
              </a:ext>
            </a:extLst>
          </p:cNvPr>
          <p:cNvSpPr/>
          <p:nvPr/>
        </p:nvSpPr>
        <p:spPr>
          <a:xfrm>
            <a:off x="612690" y="531973"/>
            <a:ext cx="4065024" cy="492443"/>
          </a:xfrm>
          <a:prstGeom prst="rect">
            <a:avLst/>
          </a:prstGeom>
        </p:spPr>
        <p:txBody>
          <a:bodyPr wrap="none" lIns="0" tIns="0" rIns="0" bIns="0">
            <a:spAutoFit/>
          </a:bodyPr>
          <a:lstStyle/>
          <a:p>
            <a:r>
              <a:rPr lang="en-US" sz="3200" b="1" dirty="0">
                <a:solidFill>
                  <a:schemeClr val="bg2">
                    <a:lumMod val="25000"/>
                  </a:schemeClr>
                </a:solidFill>
                <a:latin typeface="Open Sans Semibold" panose="020B0606030504020204" pitchFamily="34" charset="0"/>
                <a:ea typeface="Open Sans Semibold" panose="020B0606030504020204" pitchFamily="34" charset="0"/>
                <a:cs typeface="Open Sans Semibold" panose="020B0606030504020204" pitchFamily="34" charset="0"/>
              </a:rPr>
              <a:t>Slide Title Goes Here</a:t>
            </a:r>
          </a:p>
        </p:txBody>
      </p:sp>
    </p:spTree>
    <p:extLst>
      <p:ext uri="{BB962C8B-B14F-4D97-AF65-F5344CB8AC3E}">
        <p14:creationId xmlns:p14="http://schemas.microsoft.com/office/powerpoint/2010/main" val="335351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65E2C-DD89-4218-A9B6-DBABB6831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805" y="1876800"/>
            <a:ext cx="3292017" cy="4196993"/>
          </a:xfrm>
          <a:prstGeom prst="rect">
            <a:avLst/>
          </a:prstGeom>
        </p:spPr>
      </p:pic>
      <p:sp>
        <p:nvSpPr>
          <p:cNvPr id="4" name="Rectangle 3">
            <a:extLst>
              <a:ext uri="{FF2B5EF4-FFF2-40B4-BE49-F238E27FC236}">
                <a16:creationId xmlns:a16="http://schemas.microsoft.com/office/drawing/2014/main" id="{8DC7F831-60B7-443F-8D31-FFF9584548B8}"/>
              </a:ext>
            </a:extLst>
          </p:cNvPr>
          <p:cNvSpPr/>
          <p:nvPr/>
        </p:nvSpPr>
        <p:spPr>
          <a:xfrm>
            <a:off x="8162486" y="6156747"/>
            <a:ext cx="3293199" cy="646331"/>
          </a:xfrm>
          <a:prstGeom prst="rect">
            <a:avLst/>
          </a:prstGeom>
        </p:spPr>
        <p:txBody>
          <a:bodyPr wrap="square">
            <a:spAutoFit/>
          </a:bodyPr>
          <a:lstStyle/>
          <a:p>
            <a:r>
              <a:rPr lang="en-US" dirty="0"/>
              <a:t>https://www.pinterest.com/pin/482588916297170578/</a:t>
            </a:r>
          </a:p>
        </p:txBody>
      </p:sp>
      <p:pic>
        <p:nvPicPr>
          <p:cNvPr id="6" name="Picture 5">
            <a:extLst>
              <a:ext uri="{FF2B5EF4-FFF2-40B4-BE49-F238E27FC236}">
                <a16:creationId xmlns:a16="http://schemas.microsoft.com/office/drawing/2014/main" id="{70335716-3083-4F60-A064-7F15769B3094}"/>
              </a:ext>
            </a:extLst>
          </p:cNvPr>
          <p:cNvPicPr>
            <a:picLocks noChangeAspect="1"/>
          </p:cNvPicPr>
          <p:nvPr/>
        </p:nvPicPr>
        <p:blipFill rotWithShape="1">
          <a:blip r:embed="rId3">
            <a:extLst>
              <a:ext uri="{28A0092B-C50C-407E-A947-70E740481C1C}">
                <a14:useLocalDpi xmlns:a14="http://schemas.microsoft.com/office/drawing/2010/main" val="0"/>
              </a:ext>
            </a:extLst>
          </a:blip>
          <a:srcRect r="15598"/>
          <a:stretch/>
        </p:blipFill>
        <p:spPr>
          <a:xfrm>
            <a:off x="415247" y="1858906"/>
            <a:ext cx="7074613" cy="4200525"/>
          </a:xfrm>
          <a:prstGeom prst="rect">
            <a:avLst/>
          </a:prstGeom>
        </p:spPr>
      </p:pic>
      <p:sp>
        <p:nvSpPr>
          <p:cNvPr id="7" name="Speech Bubble: Oval 6">
            <a:extLst>
              <a:ext uri="{FF2B5EF4-FFF2-40B4-BE49-F238E27FC236}">
                <a16:creationId xmlns:a16="http://schemas.microsoft.com/office/drawing/2014/main" id="{5A420CF1-63E7-4924-BBA6-203294DCBB6A}"/>
              </a:ext>
            </a:extLst>
          </p:cNvPr>
          <p:cNvSpPr/>
          <p:nvPr/>
        </p:nvSpPr>
        <p:spPr>
          <a:xfrm rot="3936039">
            <a:off x="1343776" y="619981"/>
            <a:ext cx="2616912" cy="2822579"/>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Oval 7">
            <a:extLst>
              <a:ext uri="{FF2B5EF4-FFF2-40B4-BE49-F238E27FC236}">
                <a16:creationId xmlns:a16="http://schemas.microsoft.com/office/drawing/2014/main" id="{E1C624DD-861A-4E6B-8FBD-9B1F0F54849B}"/>
              </a:ext>
            </a:extLst>
          </p:cNvPr>
          <p:cNvSpPr/>
          <p:nvPr/>
        </p:nvSpPr>
        <p:spPr>
          <a:xfrm rot="448803">
            <a:off x="10181690" y="924672"/>
            <a:ext cx="1818526" cy="1797979"/>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Wear your seatbelt!</a:t>
            </a:r>
          </a:p>
        </p:txBody>
      </p:sp>
      <p:sp>
        <p:nvSpPr>
          <p:cNvPr id="9" name="TextBox 8">
            <a:extLst>
              <a:ext uri="{FF2B5EF4-FFF2-40B4-BE49-F238E27FC236}">
                <a16:creationId xmlns:a16="http://schemas.microsoft.com/office/drawing/2014/main" id="{4877D6E5-2B25-4C12-917C-DE19EE6FB26C}"/>
              </a:ext>
            </a:extLst>
          </p:cNvPr>
          <p:cNvSpPr txBox="1"/>
          <p:nvPr/>
        </p:nvSpPr>
        <p:spPr>
          <a:xfrm>
            <a:off x="1766821" y="1492661"/>
            <a:ext cx="2070129" cy="1077218"/>
          </a:xfrm>
          <a:prstGeom prst="rect">
            <a:avLst/>
          </a:prstGeom>
          <a:noFill/>
        </p:spPr>
        <p:txBody>
          <a:bodyPr wrap="square" rtlCol="0">
            <a:spAutoFit/>
          </a:bodyPr>
          <a:lstStyle/>
          <a:p>
            <a:r>
              <a:rPr lang="en-US" sz="3200" dirty="0"/>
              <a:t>Wear your seatbelt!</a:t>
            </a:r>
          </a:p>
        </p:txBody>
      </p:sp>
      <p:sp>
        <p:nvSpPr>
          <p:cNvPr id="10" name="Rectangle 9">
            <a:extLst>
              <a:ext uri="{FF2B5EF4-FFF2-40B4-BE49-F238E27FC236}">
                <a16:creationId xmlns:a16="http://schemas.microsoft.com/office/drawing/2014/main" id="{F54E38A5-219B-46B3-8865-ADFE7745B588}"/>
              </a:ext>
            </a:extLst>
          </p:cNvPr>
          <p:cNvSpPr/>
          <p:nvPr/>
        </p:nvSpPr>
        <p:spPr>
          <a:xfrm>
            <a:off x="10450757" y="1089061"/>
            <a:ext cx="1649157" cy="1384995"/>
          </a:xfrm>
          <a:prstGeom prst="rect">
            <a:avLst/>
          </a:prstGeom>
        </p:spPr>
        <p:txBody>
          <a:bodyPr wrap="square">
            <a:spAutoFit/>
          </a:bodyPr>
          <a:lstStyle/>
          <a:p>
            <a:r>
              <a:rPr lang="en-US" sz="2800" dirty="0"/>
              <a:t>Wear your seatbelt!</a:t>
            </a:r>
          </a:p>
        </p:txBody>
      </p:sp>
      <p:sp>
        <p:nvSpPr>
          <p:cNvPr id="11" name="TextBox 10">
            <a:extLst>
              <a:ext uri="{FF2B5EF4-FFF2-40B4-BE49-F238E27FC236}">
                <a16:creationId xmlns:a16="http://schemas.microsoft.com/office/drawing/2014/main" id="{2054E0A6-62BD-4A79-9B87-1BB0245C845E}"/>
              </a:ext>
            </a:extLst>
          </p:cNvPr>
          <p:cNvSpPr txBox="1"/>
          <p:nvPr/>
        </p:nvSpPr>
        <p:spPr>
          <a:xfrm>
            <a:off x="4162291" y="167622"/>
            <a:ext cx="6687023" cy="646331"/>
          </a:xfrm>
          <a:prstGeom prst="rect">
            <a:avLst/>
          </a:prstGeom>
          <a:noFill/>
        </p:spPr>
        <p:txBody>
          <a:bodyPr wrap="none" rtlCol="0">
            <a:spAutoFit/>
          </a:bodyPr>
          <a:lstStyle/>
          <a:p>
            <a:r>
              <a:rPr lang="en-US" sz="3600" dirty="0"/>
              <a:t>Parenting                 &amp;    Paternalism</a:t>
            </a:r>
          </a:p>
        </p:txBody>
      </p:sp>
      <p:sp>
        <p:nvSpPr>
          <p:cNvPr id="12" name="Rectangle 11">
            <a:extLst>
              <a:ext uri="{FF2B5EF4-FFF2-40B4-BE49-F238E27FC236}">
                <a16:creationId xmlns:a16="http://schemas.microsoft.com/office/drawing/2014/main" id="{7EDE8087-DB14-41E0-A8F3-EECB695DB919}"/>
              </a:ext>
            </a:extLst>
          </p:cNvPr>
          <p:cNvSpPr/>
          <p:nvPr/>
        </p:nvSpPr>
        <p:spPr>
          <a:xfrm>
            <a:off x="826471" y="6156747"/>
            <a:ext cx="6096000" cy="646331"/>
          </a:xfrm>
          <a:prstGeom prst="rect">
            <a:avLst/>
          </a:prstGeom>
        </p:spPr>
        <p:txBody>
          <a:bodyPr>
            <a:spAutoFit/>
          </a:bodyPr>
          <a:lstStyle/>
          <a:p>
            <a:r>
              <a:rPr lang="en-US" dirty="0"/>
              <a:t>https://www.theodysseyonline.com/finding-middle-ground-with-parenting-crucial</a:t>
            </a:r>
          </a:p>
        </p:txBody>
      </p:sp>
    </p:spTree>
    <p:extLst>
      <p:ext uri="{BB962C8B-B14F-4D97-AF65-F5344CB8AC3E}">
        <p14:creationId xmlns:p14="http://schemas.microsoft.com/office/powerpoint/2010/main" val="6068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65E2C-DD89-4218-A9B6-DBABB6831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2359" y="1998357"/>
            <a:ext cx="3292017" cy="4196993"/>
          </a:xfrm>
          <a:prstGeom prst="rect">
            <a:avLst/>
          </a:prstGeom>
        </p:spPr>
      </p:pic>
      <p:sp>
        <p:nvSpPr>
          <p:cNvPr id="4" name="Rectangle 3">
            <a:extLst>
              <a:ext uri="{FF2B5EF4-FFF2-40B4-BE49-F238E27FC236}">
                <a16:creationId xmlns:a16="http://schemas.microsoft.com/office/drawing/2014/main" id="{8DC7F831-60B7-443F-8D31-FFF9584548B8}"/>
              </a:ext>
            </a:extLst>
          </p:cNvPr>
          <p:cNvSpPr/>
          <p:nvPr/>
        </p:nvSpPr>
        <p:spPr>
          <a:xfrm>
            <a:off x="7340622" y="6492414"/>
            <a:ext cx="3898395" cy="169277"/>
          </a:xfrm>
          <a:prstGeom prst="rect">
            <a:avLst/>
          </a:prstGeom>
        </p:spPr>
        <p:txBody>
          <a:bodyPr wrap="square" lIns="0" tIns="0" rIns="0" bIns="0">
            <a:spAutoFit/>
          </a:bodyPr>
          <a:lstStyle/>
          <a:p>
            <a:pPr algn="ctr"/>
            <a:r>
              <a:rPr lang="en-US" sz="1100" dirty="0">
                <a:solidFill>
                  <a:schemeClr val="bg1">
                    <a:lumMod val="50000"/>
                  </a:schemeClr>
                </a:solidFill>
              </a:rPr>
              <a:t>http://www.pinterest.com/pin/482588916297170578/https</a:t>
            </a:r>
          </a:p>
        </p:txBody>
      </p:sp>
      <p:pic>
        <p:nvPicPr>
          <p:cNvPr id="6" name="Picture 5">
            <a:extLst>
              <a:ext uri="{FF2B5EF4-FFF2-40B4-BE49-F238E27FC236}">
                <a16:creationId xmlns:a16="http://schemas.microsoft.com/office/drawing/2014/main" id="{70335716-3083-4F60-A064-7F15769B3094}"/>
              </a:ext>
            </a:extLst>
          </p:cNvPr>
          <p:cNvPicPr>
            <a:picLocks noChangeAspect="1"/>
          </p:cNvPicPr>
          <p:nvPr/>
        </p:nvPicPr>
        <p:blipFill rotWithShape="1">
          <a:blip r:embed="rId3">
            <a:extLst>
              <a:ext uri="{28A0092B-C50C-407E-A947-70E740481C1C}">
                <a14:useLocalDpi xmlns:a14="http://schemas.microsoft.com/office/drawing/2010/main" val="0"/>
              </a:ext>
            </a:extLst>
          </a:blip>
          <a:srcRect l="9925" r="23841"/>
          <a:stretch/>
        </p:blipFill>
        <p:spPr>
          <a:xfrm>
            <a:off x="612690" y="2465408"/>
            <a:ext cx="4899350" cy="3706792"/>
          </a:xfrm>
          <a:prstGeom prst="rect">
            <a:avLst/>
          </a:prstGeom>
        </p:spPr>
      </p:pic>
      <p:sp>
        <p:nvSpPr>
          <p:cNvPr id="12" name="Rectangle 11">
            <a:extLst>
              <a:ext uri="{FF2B5EF4-FFF2-40B4-BE49-F238E27FC236}">
                <a16:creationId xmlns:a16="http://schemas.microsoft.com/office/drawing/2014/main" id="{7EDE8087-DB14-41E0-A8F3-EECB695DB919}"/>
              </a:ext>
            </a:extLst>
          </p:cNvPr>
          <p:cNvSpPr/>
          <p:nvPr/>
        </p:nvSpPr>
        <p:spPr>
          <a:xfrm>
            <a:off x="609600" y="6492414"/>
            <a:ext cx="4917744" cy="169277"/>
          </a:xfrm>
          <a:prstGeom prst="rect">
            <a:avLst/>
          </a:prstGeom>
        </p:spPr>
        <p:txBody>
          <a:bodyPr wrap="square" lIns="0" tIns="0" rIns="0" bIns="0">
            <a:spAutoFit/>
          </a:bodyPr>
          <a:lstStyle/>
          <a:p>
            <a:pPr algn="ctr"/>
            <a:r>
              <a:rPr lang="en-US" sz="1100" dirty="0">
                <a:solidFill>
                  <a:schemeClr val="bg1">
                    <a:lumMod val="50000"/>
                  </a:schemeClr>
                </a:solidFill>
              </a:rPr>
              <a:t>https://www.theodysseyonline.com/finding-middle-ground-with-parenting-crucial</a:t>
            </a:r>
          </a:p>
        </p:txBody>
      </p:sp>
      <p:sp>
        <p:nvSpPr>
          <p:cNvPr id="14" name="Rectangle 13">
            <a:extLst>
              <a:ext uri="{FF2B5EF4-FFF2-40B4-BE49-F238E27FC236}">
                <a16:creationId xmlns:a16="http://schemas.microsoft.com/office/drawing/2014/main" id="{C8852DC5-24A9-3143-B537-3A1DDA4520D4}"/>
              </a:ext>
            </a:extLst>
          </p:cNvPr>
          <p:cNvSpPr/>
          <p:nvPr/>
        </p:nvSpPr>
        <p:spPr>
          <a:xfrm>
            <a:off x="612690" y="531973"/>
            <a:ext cx="4831259" cy="492443"/>
          </a:xfrm>
          <a:prstGeom prst="rect">
            <a:avLst/>
          </a:prstGeom>
        </p:spPr>
        <p:txBody>
          <a:bodyPr wrap="none" lIns="0" tIns="0" rIns="0" bIns="0">
            <a:spAutoFit/>
          </a:bodyPr>
          <a:lstStyle/>
          <a:p>
            <a:r>
              <a:rPr lang="en-US" sz="3200" b="1" dirty="0">
                <a:solidFill>
                  <a:schemeClr val="bg2">
                    <a:lumMod val="25000"/>
                  </a:schemeClr>
                </a:solidFill>
                <a:latin typeface="Open Sans Semibold" panose="020B0606030504020204" pitchFamily="34" charset="0"/>
                <a:ea typeface="Open Sans Semibold" panose="020B0606030504020204" pitchFamily="34" charset="0"/>
                <a:cs typeface="Open Sans Semibold" panose="020B0606030504020204" pitchFamily="34" charset="0"/>
              </a:rPr>
              <a:t>Parenting &amp; Paternalism</a:t>
            </a:r>
          </a:p>
        </p:txBody>
      </p:sp>
      <p:grpSp>
        <p:nvGrpSpPr>
          <p:cNvPr id="18" name="Group 17">
            <a:extLst>
              <a:ext uri="{FF2B5EF4-FFF2-40B4-BE49-F238E27FC236}">
                <a16:creationId xmlns:a16="http://schemas.microsoft.com/office/drawing/2014/main" id="{77C71FD7-A34A-6E4B-8115-65BC99140E01}"/>
              </a:ext>
            </a:extLst>
          </p:cNvPr>
          <p:cNvGrpSpPr/>
          <p:nvPr/>
        </p:nvGrpSpPr>
        <p:grpSpPr>
          <a:xfrm>
            <a:off x="9759897" y="2229547"/>
            <a:ext cx="1670680" cy="1691137"/>
            <a:chOff x="9759897" y="2229547"/>
            <a:chExt cx="1670680" cy="1691137"/>
          </a:xfrm>
        </p:grpSpPr>
        <p:sp>
          <p:nvSpPr>
            <p:cNvPr id="15" name="Speech Bubble: Oval 6">
              <a:extLst>
                <a:ext uri="{FF2B5EF4-FFF2-40B4-BE49-F238E27FC236}">
                  <a16:creationId xmlns:a16="http://schemas.microsoft.com/office/drawing/2014/main" id="{22CA24A2-AAED-0140-88CC-B72846CC7634}"/>
                </a:ext>
              </a:extLst>
            </p:cNvPr>
            <p:cNvSpPr/>
            <p:nvPr/>
          </p:nvSpPr>
          <p:spPr>
            <a:xfrm rot="3206121">
              <a:off x="9749668" y="2239776"/>
              <a:ext cx="1691137" cy="1670680"/>
            </a:xfrm>
            <a:prstGeom prst="wedgeEllipseCallou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3850E80-8B60-0542-8ADD-6A66A7250EB4}"/>
                </a:ext>
              </a:extLst>
            </p:cNvPr>
            <p:cNvSpPr txBox="1"/>
            <p:nvPr/>
          </p:nvSpPr>
          <p:spPr>
            <a:xfrm>
              <a:off x="10066267" y="2572783"/>
              <a:ext cx="1257093" cy="1015663"/>
            </a:xfrm>
            <a:prstGeom prst="rect">
              <a:avLst/>
            </a:prstGeom>
            <a:noFill/>
          </p:spPr>
          <p:txBody>
            <a:bodyPr wrap="square" rtlCol="0">
              <a:spAutoFit/>
            </a:bodyPr>
            <a:lstStyle/>
            <a:p>
              <a:r>
                <a:rPr lang="en-US" sz="2000" b="1" dirty="0">
                  <a:latin typeface="Open Sans Condensed" panose="020B0606030504020204" pitchFamily="34" charset="0"/>
                  <a:ea typeface="Open Sans Condensed" panose="020B0606030504020204" pitchFamily="34" charset="0"/>
                  <a:cs typeface="Open Sans Condensed" panose="020B0606030504020204" pitchFamily="34" charset="0"/>
                </a:rPr>
                <a:t>WEAR YOUR SEATBELT!</a:t>
              </a:r>
            </a:p>
          </p:txBody>
        </p:sp>
      </p:grpSp>
      <p:grpSp>
        <p:nvGrpSpPr>
          <p:cNvPr id="19" name="Group 18">
            <a:extLst>
              <a:ext uri="{FF2B5EF4-FFF2-40B4-BE49-F238E27FC236}">
                <a16:creationId xmlns:a16="http://schemas.microsoft.com/office/drawing/2014/main" id="{93B9183D-0746-A948-9A64-49AF3F0F36AE}"/>
              </a:ext>
            </a:extLst>
          </p:cNvPr>
          <p:cNvGrpSpPr/>
          <p:nvPr/>
        </p:nvGrpSpPr>
        <p:grpSpPr>
          <a:xfrm>
            <a:off x="1567820" y="2229547"/>
            <a:ext cx="1670680" cy="1691137"/>
            <a:chOff x="9759897" y="2229547"/>
            <a:chExt cx="1670680" cy="1691137"/>
          </a:xfrm>
        </p:grpSpPr>
        <p:sp>
          <p:nvSpPr>
            <p:cNvPr id="20" name="Speech Bubble: Oval 6">
              <a:extLst>
                <a:ext uri="{FF2B5EF4-FFF2-40B4-BE49-F238E27FC236}">
                  <a16:creationId xmlns:a16="http://schemas.microsoft.com/office/drawing/2014/main" id="{D567E866-5C44-A546-BFC8-847A063DC975}"/>
                </a:ext>
              </a:extLst>
            </p:cNvPr>
            <p:cNvSpPr/>
            <p:nvPr/>
          </p:nvSpPr>
          <p:spPr>
            <a:xfrm rot="3206121">
              <a:off x="9749668" y="2239776"/>
              <a:ext cx="1691137" cy="1670680"/>
            </a:xfrm>
            <a:prstGeom prst="wedgeEllipseCallou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95F9835-E3A2-9747-BE40-F32DD988F9CC}"/>
                </a:ext>
              </a:extLst>
            </p:cNvPr>
            <p:cNvSpPr txBox="1"/>
            <p:nvPr/>
          </p:nvSpPr>
          <p:spPr>
            <a:xfrm>
              <a:off x="10066267" y="2572783"/>
              <a:ext cx="1257093" cy="1015663"/>
            </a:xfrm>
            <a:prstGeom prst="rect">
              <a:avLst/>
            </a:prstGeom>
            <a:noFill/>
          </p:spPr>
          <p:txBody>
            <a:bodyPr wrap="square" rtlCol="0">
              <a:spAutoFit/>
            </a:bodyPr>
            <a:lstStyle/>
            <a:p>
              <a:r>
                <a:rPr lang="en-US" sz="2000" b="1" dirty="0">
                  <a:latin typeface="Open Sans Condensed" panose="020B0606030504020204" pitchFamily="34" charset="0"/>
                  <a:ea typeface="Open Sans Condensed" panose="020B0606030504020204" pitchFamily="34" charset="0"/>
                  <a:cs typeface="Open Sans Condensed" panose="020B0606030504020204" pitchFamily="34" charset="0"/>
                </a:rPr>
                <a:t>WEAR YOUR SEATBELT!</a:t>
              </a:r>
            </a:p>
          </p:txBody>
        </p:sp>
      </p:grpSp>
      <p:sp>
        <p:nvSpPr>
          <p:cNvPr id="22" name="Rectangle 21">
            <a:extLst>
              <a:ext uri="{FF2B5EF4-FFF2-40B4-BE49-F238E27FC236}">
                <a16:creationId xmlns:a16="http://schemas.microsoft.com/office/drawing/2014/main" id="{2E7131C6-49F9-044F-A294-070B5095BEB6}"/>
              </a:ext>
            </a:extLst>
          </p:cNvPr>
          <p:cNvSpPr/>
          <p:nvPr/>
        </p:nvSpPr>
        <p:spPr>
          <a:xfrm>
            <a:off x="612690" y="1022612"/>
            <a:ext cx="5257800" cy="246221"/>
          </a:xfrm>
          <a:prstGeom prst="rect">
            <a:avLst/>
          </a:prstGeom>
        </p:spPr>
        <p:txBody>
          <a:bodyPr wrap="square" lIns="0" tIns="0" rIns="0" bIns="0">
            <a:spAutoFit/>
          </a:bodyPr>
          <a:lstStyle/>
          <a:p>
            <a:r>
              <a:rPr lang="en-US" sz="1600" dirty="0">
                <a:solidFill>
                  <a:srgbClr val="F76902"/>
                </a:solidFill>
              </a:rPr>
              <a:t>If there is something to say, you can add to it.</a:t>
            </a:r>
          </a:p>
        </p:txBody>
      </p:sp>
      <p:sp>
        <p:nvSpPr>
          <p:cNvPr id="23" name="Rectangle 22">
            <a:extLst>
              <a:ext uri="{FF2B5EF4-FFF2-40B4-BE49-F238E27FC236}">
                <a16:creationId xmlns:a16="http://schemas.microsoft.com/office/drawing/2014/main" id="{458BA568-B3B0-3E4B-8D77-51A5B66EC7B6}"/>
              </a:ext>
            </a:extLst>
          </p:cNvPr>
          <p:cNvSpPr/>
          <p:nvPr/>
        </p:nvSpPr>
        <p:spPr>
          <a:xfrm rot="16200000">
            <a:off x="48222" y="562568"/>
            <a:ext cx="304799" cy="39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6902"/>
              </a:solidFill>
            </a:endParaRPr>
          </a:p>
        </p:txBody>
      </p:sp>
    </p:spTree>
    <p:extLst>
      <p:ext uri="{BB962C8B-B14F-4D97-AF65-F5344CB8AC3E}">
        <p14:creationId xmlns:p14="http://schemas.microsoft.com/office/powerpoint/2010/main" val="343628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607EE-AF7C-4631-9761-6A8B09B16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95" y="103695"/>
            <a:ext cx="11593241" cy="6683604"/>
          </a:xfrm>
          <a:prstGeom prst="rect">
            <a:avLst/>
          </a:prstGeom>
        </p:spPr>
      </p:pic>
    </p:spTree>
    <p:extLst>
      <p:ext uri="{BB962C8B-B14F-4D97-AF65-F5344CB8AC3E}">
        <p14:creationId xmlns:p14="http://schemas.microsoft.com/office/powerpoint/2010/main" val="54555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09" y="235"/>
            <a:ext cx="11933792" cy="6857765"/>
          </a:xfrm>
          <a:prstGeom prst="rect">
            <a:avLst/>
          </a:prstGeom>
        </p:spPr>
      </p:pic>
      <p:sp>
        <p:nvSpPr>
          <p:cNvPr id="3" name="Rectangle 2"/>
          <p:cNvSpPr/>
          <p:nvPr/>
        </p:nvSpPr>
        <p:spPr>
          <a:xfrm>
            <a:off x="1211254" y="67025"/>
            <a:ext cx="5004896" cy="523220"/>
          </a:xfrm>
          <a:prstGeom prst="rect">
            <a:avLst/>
          </a:prstGeom>
        </p:spPr>
        <p:txBody>
          <a:bodyPr wrap="none">
            <a:spAutoFit/>
          </a:bodyPr>
          <a:lstStyle/>
          <a:p>
            <a:r>
              <a:rPr lang="en-US" sz="2800" dirty="0">
                <a:latin typeface="Britannic Bold" panose="020B0903060703020204" pitchFamily="34" charset="0"/>
              </a:rPr>
              <a:t>Version (b) covers omissions. </a:t>
            </a:r>
            <a:endParaRPr lang="en-US" sz="2800" dirty="0"/>
          </a:p>
        </p:txBody>
      </p:sp>
      <p:sp>
        <p:nvSpPr>
          <p:cNvPr id="4" name="Rectangle 3"/>
          <p:cNvSpPr/>
          <p:nvPr/>
        </p:nvSpPr>
        <p:spPr>
          <a:xfrm>
            <a:off x="242583" y="6334780"/>
            <a:ext cx="5176417" cy="523220"/>
          </a:xfrm>
          <a:prstGeom prst="rect">
            <a:avLst/>
          </a:prstGeom>
        </p:spPr>
        <p:txBody>
          <a:bodyPr wrap="none">
            <a:spAutoFit/>
          </a:bodyPr>
          <a:lstStyle/>
          <a:p>
            <a:r>
              <a:rPr lang="en-US" sz="2800" dirty="0">
                <a:latin typeface="Britannic Bold" panose="020B0903060703020204" pitchFamily="34" charset="0"/>
              </a:rPr>
              <a:t>Version (a) covers </a:t>
            </a:r>
            <a:r>
              <a:rPr lang="en-US" sz="2800" dirty="0" err="1">
                <a:latin typeface="Britannic Bold" panose="020B0903060703020204" pitchFamily="34" charset="0"/>
              </a:rPr>
              <a:t>comissions</a:t>
            </a:r>
            <a:r>
              <a:rPr lang="en-US" sz="2800" dirty="0">
                <a:latin typeface="Britannic Bold" panose="020B0903060703020204" pitchFamily="34" charset="0"/>
              </a:rPr>
              <a:t>. </a:t>
            </a:r>
            <a:endParaRPr lang="en-US" sz="2800" dirty="0"/>
          </a:p>
        </p:txBody>
      </p:sp>
    </p:spTree>
    <p:extLst>
      <p:ext uri="{BB962C8B-B14F-4D97-AF65-F5344CB8AC3E}">
        <p14:creationId xmlns:p14="http://schemas.microsoft.com/office/powerpoint/2010/main" val="1284837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2726</TotalTime>
  <Words>381</Words>
  <Application>Microsoft Macintosh PowerPoint</Application>
  <PresentationFormat>Widescreen</PresentationFormat>
  <Paragraphs>30</Paragraphs>
  <Slides>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Britannic Bold</vt:lpstr>
      <vt:lpstr>Calibri</vt:lpstr>
      <vt:lpstr>Calibri Light</vt:lpstr>
      <vt:lpstr>Open Sans</vt:lpstr>
      <vt:lpstr>Open Sans Condensed</vt:lpstr>
      <vt:lpstr>Open Sans Semibold</vt:lpstr>
      <vt:lpstr>Times</vt:lpstr>
      <vt:lpstr>Office Theme</vt:lpstr>
      <vt:lpstr>2 Step Process: Grapple, then Understand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Rochester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Step Process: Grapple, then Understand</dc:title>
  <dc:creator>Colin Mathers</dc:creator>
  <cp:lastModifiedBy>Microsoft Office User</cp:lastModifiedBy>
  <cp:revision>22</cp:revision>
  <cp:lastPrinted>2019-04-23T22:24:55Z</cp:lastPrinted>
  <dcterms:created xsi:type="dcterms:W3CDTF">2019-04-20T16:40:37Z</dcterms:created>
  <dcterms:modified xsi:type="dcterms:W3CDTF">2019-04-23T22:52:15Z</dcterms:modified>
</cp:coreProperties>
</file>