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Lst>
  <p:notesMasterIdLst>
    <p:notesMasterId r:id="rId27"/>
  </p:notesMasterIdLst>
  <p:handoutMasterIdLst>
    <p:handoutMasterId r:id="rId28"/>
  </p:handoutMasterIdLst>
  <p:sldIdLst>
    <p:sldId id="276" r:id="rId5"/>
    <p:sldId id="301" r:id="rId6"/>
    <p:sldId id="278" r:id="rId7"/>
    <p:sldId id="305" r:id="rId8"/>
    <p:sldId id="303" r:id="rId9"/>
    <p:sldId id="277" r:id="rId10"/>
    <p:sldId id="286" r:id="rId11"/>
    <p:sldId id="291" r:id="rId12"/>
    <p:sldId id="293" r:id="rId13"/>
    <p:sldId id="287" r:id="rId14"/>
    <p:sldId id="292" r:id="rId15"/>
    <p:sldId id="297" r:id="rId16"/>
    <p:sldId id="300" r:id="rId17"/>
    <p:sldId id="295" r:id="rId18"/>
    <p:sldId id="296" r:id="rId19"/>
    <p:sldId id="298" r:id="rId20"/>
    <p:sldId id="299" r:id="rId21"/>
    <p:sldId id="306" r:id="rId22"/>
    <p:sldId id="304" r:id="rId23"/>
    <p:sldId id="294" r:id="rId24"/>
    <p:sldId id="302" r:id="rId25"/>
    <p:sldId id="283" r:id="rId26"/>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6618"/>
    <a:srgbClr val="EF6F2A"/>
    <a:srgbClr val="E46102"/>
    <a:srgbClr val="EEEEEE"/>
    <a:srgbClr val="D95E00"/>
    <a:srgbClr val="6869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0C7FC-A689-4843-9EB3-1742C1EBDEE4}" v="144" dt="2026-02-25T13:50:09.688"/>
    <p1510:client id="{F2E0A31A-B358-A15A-B854-F60E418B6446}" v="3" dt="2026-02-25T15:51:27.2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41" autoAdjust="0"/>
    <p:restoredTop sz="75948" autoAdjust="0"/>
  </p:normalViewPr>
  <p:slideViewPr>
    <p:cSldViewPr snapToGrid="0" snapToObjects="1">
      <p:cViewPr varScale="1">
        <p:scale>
          <a:sx n="84" d="100"/>
          <a:sy n="84" d="100"/>
        </p:scale>
        <p:origin x="2046" y="60"/>
      </p:cViewPr>
      <p:guideLst>
        <p:guide orient="horz" pos="2352"/>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333BD0-7962-B04A-8E72-AD5168F631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6B94C6-1659-0D42-8942-DAD6793A09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9C6931-D0F6-AB40-9D7F-95567148A5C2}" type="datetimeFigureOut">
              <a:rPr lang="en-US" smtClean="0"/>
              <a:t>2/25/2026</a:t>
            </a:fld>
            <a:endParaRPr lang="en-US"/>
          </a:p>
        </p:txBody>
      </p:sp>
      <p:sp>
        <p:nvSpPr>
          <p:cNvPr id="4" name="Footer Placeholder 3">
            <a:extLst>
              <a:ext uri="{FF2B5EF4-FFF2-40B4-BE49-F238E27FC236}">
                <a16:creationId xmlns:a16="http://schemas.microsoft.com/office/drawing/2014/main" id="{8BE64BEA-E2E4-BF48-8CF7-45787CAA5A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39BBDE-4EF8-F14C-8AE0-73BF9B0C3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F64436-003E-284C-9347-5BCE37456516}" type="slidenum">
              <a:rPr lang="en-US" smtClean="0"/>
              <a:t>‹#›</a:t>
            </a:fld>
            <a:endParaRPr lang="en-US"/>
          </a:p>
        </p:txBody>
      </p:sp>
    </p:spTree>
    <p:extLst>
      <p:ext uri="{BB962C8B-B14F-4D97-AF65-F5344CB8AC3E}">
        <p14:creationId xmlns:p14="http://schemas.microsoft.com/office/powerpoint/2010/main" val="23733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C18F2-6801-5147-A332-A6E1C7D69D18}" type="datetimeFigureOut">
              <a:rPr lang="en-US" smtClean="0"/>
              <a:t>2/25/2026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F60EF-C37D-4D44-90AD-6140AB570E45}" type="slidenum">
              <a:rPr lang="en-US" smtClean="0"/>
              <a:t>‹#›</a:t>
            </a:fld>
            <a:endParaRPr lang="en-US"/>
          </a:p>
        </p:txBody>
      </p:sp>
    </p:spTree>
    <p:extLst>
      <p:ext uri="{BB962C8B-B14F-4D97-AF65-F5344CB8AC3E}">
        <p14:creationId xmlns:p14="http://schemas.microsoft.com/office/powerpoint/2010/main" val="1818248317"/>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agenda is packed with all things Time Tracking.  I wanted to kick off with the most frequent inquiries that we have been receiving through the Controllers Office Timekeeping help line.  </a:t>
            </a:r>
          </a:p>
          <a:p>
            <a:endParaRPr lang="en-US" dirty="0"/>
          </a:p>
          <a:p>
            <a:r>
              <a:rPr lang="en-US" dirty="0"/>
              <a:t>From there we will go through some of the workday time terminology to set the stage </a:t>
            </a:r>
          </a:p>
          <a:p>
            <a:endParaRPr lang="en-US" dirty="0"/>
          </a:p>
          <a:p>
            <a:r>
              <a:rPr lang="en-US" dirty="0"/>
              <a:t>Then move to the Who, What, Where, when and maybe a touch of the why where possible.  </a:t>
            </a:r>
          </a:p>
          <a:p>
            <a:endParaRPr lang="en-US" dirty="0"/>
          </a:p>
          <a:p>
            <a:r>
              <a:rPr lang="en-US" dirty="0"/>
              <a:t>The Enter Time Business Process where we will touch on the variations of the timesheet status, the views, and some best practice methods for Approving Time.  </a:t>
            </a:r>
          </a:p>
          <a:p>
            <a:endParaRPr lang="en-US" dirty="0"/>
          </a:p>
          <a:p>
            <a:r>
              <a:rPr lang="en-US" dirty="0"/>
              <a:t>I will do my best to leave time at the end for Q&amp;A </a:t>
            </a:r>
          </a:p>
          <a:p>
            <a:endParaRPr lang="en-US" dirty="0"/>
          </a:p>
          <a:p>
            <a:endParaRPr lang="en-US" dirty="0"/>
          </a:p>
        </p:txBody>
      </p:sp>
      <p:sp>
        <p:nvSpPr>
          <p:cNvPr id="4" name="Slide Number Placeholder 3"/>
          <p:cNvSpPr>
            <a:spLocks noGrp="1"/>
          </p:cNvSpPr>
          <p:nvPr>
            <p:ph type="sldNum" sz="quarter" idx="5"/>
          </p:nvPr>
        </p:nvSpPr>
        <p:spPr/>
        <p:txBody>
          <a:bodyPr/>
          <a:lstStyle/>
          <a:p>
            <a:fld id="{8DCF60EF-C37D-4D44-90AD-6140AB570E45}" type="slidenum">
              <a:rPr lang="en-US" smtClean="0"/>
              <a:t>1</a:t>
            </a:fld>
            <a:endParaRPr lang="en-US" dirty="0"/>
          </a:p>
        </p:txBody>
      </p:sp>
    </p:spTree>
    <p:extLst>
      <p:ext uri="{BB962C8B-B14F-4D97-AF65-F5344CB8AC3E}">
        <p14:creationId xmlns:p14="http://schemas.microsoft.com/office/powerpoint/2010/main" val="2347224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Unsubmitted Timesheet – Your action to Submit this will be the approval Step </a:t>
            </a:r>
          </a:p>
          <a:p>
            <a:endParaRPr lang="en-US" dirty="0"/>
          </a:p>
        </p:txBody>
      </p:sp>
      <p:sp>
        <p:nvSpPr>
          <p:cNvPr id="4" name="Slide Number Placeholder 3"/>
          <p:cNvSpPr>
            <a:spLocks noGrp="1"/>
          </p:cNvSpPr>
          <p:nvPr>
            <p:ph type="sldNum" sz="quarter" idx="5"/>
          </p:nvPr>
        </p:nvSpPr>
        <p:spPr/>
        <p:txBody>
          <a:bodyPr/>
          <a:lstStyle/>
          <a:p>
            <a:fld id="{8DCF60EF-C37D-4D44-90AD-6140AB570E45}" type="slidenum">
              <a:rPr lang="en-US" smtClean="0"/>
              <a:t>14</a:t>
            </a:fld>
            <a:endParaRPr lang="en-US" dirty="0"/>
          </a:p>
        </p:txBody>
      </p:sp>
    </p:spTree>
    <p:extLst>
      <p:ext uri="{BB962C8B-B14F-4D97-AF65-F5344CB8AC3E}">
        <p14:creationId xmlns:p14="http://schemas.microsoft.com/office/powerpoint/2010/main" val="68568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weekly view and by selecting Actions – Switch Calendar, you can now see that this student worked on 3 different Jobs.  </a:t>
            </a:r>
          </a:p>
        </p:txBody>
      </p:sp>
      <p:sp>
        <p:nvSpPr>
          <p:cNvPr id="4" name="Slide Number Placeholder 3"/>
          <p:cNvSpPr>
            <a:spLocks noGrp="1"/>
          </p:cNvSpPr>
          <p:nvPr>
            <p:ph type="sldNum" sz="quarter" idx="5"/>
          </p:nvPr>
        </p:nvSpPr>
        <p:spPr/>
        <p:txBody>
          <a:bodyPr/>
          <a:lstStyle/>
          <a:p>
            <a:fld id="{8DCF60EF-C37D-4D44-90AD-6140AB570E45}" type="slidenum">
              <a:rPr lang="en-US" smtClean="0"/>
              <a:t>15</a:t>
            </a:fld>
            <a:endParaRPr lang="en-US" dirty="0"/>
          </a:p>
        </p:txBody>
      </p:sp>
    </p:spTree>
    <p:extLst>
      <p:ext uri="{BB962C8B-B14F-4D97-AF65-F5344CB8AC3E}">
        <p14:creationId xmlns:p14="http://schemas.microsoft.com/office/powerpoint/2010/main" val="3174958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during the Time review process you have the ability to see all jobs for the employee you cannot approve these hours.  Worth noting here as well that when reviewing the employee profile, managers are unable to see the multiple positions active. </a:t>
            </a:r>
          </a:p>
          <a:p>
            <a:endParaRPr lang="en-US" dirty="0"/>
          </a:p>
          <a:p>
            <a:r>
              <a:rPr lang="en-US" dirty="0"/>
              <a:t>If hours were submitted to your job in error, you should contact the student to ask which job these belong to.  The approving manager can then change the job to the correct job and resubmit the timesheet  - this will trigger a new task for the manager of the correct job for that time block.  </a:t>
            </a:r>
          </a:p>
          <a:p>
            <a:endParaRPr lang="en-US" dirty="0"/>
          </a:p>
          <a:p>
            <a:r>
              <a:rPr lang="en-US" dirty="0"/>
              <a:t>While students are unable to edit their own timesheets, the responsibility to review and submit time can easily be requested by all workers.  </a:t>
            </a:r>
          </a:p>
        </p:txBody>
      </p:sp>
      <p:sp>
        <p:nvSpPr>
          <p:cNvPr id="4" name="Slide Number Placeholder 3"/>
          <p:cNvSpPr>
            <a:spLocks noGrp="1"/>
          </p:cNvSpPr>
          <p:nvPr>
            <p:ph type="sldNum" sz="quarter" idx="5"/>
          </p:nvPr>
        </p:nvSpPr>
        <p:spPr/>
        <p:txBody>
          <a:bodyPr/>
          <a:lstStyle/>
          <a:p>
            <a:fld id="{8DCF60EF-C37D-4D44-90AD-6140AB570E45}" type="slidenum">
              <a:rPr lang="en-US" smtClean="0"/>
              <a:t>16</a:t>
            </a:fld>
            <a:endParaRPr lang="en-US" dirty="0"/>
          </a:p>
        </p:txBody>
      </p:sp>
    </p:spTree>
    <p:extLst>
      <p:ext uri="{BB962C8B-B14F-4D97-AF65-F5344CB8AC3E}">
        <p14:creationId xmlns:p14="http://schemas.microsoft.com/office/powerpoint/2010/main" val="2139147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must approve an invoice for 45$ - it is critical that time is approved ;</a:t>
            </a:r>
          </a:p>
          <a:p>
            <a:endParaRPr lang="en-US" dirty="0"/>
          </a:p>
          <a:p>
            <a:r>
              <a:rPr lang="en-US" dirty="0"/>
              <a:t>Review Time or Edit and Approve Time </a:t>
            </a:r>
          </a:p>
          <a:p>
            <a:r>
              <a:rPr lang="en-US" dirty="0"/>
              <a:t>Refer to prior period to confirm any updates that employees or timekeeper did not approve </a:t>
            </a:r>
          </a:p>
          <a:p>
            <a:r>
              <a:rPr lang="en-US" dirty="0"/>
              <a:t>Long shifts – Hours total for the day and the next day will be the indicator </a:t>
            </a:r>
          </a:p>
          <a:p>
            <a:r>
              <a:rPr lang="en-US" dirty="0"/>
              <a:t>Open timesheets in a separate Tab where there may be exceptions to review – You can have multiple tabs open (be careful) </a:t>
            </a:r>
          </a:p>
          <a:p>
            <a:r>
              <a:rPr lang="en-US" dirty="0"/>
              <a:t>Correct or Delete Missed Punches </a:t>
            </a:r>
          </a:p>
          <a:p>
            <a:endParaRPr lang="en-US" dirty="0"/>
          </a:p>
          <a:p>
            <a:r>
              <a:rPr lang="en-US" dirty="0"/>
              <a:t>Payroll will mass approve all timesheets that are unapproved – including those in the “Send back” status - </a:t>
            </a:r>
          </a:p>
          <a:p>
            <a:endParaRPr lang="en-US" dirty="0"/>
          </a:p>
          <a:p>
            <a:r>
              <a:rPr lang="en-US" dirty="0"/>
              <a:t>Employees must Submit the correction to initiate the approval to managers’ </a:t>
            </a:r>
          </a:p>
          <a:p>
            <a:r>
              <a:rPr lang="en-US" dirty="0"/>
              <a:t>Managers must Review – Approve prior period corrections to be paid </a:t>
            </a:r>
          </a:p>
          <a:p>
            <a:endParaRPr lang="en-US" dirty="0"/>
          </a:p>
          <a:p>
            <a:r>
              <a:rPr lang="en-US" dirty="0"/>
              <a:t>Mass Approve will not occur for time not in the current processing period. </a:t>
            </a:r>
          </a:p>
        </p:txBody>
      </p:sp>
      <p:sp>
        <p:nvSpPr>
          <p:cNvPr id="4" name="Slide Number Placeholder 3"/>
          <p:cNvSpPr>
            <a:spLocks noGrp="1"/>
          </p:cNvSpPr>
          <p:nvPr>
            <p:ph type="sldNum" sz="quarter" idx="5"/>
          </p:nvPr>
        </p:nvSpPr>
        <p:spPr/>
        <p:txBody>
          <a:bodyPr/>
          <a:lstStyle/>
          <a:p>
            <a:fld id="{8DCF60EF-C37D-4D44-90AD-6140AB570E45}" type="slidenum">
              <a:rPr lang="en-US" smtClean="0"/>
              <a:t>17</a:t>
            </a:fld>
            <a:endParaRPr lang="en-US" dirty="0"/>
          </a:p>
        </p:txBody>
      </p:sp>
    </p:spTree>
    <p:extLst>
      <p:ext uri="{BB962C8B-B14F-4D97-AF65-F5344CB8AC3E}">
        <p14:creationId xmlns:p14="http://schemas.microsoft.com/office/powerpoint/2010/main" val="1564923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39D1B-9291-E7E7-6509-5E17D1486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3BE0FB-14DE-4A88-8C7E-93ADADCA9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A3ABD-5211-023E-52D6-438CA2DA1872}"/>
              </a:ext>
            </a:extLst>
          </p:cNvPr>
          <p:cNvSpPr>
            <a:spLocks noGrp="1"/>
          </p:cNvSpPr>
          <p:nvPr>
            <p:ph type="body" idx="1"/>
          </p:nvPr>
        </p:nvSpPr>
        <p:spPr/>
        <p:txBody>
          <a:bodyPr/>
          <a:lstStyle/>
          <a:p>
            <a:r>
              <a:rPr lang="en-US" dirty="0"/>
              <a:t>I have to approve an invoice for 45$ - it is critical that time is approved </a:t>
            </a:r>
          </a:p>
          <a:p>
            <a:endParaRPr lang="en-US" dirty="0"/>
          </a:p>
          <a:p>
            <a:r>
              <a:rPr lang="en-US" dirty="0"/>
              <a:t>Review Time or Edit and Approve Time </a:t>
            </a:r>
          </a:p>
          <a:p>
            <a:r>
              <a:rPr lang="en-US" dirty="0"/>
              <a:t>Refer to prior period to confirm any updates that employees or timekeeper did not approve </a:t>
            </a:r>
          </a:p>
          <a:p>
            <a:r>
              <a:rPr lang="en-US" dirty="0"/>
              <a:t>Long shifts – Hours total for the day and the next day will be the indicator </a:t>
            </a:r>
          </a:p>
          <a:p>
            <a:r>
              <a:rPr lang="en-US" dirty="0"/>
              <a:t>Open timesheets in a separate Tab where there may be exceptions to review – You can have multiple tabs open (be careful) </a:t>
            </a:r>
          </a:p>
          <a:p>
            <a:r>
              <a:rPr lang="en-US" dirty="0"/>
              <a:t>Correct or Delete Missed Punches </a:t>
            </a:r>
          </a:p>
          <a:p>
            <a:endParaRPr lang="en-US" dirty="0"/>
          </a:p>
          <a:p>
            <a:r>
              <a:rPr lang="en-US" dirty="0"/>
              <a:t>Payroll will mass approve all timesheets that are unapproved – including those in the “Send back” status - </a:t>
            </a:r>
          </a:p>
          <a:p>
            <a:endParaRPr lang="en-US" dirty="0"/>
          </a:p>
          <a:p>
            <a:r>
              <a:rPr lang="en-US" dirty="0"/>
              <a:t>Employees must Submit the correction to initiate the approval to managers’ </a:t>
            </a:r>
          </a:p>
          <a:p>
            <a:r>
              <a:rPr lang="en-US" dirty="0"/>
              <a:t>Managers must Review – Approve prior period corrections to be paid </a:t>
            </a:r>
          </a:p>
          <a:p>
            <a:endParaRPr lang="en-US" dirty="0"/>
          </a:p>
          <a:p>
            <a:r>
              <a:rPr lang="en-US" dirty="0"/>
              <a:t>Mass Approve will not occur for time not in the current processing period. </a:t>
            </a:r>
          </a:p>
        </p:txBody>
      </p:sp>
      <p:sp>
        <p:nvSpPr>
          <p:cNvPr id="4" name="Slide Number Placeholder 3">
            <a:extLst>
              <a:ext uri="{FF2B5EF4-FFF2-40B4-BE49-F238E27FC236}">
                <a16:creationId xmlns:a16="http://schemas.microsoft.com/office/drawing/2014/main" id="{406F9FEC-A773-2516-A7FA-6F98EB71242E}"/>
              </a:ext>
            </a:extLst>
          </p:cNvPr>
          <p:cNvSpPr>
            <a:spLocks noGrp="1"/>
          </p:cNvSpPr>
          <p:nvPr>
            <p:ph type="sldNum" sz="quarter" idx="5"/>
          </p:nvPr>
        </p:nvSpPr>
        <p:spPr/>
        <p:txBody>
          <a:bodyPr/>
          <a:lstStyle/>
          <a:p>
            <a:fld id="{8DCF60EF-C37D-4D44-90AD-6140AB570E45}" type="slidenum">
              <a:rPr lang="en-US" smtClean="0"/>
              <a:t>18</a:t>
            </a:fld>
            <a:endParaRPr lang="en-US" dirty="0"/>
          </a:p>
        </p:txBody>
      </p:sp>
    </p:spTree>
    <p:extLst>
      <p:ext uri="{BB962C8B-B14F-4D97-AF65-F5344CB8AC3E}">
        <p14:creationId xmlns:p14="http://schemas.microsoft.com/office/powerpoint/2010/main" val="3512821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DDAD6-E5FC-AB8D-A9DB-6E0F82A82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D1C9E-E93E-8540-4407-3AB2D7EB4A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1B213-862B-4798-1DE9-E5C7050B6637}"/>
              </a:ext>
            </a:extLst>
          </p:cNvPr>
          <p:cNvSpPr>
            <a:spLocks noGrp="1"/>
          </p:cNvSpPr>
          <p:nvPr>
            <p:ph type="body" idx="1"/>
          </p:nvPr>
        </p:nvSpPr>
        <p:spPr/>
        <p:txBody>
          <a:bodyPr/>
          <a:lstStyle/>
          <a:p>
            <a:r>
              <a:rPr lang="en-US" dirty="0"/>
              <a:t>With Review time we have the ability to Toggle through timesheets and see a summary of hours – this view will allow you to select at date in the period and always pull in by period Friday - Thursday</a:t>
            </a:r>
          </a:p>
          <a:p>
            <a:endParaRPr lang="en-US" dirty="0"/>
          </a:p>
          <a:p>
            <a:r>
              <a:rPr lang="en-US" dirty="0"/>
              <a:t>Payroll will mass approve all timesheets that are unapproved – including those in the “Send back” status - </a:t>
            </a:r>
          </a:p>
          <a:p>
            <a:endParaRPr lang="en-US" dirty="0"/>
          </a:p>
          <a:p>
            <a:r>
              <a:rPr lang="en-US" dirty="0"/>
              <a:t>Employees must Submit the correction to initiate the approval to managers’ </a:t>
            </a:r>
          </a:p>
          <a:p>
            <a:r>
              <a:rPr lang="en-US" dirty="0"/>
              <a:t>Managers must Review – Approve prior period corrections to be paid </a:t>
            </a:r>
          </a:p>
          <a:p>
            <a:endParaRPr lang="en-US" dirty="0"/>
          </a:p>
          <a:p>
            <a:r>
              <a:rPr lang="en-US" dirty="0"/>
              <a:t>Mass Approve will not occur for time not in the current processing period. </a:t>
            </a:r>
          </a:p>
        </p:txBody>
      </p:sp>
      <p:sp>
        <p:nvSpPr>
          <p:cNvPr id="4" name="Slide Number Placeholder 3">
            <a:extLst>
              <a:ext uri="{FF2B5EF4-FFF2-40B4-BE49-F238E27FC236}">
                <a16:creationId xmlns:a16="http://schemas.microsoft.com/office/drawing/2014/main" id="{5B5B3B89-3AD8-4995-A3B4-8E4B853AD451}"/>
              </a:ext>
            </a:extLst>
          </p:cNvPr>
          <p:cNvSpPr>
            <a:spLocks noGrp="1"/>
          </p:cNvSpPr>
          <p:nvPr>
            <p:ph type="sldNum" sz="quarter" idx="5"/>
          </p:nvPr>
        </p:nvSpPr>
        <p:spPr/>
        <p:txBody>
          <a:bodyPr/>
          <a:lstStyle/>
          <a:p>
            <a:fld id="{8DCF60EF-C37D-4D44-90AD-6140AB570E45}" type="slidenum">
              <a:rPr lang="en-US" smtClean="0"/>
              <a:t>19</a:t>
            </a:fld>
            <a:endParaRPr lang="en-US" dirty="0"/>
          </a:p>
        </p:txBody>
      </p:sp>
    </p:spTree>
    <p:extLst>
      <p:ext uri="{BB962C8B-B14F-4D97-AF65-F5344CB8AC3E}">
        <p14:creationId xmlns:p14="http://schemas.microsoft.com/office/powerpoint/2010/main" val="3504521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Types at the clock are currently unable to be restricted to groups – unfortunate and on the Workday updates list to be done </a:t>
            </a:r>
          </a:p>
        </p:txBody>
      </p:sp>
      <p:sp>
        <p:nvSpPr>
          <p:cNvPr id="4" name="Slide Number Placeholder 3"/>
          <p:cNvSpPr>
            <a:spLocks noGrp="1"/>
          </p:cNvSpPr>
          <p:nvPr>
            <p:ph type="sldNum" sz="quarter" idx="5"/>
          </p:nvPr>
        </p:nvSpPr>
        <p:spPr/>
        <p:txBody>
          <a:bodyPr/>
          <a:lstStyle/>
          <a:p>
            <a:fld id="{8DCF60EF-C37D-4D44-90AD-6140AB570E45}" type="slidenum">
              <a:rPr lang="en-US" smtClean="0"/>
              <a:t>20</a:t>
            </a:fld>
            <a:endParaRPr lang="en-US"/>
          </a:p>
        </p:txBody>
      </p:sp>
    </p:spTree>
    <p:extLst>
      <p:ext uri="{BB962C8B-B14F-4D97-AF65-F5344CB8AC3E}">
        <p14:creationId xmlns:p14="http://schemas.microsoft.com/office/powerpoint/2010/main" val="629319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3E20D-645A-18D3-0C41-8F5D994542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CA327-2777-DDE4-44CD-CDABED134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AEEFA-8355-341C-8440-7019DC99E2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4E3794-0843-D069-5975-62262C3BCDD2}"/>
              </a:ext>
            </a:extLst>
          </p:cNvPr>
          <p:cNvSpPr>
            <a:spLocks noGrp="1"/>
          </p:cNvSpPr>
          <p:nvPr>
            <p:ph type="sldNum" sz="quarter" idx="5"/>
          </p:nvPr>
        </p:nvSpPr>
        <p:spPr/>
        <p:txBody>
          <a:bodyPr/>
          <a:lstStyle/>
          <a:p>
            <a:fld id="{8DCF60EF-C37D-4D44-90AD-6140AB570E45}" type="slidenum">
              <a:rPr lang="en-US" smtClean="0"/>
              <a:t>21</a:t>
            </a:fld>
            <a:endParaRPr lang="en-US"/>
          </a:p>
        </p:txBody>
      </p:sp>
    </p:spTree>
    <p:extLst>
      <p:ext uri="{BB962C8B-B14F-4D97-AF65-F5344CB8AC3E}">
        <p14:creationId xmlns:p14="http://schemas.microsoft.com/office/powerpoint/2010/main" val="3738765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F60EF-C37D-4D44-90AD-6140AB570E45}" type="slidenum">
              <a:rPr lang="en-US" smtClean="0"/>
              <a:t>22</a:t>
            </a:fld>
            <a:endParaRPr lang="en-US"/>
          </a:p>
        </p:txBody>
      </p:sp>
    </p:spTree>
    <p:extLst>
      <p:ext uri="{BB962C8B-B14F-4D97-AF65-F5344CB8AC3E}">
        <p14:creationId xmlns:p14="http://schemas.microsoft.com/office/powerpoint/2010/main" val="2623764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7ED34-0143-A875-E094-A3860CA20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8360E3-6E1E-0717-98C6-BF38F3652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72C17-B78F-F31D-713D-945E6C529F53}"/>
              </a:ext>
            </a:extLst>
          </p:cNvPr>
          <p:cNvSpPr>
            <a:spLocks noGrp="1"/>
          </p:cNvSpPr>
          <p:nvPr>
            <p:ph type="body" idx="1"/>
          </p:nvPr>
        </p:nvSpPr>
        <p:spPr/>
        <p:txBody>
          <a:bodyPr/>
          <a:lstStyle/>
          <a:p>
            <a:r>
              <a:rPr lang="en-US" dirty="0"/>
              <a:t>I wanted to start with the Top inquiries and my best attempt at an answer – so that as we go through the remaining slides, I can point out where some of these come into play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5E0CBBB-5B07-3DFC-D32B-689655DD1F6E}"/>
              </a:ext>
            </a:extLst>
          </p:cNvPr>
          <p:cNvSpPr>
            <a:spLocks noGrp="1"/>
          </p:cNvSpPr>
          <p:nvPr>
            <p:ph type="sldNum" sz="quarter" idx="5"/>
          </p:nvPr>
        </p:nvSpPr>
        <p:spPr/>
        <p:txBody>
          <a:bodyPr/>
          <a:lstStyle/>
          <a:p>
            <a:fld id="{8DCF60EF-C37D-4D44-90AD-6140AB570E45}" type="slidenum">
              <a:rPr lang="en-US" smtClean="0"/>
              <a:t>2</a:t>
            </a:fld>
            <a:endParaRPr lang="en-US" dirty="0"/>
          </a:p>
        </p:txBody>
      </p:sp>
    </p:spTree>
    <p:extLst>
      <p:ext uri="{BB962C8B-B14F-4D97-AF65-F5344CB8AC3E}">
        <p14:creationId xmlns:p14="http://schemas.microsoft.com/office/powerpoint/2010/main" val="1522942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key Terms, hopefully several you have learned already but will serve as a good reference.  </a:t>
            </a:r>
          </a:p>
          <a:p>
            <a:endParaRPr lang="en-US" dirty="0"/>
          </a:p>
          <a:p>
            <a:r>
              <a:rPr lang="en-US" dirty="0"/>
              <a:t>Safe Harbor – this is from the Time perspective </a:t>
            </a:r>
          </a:p>
          <a:p>
            <a:endParaRPr lang="en-US" dirty="0"/>
          </a:p>
          <a:p>
            <a:r>
              <a:rPr lang="en-US" dirty="0"/>
              <a:t>Supervisory org</a:t>
            </a:r>
          </a:p>
          <a:p>
            <a:r>
              <a:rPr lang="en-US" dirty="0"/>
              <a:t>Employee Type </a:t>
            </a:r>
          </a:p>
          <a:p>
            <a:endParaRPr lang="en-US" dirty="0"/>
          </a:p>
        </p:txBody>
      </p:sp>
      <p:sp>
        <p:nvSpPr>
          <p:cNvPr id="4" name="Slide Number Placeholder 3"/>
          <p:cNvSpPr>
            <a:spLocks noGrp="1"/>
          </p:cNvSpPr>
          <p:nvPr>
            <p:ph type="sldNum" sz="quarter" idx="5"/>
          </p:nvPr>
        </p:nvSpPr>
        <p:spPr/>
        <p:txBody>
          <a:bodyPr/>
          <a:lstStyle/>
          <a:p>
            <a:fld id="{8DCF60EF-C37D-4D44-90AD-6140AB570E45}" type="slidenum">
              <a:rPr lang="en-US" smtClean="0"/>
              <a:t>3</a:t>
            </a:fld>
            <a:endParaRPr lang="en-US"/>
          </a:p>
        </p:txBody>
      </p:sp>
    </p:spTree>
    <p:extLst>
      <p:ext uri="{BB962C8B-B14F-4D97-AF65-F5344CB8AC3E}">
        <p14:creationId xmlns:p14="http://schemas.microsoft.com/office/powerpoint/2010/main" val="3336610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F60EF-C37D-4D44-90AD-6140AB570E45}" type="slidenum">
              <a:rPr lang="en-US" smtClean="0"/>
              <a:t>7</a:t>
            </a:fld>
            <a:endParaRPr lang="en-US" dirty="0"/>
          </a:p>
        </p:txBody>
      </p:sp>
    </p:spTree>
    <p:extLst>
      <p:ext uri="{BB962C8B-B14F-4D97-AF65-F5344CB8AC3E}">
        <p14:creationId xmlns:p14="http://schemas.microsoft.com/office/powerpoint/2010/main" val="3561174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for the When – The payroll  period is made of two FLSA weekly periods Friday – Thursday ; </a:t>
            </a:r>
          </a:p>
          <a:p>
            <a:endParaRPr lang="en-US" dirty="0"/>
          </a:p>
        </p:txBody>
      </p:sp>
      <p:sp>
        <p:nvSpPr>
          <p:cNvPr id="4" name="Slide Number Placeholder 3"/>
          <p:cNvSpPr>
            <a:spLocks noGrp="1"/>
          </p:cNvSpPr>
          <p:nvPr>
            <p:ph type="sldNum" sz="quarter" idx="5"/>
          </p:nvPr>
        </p:nvSpPr>
        <p:spPr/>
        <p:txBody>
          <a:bodyPr/>
          <a:lstStyle/>
          <a:p>
            <a:fld id="{8DCF60EF-C37D-4D44-90AD-6140AB570E45}" type="slidenum">
              <a:rPr lang="en-US" smtClean="0"/>
              <a:t>8</a:t>
            </a:fld>
            <a:endParaRPr lang="en-US" dirty="0"/>
          </a:p>
        </p:txBody>
      </p:sp>
    </p:spTree>
    <p:extLst>
      <p:ext uri="{BB962C8B-B14F-4D97-AF65-F5344CB8AC3E}">
        <p14:creationId xmlns:p14="http://schemas.microsoft.com/office/powerpoint/2010/main" val="4050540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Enter Time BP is iterative. No Cancellations, rescinds, or corrections</a:t>
            </a:r>
          </a:p>
          <a:p>
            <a:r>
              <a:rPr lang="en-US" sz="1600" dirty="0"/>
              <a:t>Time Periods are locked during payroll processing to allow for payroll processing to complete without ongoing changes  - </a:t>
            </a:r>
            <a:endParaRPr lang="en-US" dirty="0"/>
          </a:p>
        </p:txBody>
      </p:sp>
      <p:sp>
        <p:nvSpPr>
          <p:cNvPr id="4" name="Slide Number Placeholder 3"/>
          <p:cNvSpPr>
            <a:spLocks noGrp="1"/>
          </p:cNvSpPr>
          <p:nvPr>
            <p:ph type="sldNum" sz="quarter" idx="5"/>
          </p:nvPr>
        </p:nvSpPr>
        <p:spPr/>
        <p:txBody>
          <a:bodyPr/>
          <a:lstStyle/>
          <a:p>
            <a:fld id="{8DCF60EF-C37D-4D44-90AD-6140AB570E45}" type="slidenum">
              <a:rPr lang="en-US" smtClean="0"/>
              <a:t>10</a:t>
            </a:fld>
            <a:endParaRPr lang="en-US" dirty="0"/>
          </a:p>
        </p:txBody>
      </p:sp>
    </p:spTree>
    <p:extLst>
      <p:ext uri="{BB962C8B-B14F-4D97-AF65-F5344CB8AC3E}">
        <p14:creationId xmlns:p14="http://schemas.microsoft.com/office/powerpoint/2010/main" val="359933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feature in Workday that allows for alerts on a timesheet that help support compliance </a:t>
            </a:r>
          </a:p>
          <a:p>
            <a:endParaRPr lang="en-US" dirty="0"/>
          </a:p>
          <a:p>
            <a:endParaRPr lang="en-US" dirty="0"/>
          </a:p>
        </p:txBody>
      </p:sp>
      <p:sp>
        <p:nvSpPr>
          <p:cNvPr id="4" name="Slide Number Placeholder 3"/>
          <p:cNvSpPr>
            <a:spLocks noGrp="1"/>
          </p:cNvSpPr>
          <p:nvPr>
            <p:ph type="sldNum" sz="quarter" idx="5"/>
          </p:nvPr>
        </p:nvSpPr>
        <p:spPr/>
        <p:txBody>
          <a:bodyPr/>
          <a:lstStyle/>
          <a:p>
            <a:fld id="{8DCF60EF-C37D-4D44-90AD-6140AB570E45}" type="slidenum">
              <a:rPr lang="en-US" smtClean="0"/>
              <a:t>11</a:t>
            </a:fld>
            <a:endParaRPr lang="en-US" dirty="0"/>
          </a:p>
        </p:txBody>
      </p:sp>
    </p:spTree>
    <p:extLst>
      <p:ext uri="{BB962C8B-B14F-4D97-AF65-F5344CB8AC3E}">
        <p14:creationId xmlns:p14="http://schemas.microsoft.com/office/powerpoint/2010/main" val="2638320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DE454-6EFB-A5AF-EEF5-9C43F8CB3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B79DA1-D243-2CF7-ADCB-C8FCE04AF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8C1322-9CBF-7155-24AA-C09FBE6999C2}"/>
              </a:ext>
            </a:extLst>
          </p:cNvPr>
          <p:cNvSpPr>
            <a:spLocks noGrp="1"/>
          </p:cNvSpPr>
          <p:nvPr>
            <p:ph type="body" idx="1"/>
          </p:nvPr>
        </p:nvSpPr>
        <p:spPr/>
        <p:txBody>
          <a:bodyPr/>
          <a:lstStyle/>
          <a:p>
            <a:r>
              <a:rPr lang="en-US" dirty="0"/>
              <a:t>Work with your employees to take responsibility and review / submit their own time.  This will reduce the need for rework.  </a:t>
            </a:r>
          </a:p>
          <a:p>
            <a:endParaRPr lang="en-US" dirty="0"/>
          </a:p>
          <a:p>
            <a:r>
              <a:rPr lang="en-US" dirty="0"/>
              <a:t>I am now proxied as the student, and this is my last shift of the week – on the web I am able to review my activity for the period and hit Review – Submit ; this is what the student is seeing ; </a:t>
            </a:r>
          </a:p>
          <a:p>
            <a:endParaRPr lang="en-US" dirty="0"/>
          </a:p>
        </p:txBody>
      </p:sp>
      <p:sp>
        <p:nvSpPr>
          <p:cNvPr id="4" name="Slide Number Placeholder 3">
            <a:extLst>
              <a:ext uri="{FF2B5EF4-FFF2-40B4-BE49-F238E27FC236}">
                <a16:creationId xmlns:a16="http://schemas.microsoft.com/office/drawing/2014/main" id="{EB470738-96A9-66A6-8D39-A14710BFC215}"/>
              </a:ext>
            </a:extLst>
          </p:cNvPr>
          <p:cNvSpPr>
            <a:spLocks noGrp="1"/>
          </p:cNvSpPr>
          <p:nvPr>
            <p:ph type="sldNum" sz="quarter" idx="5"/>
          </p:nvPr>
        </p:nvSpPr>
        <p:spPr/>
        <p:txBody>
          <a:bodyPr/>
          <a:lstStyle/>
          <a:p>
            <a:fld id="{8DCF60EF-C37D-4D44-90AD-6140AB570E45}" type="slidenum">
              <a:rPr lang="en-US" smtClean="0"/>
              <a:t>12</a:t>
            </a:fld>
            <a:endParaRPr lang="en-US" dirty="0"/>
          </a:p>
        </p:txBody>
      </p:sp>
    </p:spTree>
    <p:extLst>
      <p:ext uri="{BB962C8B-B14F-4D97-AF65-F5344CB8AC3E}">
        <p14:creationId xmlns:p14="http://schemas.microsoft.com/office/powerpoint/2010/main" val="380509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0E515-24C7-BF30-2ED0-8209C43A3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9A7EB-D3A7-C1ED-8D58-D2E4C358E1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BAA197-0BFF-8F8A-229C-41CC87D6170D}"/>
              </a:ext>
            </a:extLst>
          </p:cNvPr>
          <p:cNvSpPr>
            <a:spLocks noGrp="1"/>
          </p:cNvSpPr>
          <p:nvPr>
            <p:ph type="body" idx="1"/>
          </p:nvPr>
        </p:nvSpPr>
        <p:spPr/>
        <p:txBody>
          <a:bodyPr/>
          <a:lstStyle/>
          <a:p>
            <a:r>
              <a:rPr lang="en-US" dirty="0"/>
              <a:t>I am now proxied as the student and this is my last shift of the week – on the web I am able to review my timeclock activity for the period and hit Review – Submit ; this is what the student is seeing ; </a:t>
            </a:r>
          </a:p>
          <a:p>
            <a:r>
              <a:rPr lang="en-US" dirty="0"/>
              <a:t>This time was Reviewed and Submitted </a:t>
            </a:r>
          </a:p>
          <a:p>
            <a:endParaRPr lang="en-US" dirty="0"/>
          </a:p>
          <a:p>
            <a:endParaRPr lang="en-US" dirty="0"/>
          </a:p>
          <a:p>
            <a:r>
              <a:rPr lang="en-US" dirty="0"/>
              <a:t>Mass Submit will always occur at 1am on Friday morning following the end of the period – this will trigger notifications to manager and timekeepers </a:t>
            </a:r>
          </a:p>
          <a:p>
            <a:r>
              <a:rPr lang="en-US" dirty="0"/>
              <a:t>Manager’s manager will no longer be able to approve time  - not part of bp ; will need timekeeper access and will then receive all notifications </a:t>
            </a:r>
          </a:p>
        </p:txBody>
      </p:sp>
      <p:sp>
        <p:nvSpPr>
          <p:cNvPr id="4" name="Slide Number Placeholder 3">
            <a:extLst>
              <a:ext uri="{FF2B5EF4-FFF2-40B4-BE49-F238E27FC236}">
                <a16:creationId xmlns:a16="http://schemas.microsoft.com/office/drawing/2014/main" id="{F2CE85E6-3871-2A11-00D9-B46DF9A29E55}"/>
              </a:ext>
            </a:extLst>
          </p:cNvPr>
          <p:cNvSpPr>
            <a:spLocks noGrp="1"/>
          </p:cNvSpPr>
          <p:nvPr>
            <p:ph type="sldNum" sz="quarter" idx="5"/>
          </p:nvPr>
        </p:nvSpPr>
        <p:spPr/>
        <p:txBody>
          <a:bodyPr/>
          <a:lstStyle/>
          <a:p>
            <a:fld id="{8DCF60EF-C37D-4D44-90AD-6140AB570E45}" type="slidenum">
              <a:rPr lang="en-US" smtClean="0"/>
              <a:t>13</a:t>
            </a:fld>
            <a:endParaRPr lang="en-US" dirty="0"/>
          </a:p>
        </p:txBody>
      </p:sp>
    </p:spTree>
    <p:extLst>
      <p:ext uri="{BB962C8B-B14F-4D97-AF65-F5344CB8AC3E}">
        <p14:creationId xmlns:p14="http://schemas.microsoft.com/office/powerpoint/2010/main" val="14179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ext Placeholder 18">
            <a:extLst>
              <a:ext uri="{FF2B5EF4-FFF2-40B4-BE49-F238E27FC236}">
                <a16:creationId xmlns:a16="http://schemas.microsoft.com/office/drawing/2014/main" id="{E225A074-EFE6-D641-B858-30CD0522553E}"/>
              </a:ext>
            </a:extLst>
          </p:cNvPr>
          <p:cNvSpPr>
            <a:spLocks noGrp="1"/>
          </p:cNvSpPr>
          <p:nvPr>
            <p:ph type="body" sz="quarter" idx="16" hasCustomPrompt="1"/>
          </p:nvPr>
        </p:nvSpPr>
        <p:spPr>
          <a:xfrm>
            <a:off x="0" y="5532754"/>
            <a:ext cx="12192000" cy="1346199"/>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40" name="Text Placeholder 19">
            <a:extLst>
              <a:ext uri="{FF2B5EF4-FFF2-40B4-BE49-F238E27FC236}">
                <a16:creationId xmlns:a16="http://schemas.microsoft.com/office/drawing/2014/main" id="{18F89F88-3858-DB49-8BA1-DA14D76E2551}"/>
              </a:ext>
            </a:extLst>
          </p:cNvPr>
          <p:cNvSpPr>
            <a:spLocks noGrp="1"/>
          </p:cNvSpPr>
          <p:nvPr>
            <p:ph type="body" sz="quarter" idx="10" hasCustomPrompt="1"/>
          </p:nvPr>
        </p:nvSpPr>
        <p:spPr>
          <a:xfrm>
            <a:off x="600552" y="2974323"/>
            <a:ext cx="5319058" cy="324256"/>
          </a:xfrm>
          <a:prstGeom prst="rect">
            <a:avLst/>
          </a:prstGeom>
          <a:noFill/>
        </p:spPr>
        <p:txBody>
          <a:bodyPr wrap="square" lIns="0" tIns="0" rIns="0" bIns="0" anchor="b" anchorCtr="0">
            <a:spAutoFit/>
          </a:bodyPr>
          <a:lstStyle>
            <a:lvl1pPr marL="0" marR="0" indent="0" algn="l" defTabSz="609585" rtl="0" eaLnBrk="1" fontAlgn="auto" latinLnBrk="0" hangingPunct="1">
              <a:lnSpc>
                <a:spcPts val="2400"/>
              </a:lnSpc>
              <a:spcBef>
                <a:spcPts val="0"/>
              </a:spcBef>
              <a:spcAft>
                <a:spcPts val="0"/>
              </a:spcAft>
              <a:buClrTx/>
              <a:buSzTx/>
              <a:buFont typeface="Arial"/>
              <a:buNone/>
              <a:tabLst/>
              <a:defRPr sz="3200" b="0">
                <a:solidFill>
                  <a:schemeClr val="bg1"/>
                </a:solidFill>
              </a:defRPr>
            </a:lvl1pPr>
          </a:lstStyle>
          <a:p>
            <a:pPr marL="0" marR="0" lvl="0" indent="0" algn="l" defTabSz="609585" rtl="0" eaLnBrk="1" fontAlgn="auto" latinLnBrk="0" hangingPunct="1">
              <a:lnSpc>
                <a:spcPts val="2400"/>
              </a:lnSpc>
              <a:spcBef>
                <a:spcPts val="0"/>
              </a:spcBef>
              <a:spcAft>
                <a:spcPts val="0"/>
              </a:spcAft>
              <a:buClrTx/>
              <a:buSzTx/>
              <a:buFont typeface="Arial"/>
              <a:buNone/>
              <a:tabLst/>
              <a:defRPr/>
            </a:pPr>
            <a:r>
              <a:rPr lang="en-US" dirty="0"/>
              <a:t>Click to add Workshop Title</a:t>
            </a:r>
          </a:p>
        </p:txBody>
      </p:sp>
      <p:sp>
        <p:nvSpPr>
          <p:cNvPr id="41" name="Text Placeholder 14">
            <a:extLst>
              <a:ext uri="{FF2B5EF4-FFF2-40B4-BE49-F238E27FC236}">
                <a16:creationId xmlns:a16="http://schemas.microsoft.com/office/drawing/2014/main" id="{56F859F3-0826-6740-840B-5054672CA9F9}"/>
              </a:ext>
            </a:extLst>
          </p:cNvPr>
          <p:cNvSpPr>
            <a:spLocks noGrp="1"/>
          </p:cNvSpPr>
          <p:nvPr>
            <p:ph type="body" sz="quarter" idx="11" hasCustomPrompt="1"/>
          </p:nvPr>
        </p:nvSpPr>
        <p:spPr>
          <a:xfrm>
            <a:off x="600552" y="3312894"/>
            <a:ext cx="4496027" cy="307777"/>
          </a:xfrm>
          <a:prstGeom prst="rect">
            <a:avLst/>
          </a:prstGeom>
          <a:noFill/>
        </p:spPr>
        <p:txBody>
          <a:bodyPr wrap="square" lIns="0" tIns="0" rIns="0" bIns="0" anchor="t" anchorCtr="0">
            <a:spAutoFit/>
          </a:bodyPr>
          <a:lstStyle>
            <a:lvl1pPr marL="0" indent="0">
              <a:buNone/>
              <a:defRPr sz="2000" b="0" i="1">
                <a:solidFill>
                  <a:schemeClr val="bg1"/>
                </a:solidFill>
              </a:defRPr>
            </a:lvl1pPr>
          </a:lstStyle>
          <a:p>
            <a:pPr lvl="0"/>
            <a:r>
              <a:rPr lang="en-US" dirty="0"/>
              <a:t>Click to add Date</a:t>
            </a:r>
          </a:p>
        </p:txBody>
      </p:sp>
      <p:cxnSp>
        <p:nvCxnSpPr>
          <p:cNvPr id="2" name="Straight Connector 1">
            <a:extLst>
              <a:ext uri="{FF2B5EF4-FFF2-40B4-BE49-F238E27FC236}">
                <a16:creationId xmlns:a16="http://schemas.microsoft.com/office/drawing/2014/main" id="{F383769F-A748-BA74-1253-E0A5D766CA18}"/>
              </a:ext>
            </a:extLst>
          </p:cNvPr>
          <p:cNvCxnSpPr>
            <a:cxnSpLocks/>
          </p:cNvCxnSpPr>
          <p:nvPr userDrawn="1"/>
        </p:nvCxnSpPr>
        <p:spPr>
          <a:xfrm>
            <a:off x="362312" y="245853"/>
            <a:ext cx="0" cy="5185436"/>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Picture 3" descr="A black and white logo&#10;&#10;AI-generated content may be incorrect.">
            <a:extLst>
              <a:ext uri="{FF2B5EF4-FFF2-40B4-BE49-F238E27FC236}">
                <a16:creationId xmlns:a16="http://schemas.microsoft.com/office/drawing/2014/main" id="{7423C050-116F-645B-1B4E-2A10E0B7D8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9336" y="4628697"/>
            <a:ext cx="3403991" cy="776714"/>
          </a:xfrm>
          <a:prstGeom prst="rect">
            <a:avLst/>
          </a:prstGeom>
        </p:spPr>
      </p:pic>
      <p:sp>
        <p:nvSpPr>
          <p:cNvPr id="5" name="TextBox 4">
            <a:extLst>
              <a:ext uri="{FF2B5EF4-FFF2-40B4-BE49-F238E27FC236}">
                <a16:creationId xmlns:a16="http://schemas.microsoft.com/office/drawing/2014/main" id="{EFDEBA4C-A5E0-445F-4C22-9A6AF20A6B33}"/>
              </a:ext>
            </a:extLst>
          </p:cNvPr>
          <p:cNvSpPr txBox="1"/>
          <p:nvPr userDrawn="1"/>
        </p:nvSpPr>
        <p:spPr>
          <a:xfrm>
            <a:off x="491702" y="263054"/>
            <a:ext cx="5536759" cy="1754326"/>
          </a:xfrm>
          <a:prstGeom prst="rect">
            <a:avLst/>
          </a:prstGeom>
          <a:noFill/>
        </p:spPr>
        <p:txBody>
          <a:bodyPr wrap="square" rtlCol="0">
            <a:spAutoFit/>
          </a:bodyPr>
          <a:lstStyle/>
          <a:p>
            <a:r>
              <a:rPr lang="en-US" sz="5400" dirty="0">
                <a:solidFill>
                  <a:schemeClr val="bg1"/>
                </a:solidFill>
              </a:rPr>
              <a:t>Workday </a:t>
            </a:r>
          </a:p>
          <a:p>
            <a:r>
              <a:rPr lang="en-US" sz="5400" dirty="0">
                <a:solidFill>
                  <a:schemeClr val="bg1"/>
                </a:solidFill>
              </a:rPr>
              <a:t>Wednesdays</a:t>
            </a:r>
          </a:p>
        </p:txBody>
      </p:sp>
    </p:spTree>
    <p:extLst>
      <p:ext uri="{BB962C8B-B14F-4D97-AF65-F5344CB8AC3E}">
        <p14:creationId xmlns:p14="http://schemas.microsoft.com/office/powerpoint/2010/main" val="244335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1787F5F2-501C-424A-9865-0DE5CE4A1302}"/>
              </a:ext>
            </a:extLst>
          </p:cNvPr>
          <p:cNvSpPr>
            <a:spLocks noGrp="1"/>
          </p:cNvSpPr>
          <p:nvPr>
            <p:ph type="body" sz="quarter" idx="10" hasCustomPrompt="1"/>
          </p:nvPr>
        </p:nvSpPr>
        <p:spPr>
          <a:xfrm>
            <a:off x="272086" y="987157"/>
            <a:ext cx="3607765" cy="4522861"/>
          </a:xfrm>
          <a:prstGeom prst="rect">
            <a:avLst/>
          </a:prstGeom>
        </p:spPr>
        <p:txBody>
          <a:bodyPr/>
          <a:lstStyle>
            <a:lvl1pPr marL="0" indent="0">
              <a:lnSpc>
                <a:spcPct val="100000"/>
              </a:lnSpc>
              <a:buNone/>
              <a:defRPr b="1">
                <a:solidFill>
                  <a:schemeClr val="accent1"/>
                </a:solidFill>
              </a:defRPr>
            </a:lvl1pPr>
          </a:lstStyle>
          <a:p>
            <a:pPr lvl="0"/>
            <a:r>
              <a:rPr lang="en-US" dirty="0"/>
              <a:t>Click to add Main Header</a:t>
            </a:r>
          </a:p>
        </p:txBody>
      </p:sp>
      <p:sp>
        <p:nvSpPr>
          <p:cNvPr id="15" name="Text Placeholder 14">
            <a:extLst>
              <a:ext uri="{FF2B5EF4-FFF2-40B4-BE49-F238E27FC236}">
                <a16:creationId xmlns:a16="http://schemas.microsoft.com/office/drawing/2014/main" id="{F227BE32-0205-E84F-BDBB-EF6467178775}"/>
              </a:ext>
            </a:extLst>
          </p:cNvPr>
          <p:cNvSpPr>
            <a:spLocks noGrp="1"/>
          </p:cNvSpPr>
          <p:nvPr>
            <p:ph type="body" sz="quarter" idx="11" hasCustomPrompt="1"/>
          </p:nvPr>
        </p:nvSpPr>
        <p:spPr>
          <a:xfrm>
            <a:off x="4336704" y="1741012"/>
            <a:ext cx="7525333" cy="622904"/>
          </a:xfrm>
          <a:prstGeom prst="rect">
            <a:avLst/>
          </a:prstGeom>
        </p:spPr>
        <p:txBody>
          <a:bodyPr/>
          <a:lstStyle>
            <a:lvl1pPr marL="0" indent="0">
              <a:buNone/>
              <a:defRPr sz="3200" b="1"/>
            </a:lvl1pPr>
          </a:lstStyle>
          <a:p>
            <a:pPr lvl="0"/>
            <a:r>
              <a:rPr lang="en-US" dirty="0"/>
              <a:t>Click to add Subhead</a:t>
            </a:r>
          </a:p>
        </p:txBody>
      </p:sp>
      <p:sp>
        <p:nvSpPr>
          <p:cNvPr id="17" name="Text Placeholder 16">
            <a:extLst>
              <a:ext uri="{FF2B5EF4-FFF2-40B4-BE49-F238E27FC236}">
                <a16:creationId xmlns:a16="http://schemas.microsoft.com/office/drawing/2014/main" id="{7076F031-AF81-DC40-9A1C-C60C9367241C}"/>
              </a:ext>
            </a:extLst>
          </p:cNvPr>
          <p:cNvSpPr>
            <a:spLocks noGrp="1"/>
          </p:cNvSpPr>
          <p:nvPr>
            <p:ph type="body" sz="quarter" idx="12" hasCustomPrompt="1"/>
          </p:nvPr>
        </p:nvSpPr>
        <p:spPr>
          <a:xfrm>
            <a:off x="4328701" y="2560825"/>
            <a:ext cx="7533337" cy="2949193"/>
          </a:xfrm>
          <a:prstGeom prst="rect">
            <a:avLst/>
          </a:prstGeom>
        </p:spPr>
        <p:txBody>
          <a:bodyPr/>
          <a:lstStyle>
            <a:lvl1pPr marL="304792" indent="-296326">
              <a:buClr>
                <a:schemeClr val="accent1"/>
              </a:buClr>
              <a:buSzPct val="100000"/>
              <a:buFont typeface="Wingdings" pitchFamily="2" charset="2"/>
              <a:buChar char="§"/>
              <a:tabLst/>
              <a:defRPr sz="2667"/>
            </a:lvl1pPr>
            <a:lvl2pPr marL="535504" indent="-230712">
              <a:buClr>
                <a:srgbClr val="E46102"/>
              </a:buClr>
              <a:buSzPct val="100000"/>
              <a:buFont typeface="Arial" panose="020B0604020202020204" pitchFamily="34" charset="0"/>
              <a:buChar char="•"/>
              <a:tabLst/>
              <a:defRPr sz="2400"/>
            </a:lvl2pPr>
            <a:lvl3pPr marL="840296" indent="-230712">
              <a:buClr>
                <a:srgbClr val="E46102"/>
              </a:buClr>
              <a:buSzPct val="100000"/>
              <a:buFont typeface="Wingdings" pitchFamily="2" charset="2"/>
              <a:buChar char="§"/>
              <a:tabLst/>
              <a:defRPr sz="2133"/>
            </a:lvl3pPr>
            <a:lvl4pPr marL="1073124" indent="-232828">
              <a:buClr>
                <a:srgbClr val="D95E00"/>
              </a:buClr>
              <a:buFont typeface="System Font Regular"/>
              <a:buChar char="&gt;"/>
              <a:tabLst/>
              <a:defRPr sz="1867"/>
            </a:lvl4pPr>
            <a:lvl5pPr marL="1301717" indent="-228594">
              <a:buClr>
                <a:srgbClr val="D95E00"/>
              </a:buClr>
              <a:buFont typeface="Wingdings" pitchFamily="2" charset="2"/>
              <a:buChar char="§"/>
              <a:tabLst/>
              <a:defRPr sz="1600"/>
            </a:lvl5pPr>
            <a:lvl6pPr marL="1295368" indent="0">
              <a:buClr>
                <a:srgbClr val="D95E00"/>
              </a:buClr>
              <a:buFont typeface="System Font Regular"/>
              <a:buNone/>
              <a:tabLst/>
              <a:defRPr sz="1467"/>
            </a:lvl6pPr>
            <a:lvl7pPr marL="1526078" indent="0">
              <a:buClr>
                <a:srgbClr val="D95E00"/>
              </a:buClr>
              <a:buFont typeface="Wingdings" pitchFamily="2" charset="2"/>
              <a:buNone/>
              <a:tabLst/>
              <a:defRPr sz="1333"/>
            </a:lvl7pPr>
          </a:lstStyle>
          <a:p>
            <a:pPr lvl="0"/>
            <a:r>
              <a:rPr lang="en-US" dirty="0"/>
              <a:t>Click to add bullet</a:t>
            </a:r>
          </a:p>
          <a:p>
            <a:pPr lvl="1"/>
            <a:r>
              <a:rPr lang="en-US" dirty="0"/>
              <a:t>Click to add sub-bullet</a:t>
            </a:r>
          </a:p>
          <a:p>
            <a:pPr lvl="2"/>
            <a:r>
              <a:rPr lang="en-US" dirty="0"/>
              <a:t>Click to add sub-sub-bullet</a:t>
            </a:r>
          </a:p>
        </p:txBody>
      </p: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0"/>
            <a:ext cx="12192000" cy="1346200"/>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cxnSp>
        <p:nvCxnSpPr>
          <p:cNvPr id="10" name="Straight Connector 9">
            <a:extLst>
              <a:ext uri="{FF2B5EF4-FFF2-40B4-BE49-F238E27FC236}">
                <a16:creationId xmlns:a16="http://schemas.microsoft.com/office/drawing/2014/main" id="{F6856AB1-AAB5-DD41-A548-FB33E6E9490C}"/>
              </a:ext>
            </a:extLst>
          </p:cNvPr>
          <p:cNvCxnSpPr/>
          <p:nvPr userDrawn="1"/>
        </p:nvCxnSpPr>
        <p:spPr>
          <a:xfrm>
            <a:off x="272085" y="512494"/>
            <a:ext cx="2674747"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1BF8741-1247-824C-927C-EC3E8FDB5013}"/>
              </a:ext>
            </a:extLst>
          </p:cNvPr>
          <p:cNvCxnSpPr/>
          <p:nvPr userDrawn="1"/>
        </p:nvCxnSpPr>
        <p:spPr>
          <a:xfrm>
            <a:off x="3376635" y="512494"/>
            <a:ext cx="848540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22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24" name="Text Placeholder 23">
            <a:extLst>
              <a:ext uri="{FF2B5EF4-FFF2-40B4-BE49-F238E27FC236}">
                <a16:creationId xmlns:a16="http://schemas.microsoft.com/office/drawing/2014/main" id="{90A3470E-8125-0E4C-8D9E-AE498C694D74}"/>
              </a:ext>
            </a:extLst>
          </p:cNvPr>
          <p:cNvSpPr>
            <a:spLocks noGrp="1"/>
          </p:cNvSpPr>
          <p:nvPr>
            <p:ph type="body" sz="quarter" idx="14" hasCustomPrompt="1"/>
          </p:nvPr>
        </p:nvSpPr>
        <p:spPr>
          <a:xfrm>
            <a:off x="272085" y="958452"/>
            <a:ext cx="11589952" cy="696384"/>
          </a:xfrm>
          <a:prstGeom prst="rect">
            <a:avLst/>
          </a:prstGeom>
        </p:spPr>
        <p:txBody>
          <a:bodyPr/>
          <a:lstStyle>
            <a:lvl1pPr marL="0" indent="0">
              <a:buNone/>
              <a:defRPr sz="3733" b="1">
                <a:solidFill>
                  <a:schemeClr val="accent1"/>
                </a:solidFill>
              </a:defRPr>
            </a:lvl1pPr>
          </a:lstStyle>
          <a:p>
            <a:pPr lvl="0"/>
            <a:r>
              <a:rPr lang="en-US" dirty="0"/>
              <a:t>Click to add Header</a:t>
            </a:r>
          </a:p>
        </p:txBody>
      </p:sp>
      <p:sp>
        <p:nvSpPr>
          <p:cNvPr id="26" name="Text Placeholder 25">
            <a:extLst>
              <a:ext uri="{FF2B5EF4-FFF2-40B4-BE49-F238E27FC236}">
                <a16:creationId xmlns:a16="http://schemas.microsoft.com/office/drawing/2014/main" id="{D06909BC-83A5-ED42-AE34-D78DAEC3F249}"/>
              </a:ext>
            </a:extLst>
          </p:cNvPr>
          <p:cNvSpPr>
            <a:spLocks noGrp="1"/>
          </p:cNvSpPr>
          <p:nvPr>
            <p:ph type="body" sz="quarter" idx="15" hasCustomPrompt="1"/>
          </p:nvPr>
        </p:nvSpPr>
        <p:spPr>
          <a:xfrm>
            <a:off x="272085" y="1744225"/>
            <a:ext cx="11589952" cy="3767575"/>
          </a:xfrm>
          <a:prstGeom prst="rect">
            <a:avLst/>
          </a:prstGeom>
        </p:spPr>
        <p:txBody>
          <a:bodyPr/>
          <a:lstStyle>
            <a:lvl1pPr marL="304792" indent="-304792">
              <a:buClr>
                <a:schemeClr val="accent1"/>
              </a:buClr>
              <a:buSzPct val="100000"/>
              <a:buFont typeface="Wingdings" pitchFamily="2" charset="2"/>
              <a:buChar char="§"/>
              <a:tabLst/>
              <a:defRPr sz="3200" b="1"/>
            </a:lvl1pPr>
            <a:lvl2pPr marL="609585" indent="-304792">
              <a:buClr>
                <a:srgbClr val="E46102"/>
              </a:buClr>
              <a:buFont typeface="Arial" panose="020B0604020202020204" pitchFamily="34" charset="0"/>
              <a:buChar char="•"/>
              <a:tabLst/>
              <a:defRPr sz="2667"/>
            </a:lvl2pPr>
            <a:lvl3pPr marL="914377" indent="-304792">
              <a:buClr>
                <a:srgbClr val="E46102"/>
              </a:buClr>
              <a:buSzPct val="100000"/>
              <a:buFont typeface="Wingdings" pitchFamily="2" charset="2"/>
              <a:buChar char="§"/>
              <a:tabLst/>
              <a:defRPr sz="2400"/>
            </a:lvl3pPr>
            <a:lvl4pPr marL="1221287" indent="-306910">
              <a:buClr>
                <a:srgbClr val="D95E00"/>
              </a:buClr>
              <a:buFont typeface="System Font Regular"/>
              <a:buChar char="&gt;"/>
              <a:tabLst/>
              <a:defRPr sz="2133"/>
            </a:lvl4pPr>
            <a:lvl5pPr marL="1526079" indent="-304792">
              <a:buClr>
                <a:srgbClr val="D95E00"/>
              </a:buClr>
              <a:buFont typeface="Wingdings" pitchFamily="2" charset="2"/>
              <a:buChar char="§"/>
              <a:tabLst/>
              <a:defRPr sz="1867"/>
            </a:lvl5pPr>
            <a:lvl6pPr marL="1756789" indent="-230712">
              <a:buClr>
                <a:srgbClr val="D95E00"/>
              </a:buClr>
              <a:buFont typeface="System Font Regular"/>
              <a:buChar char="&gt;"/>
              <a:tabLst/>
              <a:defRPr sz="1600"/>
            </a:lvl6pPr>
            <a:lvl7pPr marL="1904952" indent="-148163">
              <a:buClr>
                <a:srgbClr val="D95E00"/>
              </a:buClr>
              <a:buFont typeface="Wingdings" pitchFamily="2" charset="2"/>
              <a:buChar char="§"/>
              <a:tabLst/>
              <a:defRPr sz="1333"/>
            </a:lvl7pPr>
            <a:lvl8pPr marL="2061582" indent="-156629">
              <a:buClr>
                <a:srgbClr val="D95E00"/>
              </a:buClr>
              <a:buFont typeface="System Font Regular"/>
              <a:buChar char="&gt;"/>
              <a:tabLst/>
              <a:defRPr sz="1200"/>
            </a:lvl8pPr>
          </a:lstStyle>
          <a:p>
            <a:pPr lvl="0"/>
            <a:r>
              <a:rPr lang="en-US" dirty="0"/>
              <a:t>Click to add bullet</a:t>
            </a:r>
          </a:p>
          <a:p>
            <a:pPr lvl="1"/>
            <a:r>
              <a:rPr lang="en-US" dirty="0"/>
              <a:t>Click to add sub-bullet</a:t>
            </a:r>
          </a:p>
          <a:p>
            <a:pPr lvl="2"/>
            <a:r>
              <a:rPr lang="en-US" dirty="0"/>
              <a:t>Click to add sub-sub bullet</a:t>
            </a:r>
          </a:p>
        </p:txBody>
      </p:sp>
    </p:spTree>
    <p:extLst>
      <p:ext uri="{BB962C8B-B14F-4D97-AF65-F5344CB8AC3E}">
        <p14:creationId xmlns:p14="http://schemas.microsoft.com/office/powerpoint/2010/main" val="429214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Page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CF15DD-277E-394F-AFCE-926578BEF7F1}"/>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2D8B4FE-5E61-2942-9F67-A4F6AD7FECA1}"/>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a:extLst>
              <a:ext uri="{FF2B5EF4-FFF2-40B4-BE49-F238E27FC236}">
                <a16:creationId xmlns:a16="http://schemas.microsoft.com/office/drawing/2014/main" id="{62AB3FC8-2388-7847-86DB-E5B5333EACF3}"/>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7" name="Content Placeholder 18">
            <a:extLst>
              <a:ext uri="{FF2B5EF4-FFF2-40B4-BE49-F238E27FC236}">
                <a16:creationId xmlns:a16="http://schemas.microsoft.com/office/drawing/2014/main" id="{E61379B3-CA22-7E42-8FE3-E2D09D721962}"/>
              </a:ext>
            </a:extLst>
          </p:cNvPr>
          <p:cNvSpPr>
            <a:spLocks noGrp="1"/>
          </p:cNvSpPr>
          <p:nvPr>
            <p:ph sz="quarter" idx="16" hasCustomPrompt="1"/>
          </p:nvPr>
        </p:nvSpPr>
        <p:spPr>
          <a:xfrm>
            <a:off x="272085" y="863428"/>
            <a:ext cx="11589952"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99849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44EEE75-1C0C-DF43-8A1A-F55F70A0076A}"/>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933C26C-CF75-E04A-98EB-7AEC198CFEE8}"/>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8">
            <a:extLst>
              <a:ext uri="{FF2B5EF4-FFF2-40B4-BE49-F238E27FC236}">
                <a16:creationId xmlns:a16="http://schemas.microsoft.com/office/drawing/2014/main" id="{AD0B3782-2422-A544-AEA8-0DA96AAE5510}"/>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4" name="Content Placeholder 18">
            <a:extLst>
              <a:ext uri="{FF2B5EF4-FFF2-40B4-BE49-F238E27FC236}">
                <a16:creationId xmlns:a16="http://schemas.microsoft.com/office/drawing/2014/main" id="{D44BC06C-7E1C-4845-973D-DCD63FB136FA}"/>
              </a:ext>
            </a:extLst>
          </p:cNvPr>
          <p:cNvSpPr>
            <a:spLocks noGrp="1"/>
          </p:cNvSpPr>
          <p:nvPr>
            <p:ph sz="quarter" idx="15" hasCustomPrompt="1"/>
          </p:nvPr>
        </p:nvSpPr>
        <p:spPr>
          <a:xfrm>
            <a:off x="6256867" y="863692"/>
            <a:ext cx="5604933" cy="4639642"/>
          </a:xfrm>
          <a:prstGeom prst="rect">
            <a:avLst/>
          </a:prstGeom>
        </p:spPr>
        <p:txBody>
          <a:bodyPr anchor="t"/>
          <a:lstStyle>
            <a:lvl1pPr marL="0" indent="0" algn="ctr">
              <a:buNone/>
              <a:defRPr i="1"/>
            </a:lvl1pPr>
          </a:lstStyle>
          <a:p>
            <a:pPr lvl="0"/>
            <a:r>
              <a:rPr lang="en-US" dirty="0"/>
              <a:t>Place image/chart here</a:t>
            </a:r>
          </a:p>
        </p:txBody>
      </p:sp>
      <p:sp>
        <p:nvSpPr>
          <p:cNvPr id="15" name="Content Placeholder 18">
            <a:extLst>
              <a:ext uri="{FF2B5EF4-FFF2-40B4-BE49-F238E27FC236}">
                <a16:creationId xmlns:a16="http://schemas.microsoft.com/office/drawing/2014/main" id="{AA93BCA3-E265-CD4C-9883-62DC1D15F3D7}"/>
              </a:ext>
            </a:extLst>
          </p:cNvPr>
          <p:cNvSpPr>
            <a:spLocks noGrp="1"/>
          </p:cNvSpPr>
          <p:nvPr>
            <p:ph sz="quarter" idx="16" hasCustomPrompt="1"/>
          </p:nvPr>
        </p:nvSpPr>
        <p:spPr>
          <a:xfrm>
            <a:off x="272085" y="863428"/>
            <a:ext cx="5612248"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54127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6E70DBF-129D-BB48-BBFF-08F62952F603}"/>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E58E4D-9595-E14C-8259-3EDBF9F54A84}"/>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9CF2F8B1-9E2E-5040-B217-FCC725F9667F}"/>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5" name="Text Placeholder 12">
            <a:extLst>
              <a:ext uri="{FF2B5EF4-FFF2-40B4-BE49-F238E27FC236}">
                <a16:creationId xmlns:a16="http://schemas.microsoft.com/office/drawing/2014/main" id="{CAAA33EB-41E5-8B40-9670-C68F679A7D7A}"/>
              </a:ext>
            </a:extLst>
          </p:cNvPr>
          <p:cNvSpPr>
            <a:spLocks noGrp="1"/>
          </p:cNvSpPr>
          <p:nvPr>
            <p:ph type="body" sz="quarter" idx="10" hasCustomPrompt="1"/>
          </p:nvPr>
        </p:nvSpPr>
        <p:spPr>
          <a:xfrm>
            <a:off x="264584" y="862676"/>
            <a:ext cx="3471333" cy="795732"/>
          </a:xfrm>
          <a:prstGeom prst="rect">
            <a:avLst/>
          </a:prstGeom>
        </p:spPr>
        <p:txBody>
          <a:bodyPr/>
          <a:lstStyle>
            <a:lvl1pPr marL="0" indent="0">
              <a:lnSpc>
                <a:spcPct val="100000"/>
              </a:lnSpc>
              <a:buNone/>
              <a:defRPr b="1">
                <a:solidFill>
                  <a:schemeClr val="accent1"/>
                </a:solidFill>
              </a:defRPr>
            </a:lvl1pPr>
          </a:lstStyle>
          <a:p>
            <a:pPr lvl="0"/>
            <a:r>
              <a:rPr lang="en-US" dirty="0"/>
              <a:t>Main Header</a:t>
            </a:r>
          </a:p>
        </p:txBody>
      </p:sp>
      <p:sp>
        <p:nvSpPr>
          <p:cNvPr id="17" name="Text Placeholder 16">
            <a:extLst>
              <a:ext uri="{FF2B5EF4-FFF2-40B4-BE49-F238E27FC236}">
                <a16:creationId xmlns:a16="http://schemas.microsoft.com/office/drawing/2014/main" id="{8BFBAF58-1BBE-824B-9BD9-DF65670E97E9}"/>
              </a:ext>
            </a:extLst>
          </p:cNvPr>
          <p:cNvSpPr>
            <a:spLocks noGrp="1"/>
          </p:cNvSpPr>
          <p:nvPr>
            <p:ph type="body" sz="quarter" idx="14" hasCustomPrompt="1"/>
          </p:nvPr>
        </p:nvSpPr>
        <p:spPr>
          <a:xfrm>
            <a:off x="264584" y="1873340"/>
            <a:ext cx="3471333" cy="3638461"/>
          </a:xfrm>
          <a:prstGeom prst="rect">
            <a:avLst/>
          </a:prstGeom>
        </p:spPr>
        <p:txBody>
          <a:bodyPr/>
          <a:lstStyle>
            <a:lvl1pPr marL="0" indent="0">
              <a:buNone/>
              <a:defRPr sz="2667"/>
            </a:lvl1pPr>
          </a:lstStyle>
          <a:p>
            <a:pPr lvl="0"/>
            <a:r>
              <a:rPr lang="en-US" dirty="0"/>
              <a:t>Click to add caption</a:t>
            </a:r>
          </a:p>
        </p:txBody>
      </p:sp>
      <p:sp>
        <p:nvSpPr>
          <p:cNvPr id="19" name="Content Placeholder 18">
            <a:extLst>
              <a:ext uri="{FF2B5EF4-FFF2-40B4-BE49-F238E27FC236}">
                <a16:creationId xmlns:a16="http://schemas.microsoft.com/office/drawing/2014/main" id="{80FC676F-AD0F-3045-85E2-F41B9DF0A6F3}"/>
              </a:ext>
            </a:extLst>
          </p:cNvPr>
          <p:cNvSpPr>
            <a:spLocks noGrp="1"/>
          </p:cNvSpPr>
          <p:nvPr>
            <p:ph sz="quarter" idx="15" hasCustomPrompt="1"/>
          </p:nvPr>
        </p:nvSpPr>
        <p:spPr>
          <a:xfrm>
            <a:off x="4000501" y="863692"/>
            <a:ext cx="7861300" cy="4639642"/>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257534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81FDB69-C179-3341-AEF3-D2B3896FB825}"/>
              </a:ext>
            </a:extLst>
          </p:cNvPr>
          <p:cNvCxnSpPr/>
          <p:nvPr userDrawn="1"/>
        </p:nvCxnSpPr>
        <p:spPr>
          <a:xfrm>
            <a:off x="272085" y="513091"/>
            <a:ext cx="2674747"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ECA973-8475-EF41-8C88-BE7633966CF5}"/>
              </a:ext>
            </a:extLst>
          </p:cNvPr>
          <p:cNvCxnSpPr/>
          <p:nvPr userDrawn="1"/>
        </p:nvCxnSpPr>
        <p:spPr>
          <a:xfrm>
            <a:off x="3376635" y="513091"/>
            <a:ext cx="8485403"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Text Placeholder 18">
            <a:extLst>
              <a:ext uri="{FF2B5EF4-FFF2-40B4-BE49-F238E27FC236}">
                <a16:creationId xmlns:a16="http://schemas.microsoft.com/office/drawing/2014/main" id="{7DF7C01A-B350-7B45-A49E-C3717CC86D08}"/>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0" name="Text Placeholder 9">
            <a:extLst>
              <a:ext uri="{FF2B5EF4-FFF2-40B4-BE49-F238E27FC236}">
                <a16:creationId xmlns:a16="http://schemas.microsoft.com/office/drawing/2014/main" id="{89A099A8-CF8E-1C48-82A0-F6A6F7CC0F6B}"/>
              </a:ext>
            </a:extLst>
          </p:cNvPr>
          <p:cNvSpPr>
            <a:spLocks noGrp="1"/>
          </p:cNvSpPr>
          <p:nvPr>
            <p:ph type="body" sz="quarter" idx="15" hasCustomPrompt="1"/>
          </p:nvPr>
        </p:nvSpPr>
        <p:spPr>
          <a:xfrm>
            <a:off x="272085" y="3987800"/>
            <a:ext cx="11589952" cy="1524000"/>
          </a:xfrm>
          <a:prstGeom prst="rect">
            <a:avLst/>
          </a:prstGeom>
        </p:spPr>
        <p:txBody>
          <a:bodyPr/>
          <a:lstStyle>
            <a:lvl1pPr marL="0" indent="0">
              <a:buNone/>
              <a:defRPr sz="5333" b="1"/>
            </a:lvl1pPr>
          </a:lstStyle>
          <a:p>
            <a:pPr lvl="0"/>
            <a:r>
              <a:rPr lang="en-US" dirty="0"/>
              <a:t>Click to add Transition Title</a:t>
            </a:r>
          </a:p>
        </p:txBody>
      </p:sp>
    </p:spTree>
    <p:extLst>
      <p:ext uri="{BB962C8B-B14F-4D97-AF65-F5344CB8AC3E}">
        <p14:creationId xmlns:p14="http://schemas.microsoft.com/office/powerpoint/2010/main" val="207165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 End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7F9755-C0DA-B244-B730-B308E60924F8}"/>
              </a:ext>
            </a:extLst>
          </p:cNvPr>
          <p:cNvSpPr/>
          <p:nvPr userDrawn="1"/>
        </p:nvSpPr>
        <p:spPr>
          <a:xfrm>
            <a:off x="0" y="0"/>
            <a:ext cx="12188952" cy="6858000"/>
          </a:xfrm>
          <a:prstGeom prst="rect">
            <a:avLst/>
          </a:prstGeom>
          <a:solidFill>
            <a:srgbClr val="E461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accent1"/>
              </a:solidFill>
            </a:endParaRPr>
          </a:p>
        </p:txBody>
      </p:sp>
      <p:cxnSp>
        <p:nvCxnSpPr>
          <p:cNvPr id="12" name="Straight Connector 11">
            <a:extLst>
              <a:ext uri="{FF2B5EF4-FFF2-40B4-BE49-F238E27FC236}">
                <a16:creationId xmlns:a16="http://schemas.microsoft.com/office/drawing/2014/main" id="{257FF2CB-58B7-5049-BADD-41D07A0154D8}"/>
              </a:ext>
            </a:extLst>
          </p:cNvPr>
          <p:cNvCxnSpPr/>
          <p:nvPr userDrawn="1"/>
        </p:nvCxnSpPr>
        <p:spPr>
          <a:xfrm>
            <a:off x="272085" y="513091"/>
            <a:ext cx="267474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5B524D-D7AF-4B4A-B485-6A922EDBF1D0}"/>
              </a:ext>
            </a:extLst>
          </p:cNvPr>
          <p:cNvCxnSpPr/>
          <p:nvPr userDrawn="1"/>
        </p:nvCxnSpPr>
        <p:spPr>
          <a:xfrm>
            <a:off x="3376635" y="513091"/>
            <a:ext cx="848540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2">
            <a:extLst>
              <a:ext uri="{FF2B5EF4-FFF2-40B4-BE49-F238E27FC236}">
                <a16:creationId xmlns:a16="http://schemas.microsoft.com/office/drawing/2014/main" id="{CD73F756-E117-EE4D-80F1-C25B8572FAA9}"/>
              </a:ext>
            </a:extLst>
          </p:cNvPr>
          <p:cNvSpPr>
            <a:spLocks noGrp="1"/>
          </p:cNvSpPr>
          <p:nvPr>
            <p:ph type="body" sz="quarter" idx="13" hasCustomPrompt="1"/>
          </p:nvPr>
        </p:nvSpPr>
        <p:spPr>
          <a:xfrm>
            <a:off x="272085" y="4258733"/>
            <a:ext cx="11589952" cy="1253067"/>
          </a:xfrm>
          <a:prstGeom prst="rect">
            <a:avLst/>
          </a:prstGeom>
        </p:spPr>
        <p:txBody>
          <a:bodyPr/>
          <a:lstStyle>
            <a:lvl1pPr marL="0" indent="0">
              <a:buNone/>
              <a:defRPr sz="7200" b="1">
                <a:solidFill>
                  <a:schemeClr val="bg1"/>
                </a:solidFill>
              </a:defRPr>
            </a:lvl1pPr>
          </a:lstStyle>
          <a:p>
            <a:pPr lvl="0"/>
            <a:r>
              <a:rPr lang="en-US" dirty="0"/>
              <a:t>Click to add Section Title</a:t>
            </a:r>
          </a:p>
        </p:txBody>
      </p:sp>
      <p:sp>
        <p:nvSpPr>
          <p:cNvPr id="16" name="Text Placeholder 18">
            <a:extLst>
              <a:ext uri="{FF2B5EF4-FFF2-40B4-BE49-F238E27FC236}">
                <a16:creationId xmlns:a16="http://schemas.microsoft.com/office/drawing/2014/main" id="{079EB260-1A7B-174A-AA51-12AAD061D7C6}"/>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Tree>
    <p:extLst>
      <p:ext uri="{BB962C8B-B14F-4D97-AF65-F5344CB8AC3E}">
        <p14:creationId xmlns:p14="http://schemas.microsoft.com/office/powerpoint/2010/main" val="385241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Box 12"/>
          <p:cNvSpPr txBox="1"/>
          <p:nvPr/>
        </p:nvSpPr>
        <p:spPr>
          <a:xfrm>
            <a:off x="11476827" y="257543"/>
            <a:ext cx="1241077" cy="240066"/>
          </a:xfrm>
          <a:prstGeom prst="rect">
            <a:avLst/>
          </a:prstGeom>
          <a:noFill/>
        </p:spPr>
        <p:txBody>
          <a:bodyPr vert="horz" wrap="square" rtlCol="0">
            <a:spAutoFit/>
          </a:bodyPr>
          <a:lstStyle/>
          <a:p>
            <a:pPr algn="l">
              <a:lnSpc>
                <a:spcPct val="80000"/>
              </a:lnSpc>
            </a:pPr>
            <a:r>
              <a:rPr lang="en-US" sz="1200" dirty="0">
                <a:latin typeface="Georgia"/>
                <a:cs typeface="Georgia"/>
              </a:rPr>
              <a:t>|  </a:t>
            </a:r>
            <a:fld id="{606D2650-017B-BC48-A893-0334FE68CCF7}" type="slidenum">
              <a:rPr lang="en-US" sz="1133" smtClean="0">
                <a:latin typeface="Arial" panose="020B0604020202020204" pitchFamily="34" charset="0"/>
                <a:cs typeface="Arial" panose="020B0604020202020204" pitchFamily="34" charset="0"/>
              </a:rPr>
              <a:pPr algn="l">
                <a:lnSpc>
                  <a:spcPct val="80000"/>
                </a:lnSpc>
              </a:pPr>
              <a:t>‹#›</a:t>
            </a:fld>
            <a:endParaRPr lang="en-US" sz="1133" dirty="0">
              <a:solidFill>
                <a:srgbClr val="00000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CF6F6C9-18D5-3341-8495-872E5DE457C6}"/>
              </a:ext>
            </a:extLst>
          </p:cNvPr>
          <p:cNvPicPr>
            <a:picLocks noChangeAspect="1"/>
          </p:cNvPicPr>
          <p:nvPr userDrawn="1"/>
        </p:nvPicPr>
        <p:blipFill>
          <a:blip r:embed="rId10"/>
          <a:stretch>
            <a:fillRect/>
          </a:stretch>
        </p:blipFill>
        <p:spPr>
          <a:xfrm>
            <a:off x="9218566" y="304811"/>
            <a:ext cx="2258261" cy="134956"/>
          </a:xfrm>
          <a:prstGeom prst="rect">
            <a:avLst/>
          </a:prstGeom>
        </p:spPr>
      </p:pic>
      <p:pic>
        <p:nvPicPr>
          <p:cNvPr id="3" name="Picture 2">
            <a:extLst>
              <a:ext uri="{FF2B5EF4-FFF2-40B4-BE49-F238E27FC236}">
                <a16:creationId xmlns:a16="http://schemas.microsoft.com/office/drawing/2014/main" id="{CC2F5DA9-D401-0672-9156-23C76DA71DEA}"/>
              </a:ext>
            </a:extLst>
          </p:cNvPr>
          <p:cNvPicPr>
            <a:picLocks noChangeAspect="1"/>
          </p:cNvPicPr>
          <p:nvPr userDrawn="1"/>
        </p:nvPicPr>
        <p:blipFill>
          <a:blip r:embed="rId11"/>
          <a:stretch>
            <a:fillRect/>
          </a:stretch>
        </p:blipFill>
        <p:spPr>
          <a:xfrm>
            <a:off x="294651" y="115521"/>
            <a:ext cx="1612311" cy="367893"/>
          </a:xfrm>
          <a:prstGeom prst="rect">
            <a:avLst/>
          </a:prstGeom>
        </p:spPr>
      </p:pic>
    </p:spTree>
    <p:extLst>
      <p:ext uri="{BB962C8B-B14F-4D97-AF65-F5344CB8AC3E}">
        <p14:creationId xmlns:p14="http://schemas.microsoft.com/office/powerpoint/2010/main" val="1699808712"/>
      </p:ext>
    </p:extLst>
  </p:cSld>
  <p:clrMap bg1="lt1" tx1="dk1" bg2="lt2" tx2="dk2" accent1="accent1" accent2="accent2" accent3="accent3" accent4="accent4" accent5="accent5" accent6="accent6" hlink="hlink" folHlink="folHlink"/>
  <p:sldLayoutIdLst>
    <p:sldLayoutId id="2147483665" r:id="rId1"/>
    <p:sldLayoutId id="2147483660" r:id="rId2"/>
    <p:sldLayoutId id="2147483650" r:id="rId3"/>
    <p:sldLayoutId id="2147483663" r:id="rId4"/>
    <p:sldLayoutId id="2147483652" r:id="rId5"/>
    <p:sldLayoutId id="2147483656" r:id="rId6"/>
    <p:sldLayoutId id="2147483662" r:id="rId7"/>
    <p:sldLayoutId id="2147483661" r:id="rId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s://prod0.api.aisera.cloud/tenant-server/v1/tenants/rit/file/Document%2FKnowledgeArticle%2F13%2F01Z47BZ5URV5CTLBYANVGJTAFWFOU363RY_--_SEO%20Manager%20Support%20-%20Direct%20Hire%20a%20Student%20Employee.doc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8BE3AB-4D60-73A4-7BA9-8E5E03E6D562}"/>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94970518-A898-48DB-FC5F-076C7CC98410}"/>
              </a:ext>
            </a:extLst>
          </p:cNvPr>
          <p:cNvSpPr>
            <a:spLocks noGrp="1"/>
          </p:cNvSpPr>
          <p:nvPr>
            <p:ph type="body" sz="quarter" idx="14"/>
          </p:nvPr>
        </p:nvSpPr>
        <p:spPr>
          <a:xfrm>
            <a:off x="0" y="476538"/>
            <a:ext cx="11589952" cy="696384"/>
          </a:xfrm>
        </p:spPr>
        <p:txBody>
          <a:bodyPr/>
          <a:lstStyle/>
          <a:p>
            <a:r>
              <a:rPr lang="en-US" dirty="0"/>
              <a:t>Today’s Agenda</a:t>
            </a:r>
          </a:p>
        </p:txBody>
      </p:sp>
      <p:sp>
        <p:nvSpPr>
          <p:cNvPr id="4" name="Text Placeholder 3">
            <a:extLst>
              <a:ext uri="{FF2B5EF4-FFF2-40B4-BE49-F238E27FC236}">
                <a16:creationId xmlns:a16="http://schemas.microsoft.com/office/drawing/2014/main" id="{F86387CE-E50B-B9B0-F9E4-7E78A224B3E2}"/>
              </a:ext>
            </a:extLst>
          </p:cNvPr>
          <p:cNvSpPr>
            <a:spLocks noGrp="1"/>
          </p:cNvSpPr>
          <p:nvPr>
            <p:ph type="body" sz="quarter" idx="15"/>
          </p:nvPr>
        </p:nvSpPr>
        <p:spPr>
          <a:xfrm>
            <a:off x="80952" y="1172922"/>
            <a:ext cx="11589952" cy="3965951"/>
          </a:xfrm>
        </p:spPr>
        <p:txBody>
          <a:bodyPr/>
          <a:lstStyle/>
          <a:p>
            <a:r>
              <a:rPr lang="en-US" sz="2400" dirty="0"/>
              <a:t>Top Inquiries and Answers </a:t>
            </a:r>
          </a:p>
          <a:p>
            <a:r>
              <a:rPr lang="en-US" sz="2400" dirty="0"/>
              <a:t>Time Tracking – Terminology / Key Terms</a:t>
            </a:r>
          </a:p>
          <a:p>
            <a:r>
              <a:rPr lang="en-US" sz="2400" dirty="0"/>
              <a:t>The Who, What, Where, Why, and When </a:t>
            </a:r>
          </a:p>
          <a:p>
            <a:pPr lvl="1"/>
            <a:r>
              <a:rPr lang="en-US" sz="2400" dirty="0"/>
              <a:t>Employee, Timekeeper and Manager Roles</a:t>
            </a:r>
          </a:p>
          <a:p>
            <a:pPr lvl="1"/>
            <a:r>
              <a:rPr lang="en-US" sz="2400" dirty="0"/>
              <a:t>Processing Deadlines</a:t>
            </a:r>
          </a:p>
          <a:p>
            <a:r>
              <a:rPr lang="en-US" sz="2400" dirty="0"/>
              <a:t>Enter Time Business Process</a:t>
            </a:r>
          </a:p>
          <a:p>
            <a:pPr lvl="1"/>
            <a:r>
              <a:rPr lang="en-US" sz="2400" dirty="0"/>
              <a:t>Navigating the phases of a Timesheet </a:t>
            </a:r>
          </a:p>
          <a:p>
            <a:pPr lvl="1"/>
            <a:r>
              <a:rPr lang="en-US" sz="2400" dirty="0"/>
              <a:t>Approval / Corrections best practice </a:t>
            </a:r>
          </a:p>
          <a:p>
            <a:r>
              <a:rPr lang="en-US" sz="2400" dirty="0"/>
              <a:t>Q&amp;A </a:t>
            </a:r>
          </a:p>
          <a:p>
            <a:endParaRPr lang="en-US" dirty="0"/>
          </a:p>
        </p:txBody>
      </p:sp>
    </p:spTree>
    <p:extLst>
      <p:ext uri="{BB962C8B-B14F-4D97-AF65-F5344CB8AC3E}">
        <p14:creationId xmlns:p14="http://schemas.microsoft.com/office/powerpoint/2010/main" val="446579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21665-0BB6-4D26-3494-B857B400A7B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A1A1EE2-6AE8-A9EE-3121-B1F3DCD9EBB4}"/>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09B31D2F-5A72-C7E7-A2CB-23AD9E2CFDBF}"/>
              </a:ext>
            </a:extLst>
          </p:cNvPr>
          <p:cNvSpPr>
            <a:spLocks noGrp="1"/>
          </p:cNvSpPr>
          <p:nvPr>
            <p:ph type="body" sz="quarter" idx="14"/>
          </p:nvPr>
        </p:nvSpPr>
        <p:spPr>
          <a:xfrm>
            <a:off x="154854" y="544236"/>
            <a:ext cx="11000826" cy="696384"/>
          </a:xfrm>
        </p:spPr>
        <p:txBody>
          <a:bodyPr/>
          <a:lstStyle/>
          <a:p>
            <a:r>
              <a:rPr lang="en-US" sz="3200" dirty="0"/>
              <a:t>Enter Time Business Process – Iterative &amp; Job Specific</a:t>
            </a:r>
          </a:p>
        </p:txBody>
      </p:sp>
      <p:sp>
        <p:nvSpPr>
          <p:cNvPr id="11" name="TextBox 10">
            <a:extLst>
              <a:ext uri="{FF2B5EF4-FFF2-40B4-BE49-F238E27FC236}">
                <a16:creationId xmlns:a16="http://schemas.microsoft.com/office/drawing/2014/main" id="{ACC5DBEE-BB9E-545C-79C9-6AA124AE43FB}"/>
              </a:ext>
            </a:extLst>
          </p:cNvPr>
          <p:cNvSpPr txBox="1"/>
          <p:nvPr/>
        </p:nvSpPr>
        <p:spPr>
          <a:xfrm>
            <a:off x="847404" y="3006219"/>
            <a:ext cx="2947737"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rgbClr val="002060"/>
                </a:solidFill>
              </a:rPr>
              <a:t>Enter Time </a:t>
            </a:r>
          </a:p>
          <a:p>
            <a:pPr marL="342900" indent="-342900">
              <a:buFont typeface="Arial" panose="020B0604020202020204" pitchFamily="34" charset="0"/>
              <a:buChar char="•"/>
            </a:pPr>
            <a:r>
              <a:rPr lang="en-US" dirty="0">
                <a:solidFill>
                  <a:srgbClr val="002060"/>
                </a:solidFill>
              </a:rPr>
              <a:t>Time Clock </a:t>
            </a:r>
          </a:p>
          <a:p>
            <a:pPr marL="342900" indent="-342900">
              <a:buFont typeface="Arial" panose="020B0604020202020204" pitchFamily="34" charset="0"/>
              <a:buChar char="•"/>
            </a:pPr>
            <a:r>
              <a:rPr lang="en-US" dirty="0">
                <a:solidFill>
                  <a:srgbClr val="002060"/>
                </a:solidFill>
              </a:rPr>
              <a:t>Mobile Entry </a:t>
            </a:r>
          </a:p>
          <a:p>
            <a:pPr marL="342900" indent="-342900">
              <a:buFont typeface="Arial" panose="020B0604020202020204" pitchFamily="34" charset="0"/>
              <a:buChar char="•"/>
            </a:pPr>
            <a:r>
              <a:rPr lang="en-US" dirty="0">
                <a:solidFill>
                  <a:srgbClr val="002060"/>
                </a:solidFill>
              </a:rPr>
              <a:t>Web Clock *Check in</a:t>
            </a:r>
          </a:p>
          <a:p>
            <a:pPr marL="342900" indent="-342900">
              <a:buFont typeface="Arial" panose="020B0604020202020204" pitchFamily="34" charset="0"/>
              <a:buChar char="•"/>
            </a:pPr>
            <a:r>
              <a:rPr lang="en-US" dirty="0">
                <a:solidFill>
                  <a:srgbClr val="002060"/>
                </a:solidFill>
              </a:rPr>
              <a:t>Micro Edit **</a:t>
            </a:r>
          </a:p>
        </p:txBody>
      </p:sp>
      <p:sp>
        <p:nvSpPr>
          <p:cNvPr id="12" name="TextBox 11">
            <a:extLst>
              <a:ext uri="{FF2B5EF4-FFF2-40B4-BE49-F238E27FC236}">
                <a16:creationId xmlns:a16="http://schemas.microsoft.com/office/drawing/2014/main" id="{C9A64078-E1F7-F389-A4E9-A82DE3546F17}"/>
              </a:ext>
            </a:extLst>
          </p:cNvPr>
          <p:cNvSpPr txBox="1"/>
          <p:nvPr/>
        </p:nvSpPr>
        <p:spPr>
          <a:xfrm>
            <a:off x="4622131" y="3032196"/>
            <a:ext cx="2947737"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rgbClr val="002060"/>
                </a:solidFill>
              </a:rPr>
              <a:t>Submit Time </a:t>
            </a:r>
          </a:p>
          <a:p>
            <a:pPr marL="342900" indent="-342900">
              <a:buFont typeface="Arial" panose="020B0604020202020204" pitchFamily="34" charset="0"/>
              <a:buChar char="•"/>
            </a:pPr>
            <a:r>
              <a:rPr lang="en-US" dirty="0">
                <a:solidFill>
                  <a:srgbClr val="002060"/>
                </a:solidFill>
              </a:rPr>
              <a:t>Employee </a:t>
            </a:r>
          </a:p>
          <a:p>
            <a:pPr marL="952485" lvl="1" indent="-342900">
              <a:buFont typeface="Arial" panose="020B0604020202020204" pitchFamily="34" charset="0"/>
              <a:buChar char="•"/>
            </a:pPr>
            <a:r>
              <a:rPr lang="en-US" sz="1800" dirty="0">
                <a:solidFill>
                  <a:srgbClr val="002060"/>
                </a:solidFill>
              </a:rPr>
              <a:t>Notifications</a:t>
            </a:r>
          </a:p>
          <a:p>
            <a:pPr marL="342900" indent="-342900">
              <a:buFont typeface="Arial" panose="020B0604020202020204" pitchFamily="34" charset="0"/>
              <a:buChar char="•"/>
            </a:pPr>
            <a:r>
              <a:rPr lang="en-US" dirty="0">
                <a:solidFill>
                  <a:srgbClr val="002060"/>
                </a:solidFill>
              </a:rPr>
              <a:t>Manager </a:t>
            </a:r>
          </a:p>
          <a:p>
            <a:pPr marL="342900" indent="-342900">
              <a:buFont typeface="Arial" panose="020B0604020202020204" pitchFamily="34" charset="0"/>
              <a:buChar char="•"/>
            </a:pPr>
            <a:r>
              <a:rPr lang="en-US" dirty="0">
                <a:solidFill>
                  <a:srgbClr val="002060"/>
                </a:solidFill>
              </a:rPr>
              <a:t>Timekeeper </a:t>
            </a:r>
          </a:p>
          <a:p>
            <a:pPr marL="342900" indent="-342900">
              <a:buFont typeface="Arial" panose="020B0604020202020204" pitchFamily="34" charset="0"/>
              <a:buChar char="•"/>
            </a:pPr>
            <a:r>
              <a:rPr lang="en-US" dirty="0">
                <a:solidFill>
                  <a:srgbClr val="002060"/>
                </a:solidFill>
              </a:rPr>
              <a:t>Mass Submit </a:t>
            </a:r>
          </a:p>
          <a:p>
            <a:pPr marL="952485" lvl="1" indent="-342900">
              <a:buFont typeface="Arial" panose="020B0604020202020204" pitchFamily="34" charset="0"/>
              <a:buChar char="•"/>
            </a:pPr>
            <a:r>
              <a:rPr lang="en-US" sz="1800" dirty="0">
                <a:solidFill>
                  <a:srgbClr val="002060"/>
                </a:solidFill>
              </a:rPr>
              <a:t>Notifications</a:t>
            </a:r>
          </a:p>
        </p:txBody>
      </p:sp>
      <p:sp>
        <p:nvSpPr>
          <p:cNvPr id="13" name="TextBox 12">
            <a:extLst>
              <a:ext uri="{FF2B5EF4-FFF2-40B4-BE49-F238E27FC236}">
                <a16:creationId xmlns:a16="http://schemas.microsoft.com/office/drawing/2014/main" id="{DD24E3F4-123D-6A9C-1624-7D80807CC430}"/>
              </a:ext>
            </a:extLst>
          </p:cNvPr>
          <p:cNvSpPr txBox="1"/>
          <p:nvPr/>
        </p:nvSpPr>
        <p:spPr>
          <a:xfrm>
            <a:off x="8207943" y="3032196"/>
            <a:ext cx="2947737"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dirty="0">
                <a:solidFill>
                  <a:srgbClr val="002060"/>
                </a:solidFill>
              </a:rPr>
              <a:t>Approve Time </a:t>
            </a:r>
          </a:p>
          <a:p>
            <a:pPr marL="342900" indent="-342900">
              <a:buFont typeface="Arial" panose="020B0604020202020204" pitchFamily="34" charset="0"/>
              <a:buChar char="•"/>
            </a:pPr>
            <a:r>
              <a:rPr lang="en-US" sz="1800" dirty="0">
                <a:solidFill>
                  <a:srgbClr val="002060"/>
                </a:solidFill>
              </a:rPr>
              <a:t>Correct Unmatched</a:t>
            </a:r>
          </a:p>
          <a:p>
            <a:pPr marL="342900" indent="-342900">
              <a:buFont typeface="Arial" panose="020B0604020202020204" pitchFamily="34" charset="0"/>
              <a:buChar char="•"/>
            </a:pPr>
            <a:r>
              <a:rPr lang="en-US" sz="1800" dirty="0">
                <a:solidFill>
                  <a:srgbClr val="002060"/>
                </a:solidFill>
              </a:rPr>
              <a:t>Add dept codes </a:t>
            </a:r>
          </a:p>
          <a:p>
            <a:pPr marL="342900" indent="-342900">
              <a:buFont typeface="Arial" panose="020B0604020202020204" pitchFamily="34" charset="0"/>
              <a:buChar char="•"/>
            </a:pPr>
            <a:r>
              <a:rPr lang="en-US" sz="1800" dirty="0">
                <a:solidFill>
                  <a:srgbClr val="002060"/>
                </a:solidFill>
              </a:rPr>
              <a:t>Correct jobs </a:t>
            </a:r>
          </a:p>
          <a:p>
            <a:pPr marL="342900" indent="-342900">
              <a:buFont typeface="Arial" panose="020B0604020202020204" pitchFamily="34" charset="0"/>
              <a:buChar char="•"/>
            </a:pPr>
            <a:r>
              <a:rPr lang="en-US" sz="1800" dirty="0">
                <a:solidFill>
                  <a:srgbClr val="002060"/>
                </a:solidFill>
              </a:rPr>
              <a:t>Approve Absence requests  </a:t>
            </a:r>
          </a:p>
        </p:txBody>
      </p:sp>
      <p:pic>
        <p:nvPicPr>
          <p:cNvPr id="15" name="Picture 14">
            <a:extLst>
              <a:ext uri="{FF2B5EF4-FFF2-40B4-BE49-F238E27FC236}">
                <a16:creationId xmlns:a16="http://schemas.microsoft.com/office/drawing/2014/main" id="{591F00E7-482D-9ED7-01D1-1C9539025B12}"/>
              </a:ext>
            </a:extLst>
          </p:cNvPr>
          <p:cNvPicPr>
            <a:picLocks noChangeAspect="1"/>
          </p:cNvPicPr>
          <p:nvPr/>
        </p:nvPicPr>
        <p:blipFill>
          <a:blip r:embed="rId3"/>
          <a:stretch>
            <a:fillRect/>
          </a:stretch>
        </p:blipFill>
        <p:spPr>
          <a:xfrm>
            <a:off x="1189721" y="1079770"/>
            <a:ext cx="9623643" cy="1926449"/>
          </a:xfrm>
          <a:prstGeom prst="rect">
            <a:avLst/>
          </a:prstGeom>
        </p:spPr>
      </p:pic>
    </p:spTree>
    <p:extLst>
      <p:ext uri="{BB962C8B-B14F-4D97-AF65-F5344CB8AC3E}">
        <p14:creationId xmlns:p14="http://schemas.microsoft.com/office/powerpoint/2010/main" val="128971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B01DC-293D-E251-0AE0-DB51D54299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0B60DD4-FBA0-290C-39D3-5C214EC3500E}"/>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DE94EE74-2B7C-4EFE-6503-52A54468F0D4}"/>
              </a:ext>
            </a:extLst>
          </p:cNvPr>
          <p:cNvSpPr>
            <a:spLocks noGrp="1"/>
          </p:cNvSpPr>
          <p:nvPr>
            <p:ph type="body" sz="quarter" idx="14"/>
          </p:nvPr>
        </p:nvSpPr>
        <p:spPr>
          <a:xfrm>
            <a:off x="146250" y="610260"/>
            <a:ext cx="11589952" cy="696384"/>
          </a:xfrm>
        </p:spPr>
        <p:txBody>
          <a:bodyPr/>
          <a:lstStyle/>
          <a:p>
            <a:r>
              <a:rPr lang="en-US" sz="3200" dirty="0"/>
              <a:t>Validation Messages </a:t>
            </a:r>
            <a:r>
              <a:rPr lang="en-US" dirty="0"/>
              <a:t>–   </a:t>
            </a:r>
            <a:endParaRPr lang="en-US" sz="2400" dirty="0"/>
          </a:p>
        </p:txBody>
      </p:sp>
      <p:sp>
        <p:nvSpPr>
          <p:cNvPr id="4" name="Text Placeholder 3">
            <a:extLst>
              <a:ext uri="{FF2B5EF4-FFF2-40B4-BE49-F238E27FC236}">
                <a16:creationId xmlns:a16="http://schemas.microsoft.com/office/drawing/2014/main" id="{BC078EEE-9953-F068-DF9C-6AB1B8A98B05}"/>
              </a:ext>
            </a:extLst>
          </p:cNvPr>
          <p:cNvSpPr>
            <a:spLocks noGrp="1"/>
          </p:cNvSpPr>
          <p:nvPr>
            <p:ph type="body" sz="quarter" idx="15"/>
          </p:nvPr>
        </p:nvSpPr>
        <p:spPr>
          <a:xfrm>
            <a:off x="485041" y="1798070"/>
            <a:ext cx="4350249" cy="3767575"/>
          </a:xfrm>
        </p:spPr>
        <p:txBody>
          <a:bodyPr/>
          <a:lstStyle/>
          <a:p>
            <a:pPr>
              <a:lnSpc>
                <a:spcPct val="150000"/>
              </a:lnSpc>
            </a:pPr>
            <a:r>
              <a:rPr lang="en-US" sz="1600" b="0" dirty="0"/>
              <a:t>Worker Worked &gt; 6 hours without a meal </a:t>
            </a:r>
          </a:p>
          <a:p>
            <a:pPr>
              <a:lnSpc>
                <a:spcPct val="150000"/>
              </a:lnSpc>
            </a:pPr>
            <a:r>
              <a:rPr lang="en-US" sz="1600" b="0" dirty="0"/>
              <a:t>Worker worked &gt; 12 hours in a shift</a:t>
            </a:r>
          </a:p>
          <a:p>
            <a:pPr>
              <a:lnSpc>
                <a:spcPct val="150000"/>
              </a:lnSpc>
            </a:pPr>
            <a:r>
              <a:rPr lang="en-US" sz="1600" b="0" dirty="0"/>
              <a:t>Student Reported Time &gt;20 hours </a:t>
            </a:r>
          </a:p>
          <a:p>
            <a:pPr>
              <a:lnSpc>
                <a:spcPct val="150000"/>
              </a:lnSpc>
            </a:pPr>
            <a:r>
              <a:rPr lang="en-US" sz="1600" b="0" dirty="0"/>
              <a:t>Overtime Reported &gt;30 hours review </a:t>
            </a:r>
          </a:p>
          <a:p>
            <a:pPr>
              <a:lnSpc>
                <a:spcPct val="150000"/>
              </a:lnSpc>
            </a:pPr>
            <a:r>
              <a:rPr lang="en-US" sz="1600" b="0" dirty="0"/>
              <a:t>Gratuity (Dining) </a:t>
            </a:r>
          </a:p>
          <a:p>
            <a:pPr>
              <a:lnSpc>
                <a:spcPct val="150000"/>
              </a:lnSpc>
            </a:pPr>
            <a:r>
              <a:rPr lang="en-US" sz="1600" b="0" dirty="0"/>
              <a:t>Student Dollar Diff &gt; $50 – review </a:t>
            </a:r>
          </a:p>
          <a:p>
            <a:pPr>
              <a:lnSpc>
                <a:spcPct val="150000"/>
              </a:lnSpc>
            </a:pPr>
            <a:r>
              <a:rPr lang="en-US" sz="1600" b="0" dirty="0"/>
              <a:t>7 Consecutive days </a:t>
            </a:r>
          </a:p>
        </p:txBody>
      </p:sp>
      <p:pic>
        <p:nvPicPr>
          <p:cNvPr id="6" name="Picture 5">
            <a:extLst>
              <a:ext uri="{FF2B5EF4-FFF2-40B4-BE49-F238E27FC236}">
                <a16:creationId xmlns:a16="http://schemas.microsoft.com/office/drawing/2014/main" id="{6A061CDD-F91C-E880-6A47-5AD496836E91}"/>
              </a:ext>
            </a:extLst>
          </p:cNvPr>
          <p:cNvPicPr>
            <a:picLocks noChangeAspect="1"/>
          </p:cNvPicPr>
          <p:nvPr/>
        </p:nvPicPr>
        <p:blipFill>
          <a:blip r:embed="rId3"/>
          <a:stretch>
            <a:fillRect/>
          </a:stretch>
        </p:blipFill>
        <p:spPr>
          <a:xfrm>
            <a:off x="485041" y="1272403"/>
            <a:ext cx="2753109" cy="514422"/>
          </a:xfrm>
          <a:prstGeom prst="rect">
            <a:avLst/>
          </a:prstGeom>
        </p:spPr>
      </p:pic>
      <p:pic>
        <p:nvPicPr>
          <p:cNvPr id="8" name="Picture 7">
            <a:extLst>
              <a:ext uri="{FF2B5EF4-FFF2-40B4-BE49-F238E27FC236}">
                <a16:creationId xmlns:a16="http://schemas.microsoft.com/office/drawing/2014/main" id="{5E79CB5E-64EC-F19D-A125-0020CCAB05B8}"/>
              </a:ext>
            </a:extLst>
          </p:cNvPr>
          <p:cNvPicPr>
            <a:picLocks noChangeAspect="1"/>
          </p:cNvPicPr>
          <p:nvPr/>
        </p:nvPicPr>
        <p:blipFill>
          <a:blip r:embed="rId4"/>
          <a:stretch>
            <a:fillRect/>
          </a:stretch>
        </p:blipFill>
        <p:spPr>
          <a:xfrm>
            <a:off x="6096000" y="1170446"/>
            <a:ext cx="2924583" cy="523948"/>
          </a:xfrm>
          <a:prstGeom prst="rect">
            <a:avLst/>
          </a:prstGeom>
        </p:spPr>
      </p:pic>
      <p:sp>
        <p:nvSpPr>
          <p:cNvPr id="10" name="Text Placeholder 3">
            <a:extLst>
              <a:ext uri="{FF2B5EF4-FFF2-40B4-BE49-F238E27FC236}">
                <a16:creationId xmlns:a16="http://schemas.microsoft.com/office/drawing/2014/main" id="{158A94AA-8AC1-6F90-277C-34557EB9F34C}"/>
              </a:ext>
            </a:extLst>
          </p:cNvPr>
          <p:cNvSpPr txBox="1">
            <a:spLocks/>
          </p:cNvSpPr>
          <p:nvPr/>
        </p:nvSpPr>
        <p:spPr>
          <a:xfrm>
            <a:off x="6083851" y="1798070"/>
            <a:ext cx="4350249" cy="3767575"/>
          </a:xfrm>
          <a:prstGeom prst="rect">
            <a:avLst/>
          </a:prstGeom>
        </p:spPr>
        <p:txBody>
          <a:bodyPr/>
          <a:lstStyle>
            <a:lvl1pPr marL="304792" indent="-304792" algn="l" defTabSz="609585" rtl="0" eaLnBrk="1" latinLnBrk="0" hangingPunct="1">
              <a:spcBef>
                <a:spcPct val="20000"/>
              </a:spcBef>
              <a:buClr>
                <a:schemeClr val="accent1"/>
              </a:buClr>
              <a:buSzPct val="100000"/>
              <a:buFont typeface="Wingdings" pitchFamily="2" charset="2"/>
              <a:buChar char="§"/>
              <a:tabLst/>
              <a:defRPr sz="3200" b="1" kern="1200">
                <a:solidFill>
                  <a:schemeClr val="tx1"/>
                </a:solidFill>
                <a:latin typeface="+mn-lt"/>
                <a:ea typeface="+mn-ea"/>
                <a:cs typeface="+mn-cs"/>
              </a:defRPr>
            </a:lvl1pPr>
            <a:lvl2pPr marL="609585" indent="-304792" algn="l" defTabSz="609585" rtl="0" eaLnBrk="1" latinLnBrk="0" hangingPunct="1">
              <a:spcBef>
                <a:spcPct val="20000"/>
              </a:spcBef>
              <a:buClr>
                <a:srgbClr val="E46102"/>
              </a:buClr>
              <a:buFont typeface="Arial" panose="020B0604020202020204" pitchFamily="34" charset="0"/>
              <a:buChar char="•"/>
              <a:tabLst/>
              <a:defRPr sz="2667" kern="1200">
                <a:solidFill>
                  <a:schemeClr val="tx1"/>
                </a:solidFill>
                <a:latin typeface="+mn-lt"/>
                <a:ea typeface="+mn-ea"/>
                <a:cs typeface="+mn-cs"/>
              </a:defRPr>
            </a:lvl2pPr>
            <a:lvl3pPr marL="914377" indent="-304792" algn="l" defTabSz="609585" rtl="0" eaLnBrk="1" latinLnBrk="0" hangingPunct="1">
              <a:spcBef>
                <a:spcPct val="20000"/>
              </a:spcBef>
              <a:buClr>
                <a:srgbClr val="E46102"/>
              </a:buClr>
              <a:buSzPct val="100000"/>
              <a:buFont typeface="Wingdings" pitchFamily="2" charset="2"/>
              <a:buChar char="§"/>
              <a:tabLst/>
              <a:defRPr sz="2400" kern="1200">
                <a:solidFill>
                  <a:schemeClr val="tx1"/>
                </a:solidFill>
                <a:latin typeface="+mn-lt"/>
                <a:ea typeface="+mn-ea"/>
                <a:cs typeface="+mn-cs"/>
              </a:defRPr>
            </a:lvl3pPr>
            <a:lvl4pPr marL="1221287" indent="-306910" algn="l" defTabSz="609585" rtl="0" eaLnBrk="1" latinLnBrk="0" hangingPunct="1">
              <a:spcBef>
                <a:spcPct val="20000"/>
              </a:spcBef>
              <a:buClr>
                <a:srgbClr val="D95E00"/>
              </a:buClr>
              <a:buFont typeface="System Font Regular"/>
              <a:buChar char="&gt;"/>
              <a:tabLst/>
              <a:defRPr sz="2133" kern="1200">
                <a:solidFill>
                  <a:schemeClr val="tx1"/>
                </a:solidFill>
                <a:latin typeface="+mn-lt"/>
                <a:ea typeface="+mn-ea"/>
                <a:cs typeface="+mn-cs"/>
              </a:defRPr>
            </a:lvl4pPr>
            <a:lvl5pPr marL="1526079" indent="-304792" algn="l" defTabSz="609585" rtl="0" eaLnBrk="1" latinLnBrk="0" hangingPunct="1">
              <a:spcBef>
                <a:spcPct val="20000"/>
              </a:spcBef>
              <a:buClr>
                <a:srgbClr val="D95E00"/>
              </a:buClr>
              <a:buFont typeface="Wingdings" pitchFamily="2" charset="2"/>
              <a:buChar char="§"/>
              <a:tabLst/>
              <a:defRPr sz="1867" kern="1200">
                <a:solidFill>
                  <a:schemeClr val="tx1"/>
                </a:solidFill>
                <a:latin typeface="+mn-lt"/>
                <a:ea typeface="+mn-ea"/>
                <a:cs typeface="+mn-cs"/>
              </a:defRPr>
            </a:lvl5pPr>
            <a:lvl6pPr marL="1756789" indent="-230712" algn="l" defTabSz="609585" rtl="0" eaLnBrk="1" latinLnBrk="0" hangingPunct="1">
              <a:spcBef>
                <a:spcPct val="20000"/>
              </a:spcBef>
              <a:buClr>
                <a:srgbClr val="D95E00"/>
              </a:buClr>
              <a:buFont typeface="System Font Regular"/>
              <a:buChar char="&gt;"/>
              <a:tabLst/>
              <a:defRPr sz="1600" kern="1200">
                <a:solidFill>
                  <a:schemeClr val="tx1"/>
                </a:solidFill>
                <a:latin typeface="+mn-lt"/>
                <a:ea typeface="+mn-ea"/>
                <a:cs typeface="+mn-cs"/>
              </a:defRPr>
            </a:lvl6pPr>
            <a:lvl7pPr marL="1904952" indent="-148163" algn="l" defTabSz="609585" rtl="0" eaLnBrk="1" latinLnBrk="0" hangingPunct="1">
              <a:spcBef>
                <a:spcPct val="20000"/>
              </a:spcBef>
              <a:buClr>
                <a:srgbClr val="D95E00"/>
              </a:buClr>
              <a:buFont typeface="Wingdings" pitchFamily="2" charset="2"/>
              <a:buChar char="§"/>
              <a:tabLst/>
              <a:defRPr sz="1333" kern="1200">
                <a:solidFill>
                  <a:schemeClr val="tx1"/>
                </a:solidFill>
                <a:latin typeface="+mn-lt"/>
                <a:ea typeface="+mn-ea"/>
                <a:cs typeface="+mn-cs"/>
              </a:defRPr>
            </a:lvl7pPr>
            <a:lvl8pPr marL="2061582" indent="-156629" algn="l" defTabSz="609585" rtl="0" eaLnBrk="1" latinLnBrk="0" hangingPunct="1">
              <a:spcBef>
                <a:spcPct val="20000"/>
              </a:spcBef>
              <a:buClr>
                <a:srgbClr val="D95E00"/>
              </a:buClr>
              <a:buFont typeface="System Font Regular"/>
              <a:buChar char="&gt;"/>
              <a:tabLst/>
              <a:defRPr sz="12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150000"/>
              </a:lnSpc>
            </a:pPr>
            <a:r>
              <a:rPr lang="en-US" sz="1600" b="0" dirty="0"/>
              <a:t>Ineligible Position Entered </a:t>
            </a:r>
          </a:p>
          <a:p>
            <a:pPr>
              <a:lnSpc>
                <a:spcPct val="150000"/>
              </a:lnSpc>
            </a:pPr>
            <a:r>
              <a:rPr lang="en-US" sz="1600" b="0" dirty="0"/>
              <a:t>Critical FMS &gt; $$ / Week</a:t>
            </a:r>
          </a:p>
          <a:p>
            <a:pPr>
              <a:lnSpc>
                <a:spcPct val="150000"/>
              </a:lnSpc>
            </a:pPr>
            <a:r>
              <a:rPr lang="en-US" sz="1600" b="0" dirty="0"/>
              <a:t>Incorrect code – you cannot use this code, select another one. </a:t>
            </a:r>
          </a:p>
        </p:txBody>
      </p:sp>
      <p:sp>
        <p:nvSpPr>
          <p:cNvPr id="11" name="TextBox 10">
            <a:extLst>
              <a:ext uri="{FF2B5EF4-FFF2-40B4-BE49-F238E27FC236}">
                <a16:creationId xmlns:a16="http://schemas.microsoft.com/office/drawing/2014/main" id="{06FEE897-4D1F-BFA7-F33E-A9BD3EC1B85F}"/>
              </a:ext>
            </a:extLst>
          </p:cNvPr>
          <p:cNvSpPr txBox="1"/>
          <p:nvPr/>
        </p:nvSpPr>
        <p:spPr>
          <a:xfrm>
            <a:off x="6002446" y="4563569"/>
            <a:ext cx="570451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Review for Long shift – when missed punch out – connects with next day </a:t>
            </a:r>
          </a:p>
        </p:txBody>
      </p:sp>
      <p:sp>
        <p:nvSpPr>
          <p:cNvPr id="12" name="Oval 11">
            <a:extLst>
              <a:ext uri="{FF2B5EF4-FFF2-40B4-BE49-F238E27FC236}">
                <a16:creationId xmlns:a16="http://schemas.microsoft.com/office/drawing/2014/main" id="{708E34EE-4DE2-5827-38FA-DEB32B032882}"/>
              </a:ext>
            </a:extLst>
          </p:cNvPr>
          <p:cNvSpPr/>
          <p:nvPr/>
        </p:nvSpPr>
        <p:spPr>
          <a:xfrm>
            <a:off x="3741490" y="1170446"/>
            <a:ext cx="1669409" cy="61637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b="1" i="1" dirty="0">
                <a:solidFill>
                  <a:schemeClr val="tx1"/>
                </a:solidFill>
              </a:rPr>
              <a:t>Soft Warning </a:t>
            </a:r>
          </a:p>
        </p:txBody>
      </p:sp>
      <p:sp>
        <p:nvSpPr>
          <p:cNvPr id="13" name="Oval 12">
            <a:extLst>
              <a:ext uri="{FF2B5EF4-FFF2-40B4-BE49-F238E27FC236}">
                <a16:creationId xmlns:a16="http://schemas.microsoft.com/office/drawing/2014/main" id="{49AA52FD-CCA0-54BF-DB6C-0FA53B5D02D8}"/>
              </a:ext>
            </a:extLst>
          </p:cNvPr>
          <p:cNvSpPr/>
          <p:nvPr/>
        </p:nvSpPr>
        <p:spPr>
          <a:xfrm>
            <a:off x="9543688" y="1042718"/>
            <a:ext cx="1669409" cy="616379"/>
          </a:xfrm>
          <a:prstGeom prst="ellipse">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b="1" i="1" dirty="0">
                <a:solidFill>
                  <a:schemeClr val="tx1"/>
                </a:solidFill>
              </a:rPr>
              <a:t>Hard Stop – correction required</a:t>
            </a:r>
          </a:p>
        </p:txBody>
      </p:sp>
    </p:spTree>
    <p:extLst>
      <p:ext uri="{BB962C8B-B14F-4D97-AF65-F5344CB8AC3E}">
        <p14:creationId xmlns:p14="http://schemas.microsoft.com/office/powerpoint/2010/main" val="318391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FDF86-25FC-2796-C463-5398A29CEE0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398C9EF-A57F-40C1-14A2-AE4F9A991BAE}"/>
              </a:ext>
            </a:extLst>
          </p:cNvPr>
          <p:cNvSpPr>
            <a:spLocks noGrp="1"/>
          </p:cNvSpPr>
          <p:nvPr>
            <p:ph type="body" sz="quarter" idx="13"/>
          </p:nvPr>
        </p:nvSpPr>
        <p:spPr/>
        <p:txBody>
          <a:bodyPr/>
          <a:lstStyle/>
          <a:p>
            <a:endParaRPr lang="en-US" dirty="0"/>
          </a:p>
        </p:txBody>
      </p:sp>
      <p:sp>
        <p:nvSpPr>
          <p:cNvPr id="3" name="TextBox 2">
            <a:extLst>
              <a:ext uri="{FF2B5EF4-FFF2-40B4-BE49-F238E27FC236}">
                <a16:creationId xmlns:a16="http://schemas.microsoft.com/office/drawing/2014/main" id="{9887BCF8-ECE2-CE4A-A4AB-7760101D6DCC}"/>
              </a:ext>
            </a:extLst>
          </p:cNvPr>
          <p:cNvSpPr txBox="1"/>
          <p:nvPr/>
        </p:nvSpPr>
        <p:spPr>
          <a:xfrm>
            <a:off x="192946" y="918564"/>
            <a:ext cx="10695963" cy="830997"/>
          </a:xfrm>
          <a:prstGeom prst="rect">
            <a:avLst/>
          </a:prstGeom>
          <a:noFill/>
        </p:spPr>
        <p:txBody>
          <a:bodyPr wrap="square" rtlCol="0">
            <a:spAutoFit/>
          </a:bodyPr>
          <a:lstStyle/>
          <a:p>
            <a:r>
              <a:rPr lang="en-US" dirty="0"/>
              <a:t>After the last shift of the period – Employees and students Review and Submit Time </a:t>
            </a:r>
          </a:p>
        </p:txBody>
      </p:sp>
      <p:pic>
        <p:nvPicPr>
          <p:cNvPr id="5" name="Picture 4">
            <a:extLst>
              <a:ext uri="{FF2B5EF4-FFF2-40B4-BE49-F238E27FC236}">
                <a16:creationId xmlns:a16="http://schemas.microsoft.com/office/drawing/2014/main" id="{1EC87AC2-5CF9-2906-52F9-4A6624FBCBE3}"/>
              </a:ext>
            </a:extLst>
          </p:cNvPr>
          <p:cNvPicPr>
            <a:picLocks noChangeAspect="1"/>
          </p:cNvPicPr>
          <p:nvPr/>
        </p:nvPicPr>
        <p:blipFill>
          <a:blip r:embed="rId3"/>
          <a:stretch>
            <a:fillRect/>
          </a:stretch>
        </p:blipFill>
        <p:spPr>
          <a:xfrm>
            <a:off x="3598285" y="1845767"/>
            <a:ext cx="4384025" cy="2387592"/>
          </a:xfrm>
          <a:prstGeom prst="rect">
            <a:avLst/>
          </a:prstGeom>
          <a:ln w="12700">
            <a:solidFill>
              <a:schemeClr val="accent4">
                <a:lumMod val="50000"/>
              </a:schemeClr>
            </a:solidFill>
          </a:ln>
        </p:spPr>
      </p:pic>
      <p:pic>
        <p:nvPicPr>
          <p:cNvPr id="7" name="Picture 6">
            <a:extLst>
              <a:ext uri="{FF2B5EF4-FFF2-40B4-BE49-F238E27FC236}">
                <a16:creationId xmlns:a16="http://schemas.microsoft.com/office/drawing/2014/main" id="{5B16BDD9-14B2-750F-22CE-D661CF399004}"/>
              </a:ext>
            </a:extLst>
          </p:cNvPr>
          <p:cNvPicPr>
            <a:picLocks noChangeAspect="1"/>
          </p:cNvPicPr>
          <p:nvPr/>
        </p:nvPicPr>
        <p:blipFill>
          <a:blip r:embed="rId4"/>
          <a:stretch>
            <a:fillRect/>
          </a:stretch>
        </p:blipFill>
        <p:spPr>
          <a:xfrm>
            <a:off x="1686187" y="1872233"/>
            <a:ext cx="1324158" cy="362000"/>
          </a:xfrm>
          <a:prstGeom prst="rect">
            <a:avLst/>
          </a:prstGeom>
          <a:ln w="12700">
            <a:solidFill>
              <a:schemeClr val="accent4">
                <a:lumMod val="50000"/>
              </a:schemeClr>
            </a:solidFill>
          </a:ln>
        </p:spPr>
      </p:pic>
      <p:pic>
        <p:nvPicPr>
          <p:cNvPr id="9" name="Picture 8">
            <a:extLst>
              <a:ext uri="{FF2B5EF4-FFF2-40B4-BE49-F238E27FC236}">
                <a16:creationId xmlns:a16="http://schemas.microsoft.com/office/drawing/2014/main" id="{1A82AD78-3B0B-DEA0-0D53-051D7F4C1FFD}"/>
              </a:ext>
            </a:extLst>
          </p:cNvPr>
          <p:cNvPicPr>
            <a:picLocks noChangeAspect="1"/>
          </p:cNvPicPr>
          <p:nvPr/>
        </p:nvPicPr>
        <p:blipFill>
          <a:blip r:embed="rId5"/>
          <a:stretch>
            <a:fillRect/>
          </a:stretch>
        </p:blipFill>
        <p:spPr>
          <a:xfrm>
            <a:off x="1626465" y="2244719"/>
            <a:ext cx="1754536" cy="1401233"/>
          </a:xfrm>
          <a:prstGeom prst="rect">
            <a:avLst/>
          </a:prstGeom>
          <a:ln w="12700" cap="sq">
            <a:solidFill>
              <a:schemeClr val="accent4">
                <a:lumMod val="50000"/>
              </a:schemeClr>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856D65E6-FDE1-B292-0FD1-1DC6C3F3A1F6}"/>
              </a:ext>
            </a:extLst>
          </p:cNvPr>
          <p:cNvSpPr txBox="1"/>
          <p:nvPr/>
        </p:nvSpPr>
        <p:spPr>
          <a:xfrm>
            <a:off x="109057" y="477643"/>
            <a:ext cx="6367244" cy="461665"/>
          </a:xfrm>
          <a:prstGeom prst="rect">
            <a:avLst/>
          </a:prstGeom>
          <a:noFill/>
        </p:spPr>
        <p:txBody>
          <a:bodyPr wrap="square">
            <a:spAutoFit/>
          </a:bodyPr>
          <a:lstStyle/>
          <a:p>
            <a:r>
              <a:rPr lang="en-US" sz="2400" b="1" dirty="0">
                <a:solidFill>
                  <a:schemeClr val="accent1"/>
                </a:solidFill>
              </a:rPr>
              <a:t>Employee Experience – Submitting Time</a:t>
            </a:r>
            <a:endParaRPr lang="en-US" sz="1800" b="1" dirty="0">
              <a:solidFill>
                <a:schemeClr val="accent1"/>
              </a:solidFill>
            </a:endParaRPr>
          </a:p>
        </p:txBody>
      </p:sp>
      <p:pic>
        <p:nvPicPr>
          <p:cNvPr id="19" name="Picture 18">
            <a:extLst>
              <a:ext uri="{FF2B5EF4-FFF2-40B4-BE49-F238E27FC236}">
                <a16:creationId xmlns:a16="http://schemas.microsoft.com/office/drawing/2014/main" id="{F366A25B-F7E1-FDE0-EA64-4E2D7E83F673}"/>
              </a:ext>
            </a:extLst>
          </p:cNvPr>
          <p:cNvPicPr>
            <a:picLocks noChangeAspect="1"/>
          </p:cNvPicPr>
          <p:nvPr/>
        </p:nvPicPr>
        <p:blipFill>
          <a:blip r:embed="rId6"/>
          <a:stretch>
            <a:fillRect/>
          </a:stretch>
        </p:blipFill>
        <p:spPr>
          <a:xfrm>
            <a:off x="8328127" y="1845767"/>
            <a:ext cx="1679939" cy="3420690"/>
          </a:xfrm>
          <a:prstGeom prst="rect">
            <a:avLst/>
          </a:prstGeom>
        </p:spPr>
      </p:pic>
    </p:spTree>
    <p:extLst>
      <p:ext uri="{BB962C8B-B14F-4D97-AF65-F5344CB8AC3E}">
        <p14:creationId xmlns:p14="http://schemas.microsoft.com/office/powerpoint/2010/main" val="172004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8F2CF-0EB2-5971-ABF3-AD26245CA5D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95E01B3-F305-AC13-CA85-DC9556990AF3}"/>
              </a:ext>
            </a:extLst>
          </p:cNvPr>
          <p:cNvSpPr>
            <a:spLocks noGrp="1"/>
          </p:cNvSpPr>
          <p:nvPr>
            <p:ph type="body" sz="quarter" idx="13"/>
          </p:nvPr>
        </p:nvSpPr>
        <p:spPr/>
        <p:txBody>
          <a:bodyPr/>
          <a:lstStyle/>
          <a:p>
            <a:endParaRPr lang="en-US" dirty="0"/>
          </a:p>
        </p:txBody>
      </p:sp>
      <p:pic>
        <p:nvPicPr>
          <p:cNvPr id="12" name="Picture 11">
            <a:extLst>
              <a:ext uri="{FF2B5EF4-FFF2-40B4-BE49-F238E27FC236}">
                <a16:creationId xmlns:a16="http://schemas.microsoft.com/office/drawing/2014/main" id="{141D7390-AEC8-0113-2A8B-EB8F904918CD}"/>
              </a:ext>
            </a:extLst>
          </p:cNvPr>
          <p:cNvPicPr>
            <a:picLocks noChangeAspect="1"/>
          </p:cNvPicPr>
          <p:nvPr/>
        </p:nvPicPr>
        <p:blipFill>
          <a:blip r:embed="rId3"/>
          <a:stretch>
            <a:fillRect/>
          </a:stretch>
        </p:blipFill>
        <p:spPr>
          <a:xfrm>
            <a:off x="192947" y="1389611"/>
            <a:ext cx="5294022" cy="3652171"/>
          </a:xfrm>
          <a:prstGeom prst="rect">
            <a:avLst/>
          </a:prstGeom>
          <a:ln>
            <a:solidFill>
              <a:schemeClr val="accent4">
                <a:lumMod val="50000"/>
              </a:schemeClr>
            </a:solidFill>
          </a:ln>
        </p:spPr>
      </p:pic>
      <p:pic>
        <p:nvPicPr>
          <p:cNvPr id="14" name="Picture 13">
            <a:extLst>
              <a:ext uri="{FF2B5EF4-FFF2-40B4-BE49-F238E27FC236}">
                <a16:creationId xmlns:a16="http://schemas.microsoft.com/office/drawing/2014/main" id="{CDB2F2B8-3077-2432-6069-87F69387AF50}"/>
              </a:ext>
            </a:extLst>
          </p:cNvPr>
          <p:cNvPicPr>
            <a:picLocks noChangeAspect="1"/>
          </p:cNvPicPr>
          <p:nvPr/>
        </p:nvPicPr>
        <p:blipFill>
          <a:blip r:embed="rId4"/>
          <a:stretch>
            <a:fillRect/>
          </a:stretch>
        </p:blipFill>
        <p:spPr>
          <a:xfrm>
            <a:off x="5656184" y="1389611"/>
            <a:ext cx="4175713" cy="675021"/>
          </a:xfrm>
          <a:prstGeom prst="rect">
            <a:avLst/>
          </a:prstGeom>
          <a:ln>
            <a:solidFill>
              <a:schemeClr val="accent4">
                <a:lumMod val="50000"/>
              </a:schemeClr>
            </a:solidFill>
          </a:ln>
        </p:spPr>
      </p:pic>
      <p:sp>
        <p:nvSpPr>
          <p:cNvPr id="6" name="TextBox 5">
            <a:extLst>
              <a:ext uri="{FF2B5EF4-FFF2-40B4-BE49-F238E27FC236}">
                <a16:creationId xmlns:a16="http://schemas.microsoft.com/office/drawing/2014/main" id="{5A21FEF6-CE8C-C1DF-9938-CFFB018C5816}"/>
              </a:ext>
            </a:extLst>
          </p:cNvPr>
          <p:cNvSpPr txBox="1"/>
          <p:nvPr/>
        </p:nvSpPr>
        <p:spPr>
          <a:xfrm>
            <a:off x="192947" y="700345"/>
            <a:ext cx="6367244" cy="461665"/>
          </a:xfrm>
          <a:prstGeom prst="rect">
            <a:avLst/>
          </a:prstGeom>
          <a:noFill/>
        </p:spPr>
        <p:txBody>
          <a:bodyPr wrap="square">
            <a:spAutoFit/>
          </a:bodyPr>
          <a:lstStyle/>
          <a:p>
            <a:r>
              <a:rPr lang="en-US" sz="2400" b="1" dirty="0">
                <a:solidFill>
                  <a:schemeClr val="accent1"/>
                </a:solidFill>
              </a:rPr>
              <a:t>Employee Experience – Submitting Time</a:t>
            </a:r>
            <a:endParaRPr lang="en-US" sz="1800" b="1" dirty="0">
              <a:solidFill>
                <a:schemeClr val="accent1"/>
              </a:solidFill>
            </a:endParaRPr>
          </a:p>
        </p:txBody>
      </p:sp>
      <p:sp>
        <p:nvSpPr>
          <p:cNvPr id="3" name="TextBox 2">
            <a:extLst>
              <a:ext uri="{FF2B5EF4-FFF2-40B4-BE49-F238E27FC236}">
                <a16:creationId xmlns:a16="http://schemas.microsoft.com/office/drawing/2014/main" id="{8C88459F-A349-F2FD-9167-104761A48804}"/>
              </a:ext>
            </a:extLst>
          </p:cNvPr>
          <p:cNvSpPr txBox="1"/>
          <p:nvPr/>
        </p:nvSpPr>
        <p:spPr>
          <a:xfrm>
            <a:off x="6560191" y="2773180"/>
            <a:ext cx="4592491" cy="830997"/>
          </a:xfrm>
          <a:prstGeom prst="rect">
            <a:avLst/>
          </a:prstGeom>
          <a:noFill/>
        </p:spPr>
        <p:txBody>
          <a:bodyPr wrap="square" rtlCol="0">
            <a:spAutoFit/>
          </a:bodyPr>
          <a:lstStyle/>
          <a:p>
            <a:r>
              <a:rPr lang="en-US" dirty="0"/>
              <a:t>Next Up – </a:t>
            </a:r>
          </a:p>
          <a:p>
            <a:r>
              <a:rPr lang="en-US" dirty="0"/>
              <a:t>Timekeepers and Managers</a:t>
            </a:r>
          </a:p>
        </p:txBody>
      </p:sp>
    </p:spTree>
    <p:extLst>
      <p:ext uri="{BB962C8B-B14F-4D97-AF65-F5344CB8AC3E}">
        <p14:creationId xmlns:p14="http://schemas.microsoft.com/office/powerpoint/2010/main" val="3703917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EAA954-716D-A050-33D1-E3C10736B8BC}"/>
              </a:ext>
            </a:extLst>
          </p:cNvPr>
          <p:cNvSpPr>
            <a:spLocks noGrp="1"/>
          </p:cNvSpPr>
          <p:nvPr>
            <p:ph type="body" sz="quarter" idx="13"/>
          </p:nvPr>
        </p:nvSpPr>
        <p:spPr/>
        <p:txBody>
          <a:bodyPr/>
          <a:lstStyle/>
          <a:p>
            <a:endParaRPr lang="en-US" dirty="0"/>
          </a:p>
        </p:txBody>
      </p:sp>
      <p:cxnSp>
        <p:nvCxnSpPr>
          <p:cNvPr id="30" name="Straight Arrow Connector 29">
            <a:extLst>
              <a:ext uri="{FF2B5EF4-FFF2-40B4-BE49-F238E27FC236}">
                <a16:creationId xmlns:a16="http://schemas.microsoft.com/office/drawing/2014/main" id="{36315BFE-EA7E-A599-F678-2D13150CF206}"/>
              </a:ext>
            </a:extLst>
          </p:cNvPr>
          <p:cNvCxnSpPr/>
          <p:nvPr/>
        </p:nvCxnSpPr>
        <p:spPr>
          <a:xfrm flipH="1" flipV="1">
            <a:off x="9102055" y="3640822"/>
            <a:ext cx="1250606" cy="2097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F27633B9-34DD-44B2-CFF2-870938D70895}"/>
              </a:ext>
            </a:extLst>
          </p:cNvPr>
          <p:cNvPicPr>
            <a:picLocks noChangeAspect="1"/>
          </p:cNvPicPr>
          <p:nvPr/>
        </p:nvPicPr>
        <p:blipFill>
          <a:blip r:embed="rId3"/>
          <a:stretch>
            <a:fillRect/>
          </a:stretch>
        </p:blipFill>
        <p:spPr>
          <a:xfrm>
            <a:off x="100668" y="1006675"/>
            <a:ext cx="11327934" cy="4400651"/>
          </a:xfrm>
          <a:prstGeom prst="rect">
            <a:avLst/>
          </a:prstGeom>
        </p:spPr>
      </p:pic>
      <p:sp>
        <p:nvSpPr>
          <p:cNvPr id="11" name="TextBox 10">
            <a:extLst>
              <a:ext uri="{FF2B5EF4-FFF2-40B4-BE49-F238E27FC236}">
                <a16:creationId xmlns:a16="http://schemas.microsoft.com/office/drawing/2014/main" id="{AD21E365-2CC1-CC42-2EFC-D4654F7B2205}"/>
              </a:ext>
            </a:extLst>
          </p:cNvPr>
          <p:cNvSpPr txBox="1"/>
          <p:nvPr/>
        </p:nvSpPr>
        <p:spPr>
          <a:xfrm>
            <a:off x="1181886" y="1006676"/>
            <a:ext cx="6494041"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By Period is the default &amp; Time can only be submitted by the Period</a:t>
            </a:r>
          </a:p>
        </p:txBody>
      </p:sp>
      <p:pic>
        <p:nvPicPr>
          <p:cNvPr id="15" name="Picture 14">
            <a:extLst>
              <a:ext uri="{FF2B5EF4-FFF2-40B4-BE49-F238E27FC236}">
                <a16:creationId xmlns:a16="http://schemas.microsoft.com/office/drawing/2014/main" id="{FD55E49F-87F8-9B5F-287F-A3235BDB43CA}"/>
              </a:ext>
            </a:extLst>
          </p:cNvPr>
          <p:cNvPicPr>
            <a:picLocks noChangeAspect="1"/>
          </p:cNvPicPr>
          <p:nvPr/>
        </p:nvPicPr>
        <p:blipFill>
          <a:blip r:embed="rId4"/>
          <a:stretch>
            <a:fillRect/>
          </a:stretch>
        </p:blipFill>
        <p:spPr>
          <a:xfrm>
            <a:off x="10352661" y="494950"/>
            <a:ext cx="1167571" cy="1369200"/>
          </a:xfrm>
          <a:prstGeom prst="rect">
            <a:avLst/>
          </a:prstGeom>
          <a:ln>
            <a:solidFill>
              <a:srgbClr val="0070C0"/>
            </a:solidFill>
          </a:ln>
        </p:spPr>
      </p:pic>
      <p:sp>
        <p:nvSpPr>
          <p:cNvPr id="33" name="TextBox 32">
            <a:extLst>
              <a:ext uri="{FF2B5EF4-FFF2-40B4-BE49-F238E27FC236}">
                <a16:creationId xmlns:a16="http://schemas.microsoft.com/office/drawing/2014/main" id="{4F6D46B9-0A0F-793C-9E67-72CC721BEB72}"/>
              </a:ext>
            </a:extLst>
          </p:cNvPr>
          <p:cNvSpPr txBox="1"/>
          <p:nvPr/>
        </p:nvSpPr>
        <p:spPr>
          <a:xfrm>
            <a:off x="6827533" y="4076949"/>
            <a:ext cx="1428663" cy="584775"/>
          </a:xfrm>
          <a:prstGeom prst="rect">
            <a:avLst/>
          </a:prstGeom>
          <a:noFill/>
          <a:ln w="25400">
            <a:solidFill>
              <a:schemeClr val="bg2">
                <a:lumMod val="75000"/>
              </a:schemeClr>
            </a:solidFill>
            <a:prstDash val="dash"/>
          </a:ln>
        </p:spPr>
        <p:txBody>
          <a:bodyPr wrap="square" rtlCol="0">
            <a:spAutoFit/>
          </a:bodyPr>
          <a:lstStyle/>
          <a:p>
            <a:r>
              <a:rPr lang="en-US" sz="1600" dirty="0"/>
              <a:t>This Time is </a:t>
            </a:r>
            <a:r>
              <a:rPr lang="en-US" sz="1600" dirty="0">
                <a:solidFill>
                  <a:schemeClr val="tx1">
                    <a:lumMod val="50000"/>
                    <a:lumOff val="50000"/>
                  </a:schemeClr>
                </a:solidFill>
              </a:rPr>
              <a:t>Unsubmitted </a:t>
            </a:r>
          </a:p>
        </p:txBody>
      </p:sp>
      <p:cxnSp>
        <p:nvCxnSpPr>
          <p:cNvPr id="34" name="Straight Arrow Connector 33">
            <a:extLst>
              <a:ext uri="{FF2B5EF4-FFF2-40B4-BE49-F238E27FC236}">
                <a16:creationId xmlns:a16="http://schemas.microsoft.com/office/drawing/2014/main" id="{B1AF90A2-F17F-B754-8614-2D7C8D723FCC}"/>
              </a:ext>
            </a:extLst>
          </p:cNvPr>
          <p:cNvCxnSpPr>
            <a:cxnSpLocks/>
          </p:cNvCxnSpPr>
          <p:nvPr/>
        </p:nvCxnSpPr>
        <p:spPr>
          <a:xfrm flipH="1" flipV="1">
            <a:off x="5364468" y="3238150"/>
            <a:ext cx="1463065" cy="838799"/>
          </a:xfrm>
          <a:prstGeom prst="straightConnector1">
            <a:avLst/>
          </a:prstGeom>
          <a:ln>
            <a:solidFill>
              <a:schemeClr val="tx1">
                <a:lumMod val="50000"/>
                <a:lumOff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1FAF9BB4-ADF4-0426-EBD3-27C9253AF658}"/>
              </a:ext>
            </a:extLst>
          </p:cNvPr>
          <p:cNvSpPr txBox="1"/>
          <p:nvPr/>
        </p:nvSpPr>
        <p:spPr>
          <a:xfrm>
            <a:off x="285225" y="494950"/>
            <a:ext cx="8221211" cy="461665"/>
          </a:xfrm>
          <a:prstGeom prst="rect">
            <a:avLst/>
          </a:prstGeom>
          <a:noFill/>
        </p:spPr>
        <p:txBody>
          <a:bodyPr wrap="square" rtlCol="0">
            <a:spAutoFit/>
          </a:bodyPr>
          <a:lstStyle/>
          <a:p>
            <a:r>
              <a:rPr lang="en-US" b="1" dirty="0">
                <a:solidFill>
                  <a:schemeClr val="accent1"/>
                </a:solidFill>
              </a:rPr>
              <a:t>Unsubmitted Timesheet – Biweekly Period View </a:t>
            </a:r>
          </a:p>
        </p:txBody>
      </p:sp>
    </p:spTree>
    <p:extLst>
      <p:ext uri="{BB962C8B-B14F-4D97-AF65-F5344CB8AC3E}">
        <p14:creationId xmlns:p14="http://schemas.microsoft.com/office/powerpoint/2010/main" val="526536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ACB2A-274B-1D69-4A01-27B41D0BB4B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55877EF-9923-B1C3-D139-5B314DF92CCA}"/>
              </a:ext>
            </a:extLst>
          </p:cNvPr>
          <p:cNvSpPr>
            <a:spLocks noGrp="1"/>
          </p:cNvSpPr>
          <p:nvPr>
            <p:ph type="body" sz="quarter" idx="13"/>
          </p:nvPr>
        </p:nvSpPr>
        <p:spPr/>
        <p:txBody>
          <a:bodyPr/>
          <a:lstStyle/>
          <a:p>
            <a:endParaRPr lang="en-US" dirty="0"/>
          </a:p>
        </p:txBody>
      </p:sp>
      <p:pic>
        <p:nvPicPr>
          <p:cNvPr id="7" name="Picture 6">
            <a:extLst>
              <a:ext uri="{FF2B5EF4-FFF2-40B4-BE49-F238E27FC236}">
                <a16:creationId xmlns:a16="http://schemas.microsoft.com/office/drawing/2014/main" id="{0D412A98-ECB2-902A-8460-D09D05FE63B6}"/>
              </a:ext>
            </a:extLst>
          </p:cNvPr>
          <p:cNvPicPr>
            <a:picLocks noChangeAspect="1"/>
          </p:cNvPicPr>
          <p:nvPr/>
        </p:nvPicPr>
        <p:blipFill>
          <a:blip r:embed="rId3"/>
          <a:stretch>
            <a:fillRect/>
          </a:stretch>
        </p:blipFill>
        <p:spPr>
          <a:xfrm>
            <a:off x="8089934" y="642205"/>
            <a:ext cx="3305636" cy="609685"/>
          </a:xfrm>
          <a:prstGeom prst="rect">
            <a:avLst/>
          </a:prstGeom>
        </p:spPr>
      </p:pic>
      <p:pic>
        <p:nvPicPr>
          <p:cNvPr id="18" name="Picture 17">
            <a:extLst>
              <a:ext uri="{FF2B5EF4-FFF2-40B4-BE49-F238E27FC236}">
                <a16:creationId xmlns:a16="http://schemas.microsoft.com/office/drawing/2014/main" id="{18903024-C6F6-5830-7D74-5184AD665F54}"/>
              </a:ext>
            </a:extLst>
          </p:cNvPr>
          <p:cNvPicPr>
            <a:picLocks noChangeAspect="1"/>
          </p:cNvPicPr>
          <p:nvPr/>
        </p:nvPicPr>
        <p:blipFill>
          <a:blip r:embed="rId4"/>
          <a:stretch>
            <a:fillRect/>
          </a:stretch>
        </p:blipFill>
        <p:spPr>
          <a:xfrm>
            <a:off x="360411" y="1091426"/>
            <a:ext cx="10036029" cy="4420375"/>
          </a:xfrm>
          <a:prstGeom prst="rect">
            <a:avLst/>
          </a:prstGeom>
        </p:spPr>
      </p:pic>
      <p:sp>
        <p:nvSpPr>
          <p:cNvPr id="14" name="TextBox 13">
            <a:extLst>
              <a:ext uri="{FF2B5EF4-FFF2-40B4-BE49-F238E27FC236}">
                <a16:creationId xmlns:a16="http://schemas.microsoft.com/office/drawing/2014/main" id="{3BBAFF72-3BAE-D0EF-77D7-AD828C5C6CE9}"/>
              </a:ext>
            </a:extLst>
          </p:cNvPr>
          <p:cNvSpPr txBox="1"/>
          <p:nvPr/>
        </p:nvSpPr>
        <p:spPr>
          <a:xfrm>
            <a:off x="1945984" y="2542266"/>
            <a:ext cx="1428663" cy="523220"/>
          </a:xfrm>
          <a:prstGeom prst="rect">
            <a:avLst/>
          </a:prstGeom>
          <a:noFill/>
          <a:ln w="25400">
            <a:solidFill>
              <a:schemeClr val="accent2"/>
            </a:solidFill>
            <a:prstDash val="solid"/>
          </a:ln>
        </p:spPr>
        <p:txBody>
          <a:bodyPr wrap="square" rtlCol="0">
            <a:spAutoFit/>
          </a:bodyPr>
          <a:lstStyle/>
          <a:p>
            <a:r>
              <a:rPr lang="en-US" sz="1600" dirty="0"/>
              <a:t>This is an </a:t>
            </a:r>
            <a:r>
              <a:rPr lang="en-US" sz="1200" dirty="0">
                <a:solidFill>
                  <a:schemeClr val="accent2"/>
                </a:solidFill>
              </a:rPr>
              <a:t>Unmatched punch</a:t>
            </a:r>
          </a:p>
        </p:txBody>
      </p:sp>
      <p:sp>
        <p:nvSpPr>
          <p:cNvPr id="16" name="Oval 15">
            <a:extLst>
              <a:ext uri="{FF2B5EF4-FFF2-40B4-BE49-F238E27FC236}">
                <a16:creationId xmlns:a16="http://schemas.microsoft.com/office/drawing/2014/main" id="{BA4B8838-FD3C-D2D1-1F6E-0CE146D53BAC}"/>
              </a:ext>
            </a:extLst>
          </p:cNvPr>
          <p:cNvSpPr/>
          <p:nvPr/>
        </p:nvSpPr>
        <p:spPr>
          <a:xfrm>
            <a:off x="3562569" y="4089708"/>
            <a:ext cx="1761688" cy="52322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0884C6E-297C-C3DA-0F15-5CE08C39AED3}"/>
              </a:ext>
            </a:extLst>
          </p:cNvPr>
          <p:cNvSpPr txBox="1"/>
          <p:nvPr/>
        </p:nvSpPr>
        <p:spPr>
          <a:xfrm>
            <a:off x="7224743" y="3375613"/>
            <a:ext cx="3994265" cy="338554"/>
          </a:xfrm>
          <a:prstGeom prst="rect">
            <a:avLst/>
          </a:prstGeom>
          <a:noFill/>
          <a:ln w="25400">
            <a:solidFill>
              <a:schemeClr val="bg2">
                <a:lumMod val="75000"/>
              </a:schemeClr>
            </a:solidFill>
            <a:prstDash val="solid"/>
          </a:ln>
        </p:spPr>
        <p:txBody>
          <a:bodyPr wrap="square" rtlCol="0">
            <a:spAutoFit/>
          </a:bodyPr>
          <a:lstStyle/>
          <a:p>
            <a:r>
              <a:rPr lang="en-US" sz="1600" dirty="0"/>
              <a:t>This Time is Submitted – </a:t>
            </a:r>
          </a:p>
        </p:txBody>
      </p:sp>
      <p:sp>
        <p:nvSpPr>
          <p:cNvPr id="20" name="TextBox 19">
            <a:extLst>
              <a:ext uri="{FF2B5EF4-FFF2-40B4-BE49-F238E27FC236}">
                <a16:creationId xmlns:a16="http://schemas.microsoft.com/office/drawing/2014/main" id="{8B1823B7-2C82-6464-53A0-5CB3AB42D120}"/>
              </a:ext>
            </a:extLst>
          </p:cNvPr>
          <p:cNvSpPr txBox="1"/>
          <p:nvPr/>
        </p:nvSpPr>
        <p:spPr>
          <a:xfrm>
            <a:off x="5573837" y="4278129"/>
            <a:ext cx="2527620" cy="830997"/>
          </a:xfrm>
          <a:prstGeom prst="rect">
            <a:avLst/>
          </a:prstGeom>
          <a:solidFill>
            <a:schemeClr val="bg1"/>
          </a:solidFill>
          <a:ln w="12700">
            <a:solidFill>
              <a:schemeClr val="accent1"/>
            </a:solidFill>
          </a:ln>
        </p:spPr>
        <p:txBody>
          <a:bodyPr wrap="square" rtlCol="0">
            <a:spAutoFit/>
          </a:bodyPr>
          <a:lstStyle/>
          <a:p>
            <a:r>
              <a:rPr lang="en-US" sz="1600" dirty="0">
                <a:solidFill>
                  <a:schemeClr val="accent1"/>
                </a:solidFill>
              </a:rPr>
              <a:t>The Task is now with 3 different managers’ / timekeepers </a:t>
            </a:r>
          </a:p>
        </p:txBody>
      </p:sp>
      <p:sp>
        <p:nvSpPr>
          <p:cNvPr id="21" name="Oval 20">
            <a:extLst>
              <a:ext uri="{FF2B5EF4-FFF2-40B4-BE49-F238E27FC236}">
                <a16:creationId xmlns:a16="http://schemas.microsoft.com/office/drawing/2014/main" id="{60D917FD-D967-23CC-0094-D4B0B3A3C9EF}"/>
              </a:ext>
            </a:extLst>
          </p:cNvPr>
          <p:cNvSpPr/>
          <p:nvPr/>
        </p:nvSpPr>
        <p:spPr>
          <a:xfrm>
            <a:off x="3522284" y="5014227"/>
            <a:ext cx="1761688" cy="52322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C163BF7F-3EE6-CFBB-FDC8-BCA4830190BA}"/>
              </a:ext>
            </a:extLst>
          </p:cNvPr>
          <p:cNvSpPr/>
          <p:nvPr/>
        </p:nvSpPr>
        <p:spPr>
          <a:xfrm>
            <a:off x="388057" y="4277535"/>
            <a:ext cx="1761688" cy="52322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A5B548A-8D5C-6B8E-879E-00F91AC2B08C}"/>
              </a:ext>
            </a:extLst>
          </p:cNvPr>
          <p:cNvSpPr txBox="1"/>
          <p:nvPr/>
        </p:nvSpPr>
        <p:spPr>
          <a:xfrm>
            <a:off x="1268901" y="1075659"/>
            <a:ext cx="6705164"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By Week  allows you to see which job the employee is clocking time </a:t>
            </a:r>
          </a:p>
        </p:txBody>
      </p:sp>
      <p:sp>
        <p:nvSpPr>
          <p:cNvPr id="23" name="TextBox 22">
            <a:extLst>
              <a:ext uri="{FF2B5EF4-FFF2-40B4-BE49-F238E27FC236}">
                <a16:creationId xmlns:a16="http://schemas.microsoft.com/office/drawing/2014/main" id="{F68160F3-282B-A716-07FD-9F53FC980E31}"/>
              </a:ext>
            </a:extLst>
          </p:cNvPr>
          <p:cNvSpPr txBox="1"/>
          <p:nvPr/>
        </p:nvSpPr>
        <p:spPr>
          <a:xfrm>
            <a:off x="285226" y="494950"/>
            <a:ext cx="6644080" cy="461665"/>
          </a:xfrm>
          <a:prstGeom prst="rect">
            <a:avLst/>
          </a:prstGeom>
          <a:noFill/>
        </p:spPr>
        <p:txBody>
          <a:bodyPr wrap="square" rtlCol="0">
            <a:spAutoFit/>
          </a:bodyPr>
          <a:lstStyle/>
          <a:p>
            <a:r>
              <a:rPr lang="en-US" b="1" dirty="0">
                <a:solidFill>
                  <a:schemeClr val="accent1"/>
                </a:solidFill>
              </a:rPr>
              <a:t>Submitted Timesheet – Weekly View</a:t>
            </a:r>
          </a:p>
        </p:txBody>
      </p:sp>
    </p:spTree>
    <p:extLst>
      <p:ext uri="{BB962C8B-B14F-4D97-AF65-F5344CB8AC3E}">
        <p14:creationId xmlns:p14="http://schemas.microsoft.com/office/powerpoint/2010/main" val="3960825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63E68A-DF77-7722-2841-2A132A79F814}"/>
              </a:ext>
            </a:extLst>
          </p:cNvPr>
          <p:cNvSpPr>
            <a:spLocks noGrp="1"/>
          </p:cNvSpPr>
          <p:nvPr>
            <p:ph type="body" sz="quarter" idx="13"/>
          </p:nvPr>
        </p:nvSpPr>
        <p:spPr/>
        <p:txBody>
          <a:bodyPr/>
          <a:lstStyle/>
          <a:p>
            <a:endParaRPr lang="en-US" dirty="0"/>
          </a:p>
        </p:txBody>
      </p:sp>
      <p:pic>
        <p:nvPicPr>
          <p:cNvPr id="5" name="Content Placeholder 4">
            <a:extLst>
              <a:ext uri="{FF2B5EF4-FFF2-40B4-BE49-F238E27FC236}">
                <a16:creationId xmlns:a16="http://schemas.microsoft.com/office/drawing/2014/main" id="{26334B38-F1C9-23C8-B698-8E2912410419}"/>
              </a:ext>
            </a:extLst>
          </p:cNvPr>
          <p:cNvPicPr>
            <a:picLocks noGrp="1" noChangeAspect="1"/>
          </p:cNvPicPr>
          <p:nvPr>
            <p:ph sz="quarter" idx="16"/>
          </p:nvPr>
        </p:nvPicPr>
        <p:blipFill>
          <a:blip r:embed="rId3"/>
          <a:stretch>
            <a:fillRect/>
          </a:stretch>
        </p:blipFill>
        <p:spPr>
          <a:xfrm>
            <a:off x="61509" y="682848"/>
            <a:ext cx="4617188" cy="1252040"/>
          </a:xfrm>
          <a:prstGeom prst="rect">
            <a:avLst/>
          </a:prstGeom>
          <a:ln>
            <a:solidFill>
              <a:schemeClr val="accent5">
                <a:lumMod val="50000"/>
              </a:schemeClr>
            </a:solidFill>
          </a:ln>
        </p:spPr>
      </p:pic>
      <p:sp>
        <p:nvSpPr>
          <p:cNvPr id="6" name="TextBox 5">
            <a:extLst>
              <a:ext uri="{FF2B5EF4-FFF2-40B4-BE49-F238E27FC236}">
                <a16:creationId xmlns:a16="http://schemas.microsoft.com/office/drawing/2014/main" id="{4CDD8D3C-8475-668F-20AE-F6C1CCAA7794}"/>
              </a:ext>
            </a:extLst>
          </p:cNvPr>
          <p:cNvSpPr txBox="1"/>
          <p:nvPr/>
        </p:nvSpPr>
        <p:spPr>
          <a:xfrm>
            <a:off x="5183746" y="713064"/>
            <a:ext cx="6267226" cy="461665"/>
          </a:xfrm>
          <a:prstGeom prst="rect">
            <a:avLst/>
          </a:prstGeom>
          <a:ln w="12700">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Multiple Jobs = Multiple Business Processes </a:t>
            </a:r>
          </a:p>
        </p:txBody>
      </p:sp>
      <p:pic>
        <p:nvPicPr>
          <p:cNvPr id="8" name="Picture 7">
            <a:extLst>
              <a:ext uri="{FF2B5EF4-FFF2-40B4-BE49-F238E27FC236}">
                <a16:creationId xmlns:a16="http://schemas.microsoft.com/office/drawing/2014/main" id="{BE7F84BF-13E8-E948-5A40-F1F2E7974E97}"/>
              </a:ext>
            </a:extLst>
          </p:cNvPr>
          <p:cNvPicPr>
            <a:picLocks noChangeAspect="1"/>
          </p:cNvPicPr>
          <p:nvPr/>
        </p:nvPicPr>
        <p:blipFill>
          <a:blip r:embed="rId4"/>
          <a:stretch>
            <a:fillRect/>
          </a:stretch>
        </p:blipFill>
        <p:spPr>
          <a:xfrm>
            <a:off x="163044" y="2624102"/>
            <a:ext cx="3515216" cy="2381582"/>
          </a:xfrm>
          <a:prstGeom prst="rect">
            <a:avLst/>
          </a:prstGeom>
          <a:ln>
            <a:solidFill>
              <a:schemeClr val="accent5">
                <a:lumMod val="50000"/>
              </a:schemeClr>
            </a:solidFill>
          </a:ln>
        </p:spPr>
      </p:pic>
      <p:sp>
        <p:nvSpPr>
          <p:cNvPr id="9" name="TextBox 8">
            <a:extLst>
              <a:ext uri="{FF2B5EF4-FFF2-40B4-BE49-F238E27FC236}">
                <a16:creationId xmlns:a16="http://schemas.microsoft.com/office/drawing/2014/main" id="{C94C8629-BC4C-4DF4-9CDC-DB11A74DA14F}"/>
              </a:ext>
            </a:extLst>
          </p:cNvPr>
          <p:cNvSpPr txBox="1"/>
          <p:nvPr/>
        </p:nvSpPr>
        <p:spPr>
          <a:xfrm>
            <a:off x="511728" y="2713703"/>
            <a:ext cx="2625755" cy="461665"/>
          </a:xfrm>
          <a:prstGeom prst="rect">
            <a:avLst/>
          </a:prstGeom>
          <a:solidFill>
            <a:schemeClr val="bg1"/>
          </a:solidFill>
        </p:spPr>
        <p:txBody>
          <a:bodyPr wrap="square" rtlCol="0">
            <a:spAutoFit/>
          </a:bodyPr>
          <a:lstStyle/>
          <a:p>
            <a:r>
              <a:rPr lang="en-US" dirty="0"/>
              <a:t>Penelope Peach </a:t>
            </a:r>
          </a:p>
        </p:txBody>
      </p:sp>
      <p:sp>
        <p:nvSpPr>
          <p:cNvPr id="12" name="TextBox 11">
            <a:extLst>
              <a:ext uri="{FF2B5EF4-FFF2-40B4-BE49-F238E27FC236}">
                <a16:creationId xmlns:a16="http://schemas.microsoft.com/office/drawing/2014/main" id="{54EBE771-689A-B74A-CB39-7B4A041110FB}"/>
              </a:ext>
            </a:extLst>
          </p:cNvPr>
          <p:cNvSpPr txBox="1"/>
          <p:nvPr/>
        </p:nvSpPr>
        <p:spPr>
          <a:xfrm>
            <a:off x="1749104" y="828480"/>
            <a:ext cx="1090996" cy="230832"/>
          </a:xfrm>
          <a:prstGeom prst="rect">
            <a:avLst/>
          </a:prstGeom>
          <a:solidFill>
            <a:schemeClr val="bg1"/>
          </a:solidFill>
        </p:spPr>
        <p:txBody>
          <a:bodyPr wrap="square" rtlCol="0">
            <a:spAutoFit/>
          </a:bodyPr>
          <a:lstStyle/>
          <a:p>
            <a:r>
              <a:rPr lang="en-US" sz="900" dirty="0"/>
              <a:t>Penelope Peach </a:t>
            </a:r>
          </a:p>
        </p:txBody>
      </p:sp>
      <p:pic>
        <p:nvPicPr>
          <p:cNvPr id="14" name="Picture 13">
            <a:extLst>
              <a:ext uri="{FF2B5EF4-FFF2-40B4-BE49-F238E27FC236}">
                <a16:creationId xmlns:a16="http://schemas.microsoft.com/office/drawing/2014/main" id="{6577F0F6-DC3D-9AAA-2AA5-0E12963BE367}"/>
              </a:ext>
            </a:extLst>
          </p:cNvPr>
          <p:cNvPicPr>
            <a:picLocks noChangeAspect="1"/>
          </p:cNvPicPr>
          <p:nvPr/>
        </p:nvPicPr>
        <p:blipFill>
          <a:blip r:embed="rId5"/>
          <a:stretch>
            <a:fillRect/>
          </a:stretch>
        </p:blipFill>
        <p:spPr>
          <a:xfrm>
            <a:off x="4172384" y="1525247"/>
            <a:ext cx="809605" cy="775154"/>
          </a:xfrm>
          <a:prstGeom prst="rect">
            <a:avLst/>
          </a:prstGeom>
        </p:spPr>
      </p:pic>
      <p:sp>
        <p:nvSpPr>
          <p:cNvPr id="15" name="TextBox 14">
            <a:extLst>
              <a:ext uri="{FF2B5EF4-FFF2-40B4-BE49-F238E27FC236}">
                <a16:creationId xmlns:a16="http://schemas.microsoft.com/office/drawing/2014/main" id="{469E5DFE-4476-8924-F2E0-AEE67B37F6E8}"/>
              </a:ext>
            </a:extLst>
          </p:cNvPr>
          <p:cNvSpPr txBox="1"/>
          <p:nvPr/>
        </p:nvSpPr>
        <p:spPr>
          <a:xfrm>
            <a:off x="5183746" y="1575654"/>
            <a:ext cx="6398654" cy="338554"/>
          </a:xfrm>
          <a:prstGeom prst="rect">
            <a:avLst/>
          </a:prstGeom>
          <a:noFill/>
        </p:spPr>
        <p:txBody>
          <a:bodyPr wrap="square" rtlCol="0">
            <a:spAutoFit/>
          </a:bodyPr>
          <a:lstStyle/>
          <a:p>
            <a:r>
              <a:rPr lang="en-US" sz="1600" b="1" dirty="0">
                <a:solidFill>
                  <a:schemeClr val="accent4">
                    <a:lumMod val="50000"/>
                  </a:schemeClr>
                </a:solidFill>
              </a:rPr>
              <a:t>Submitting a Timesheet initiates 4 separate Business processes </a:t>
            </a:r>
          </a:p>
        </p:txBody>
      </p:sp>
      <p:cxnSp>
        <p:nvCxnSpPr>
          <p:cNvPr id="18" name="Straight Arrow Connector 17">
            <a:extLst>
              <a:ext uri="{FF2B5EF4-FFF2-40B4-BE49-F238E27FC236}">
                <a16:creationId xmlns:a16="http://schemas.microsoft.com/office/drawing/2014/main" id="{00F7DB52-580B-AC20-01A5-E54B0D684CFA}"/>
              </a:ext>
            </a:extLst>
          </p:cNvPr>
          <p:cNvCxnSpPr>
            <a:cxnSpLocks/>
          </p:cNvCxnSpPr>
          <p:nvPr/>
        </p:nvCxnSpPr>
        <p:spPr>
          <a:xfrm flipH="1">
            <a:off x="4256690" y="2155971"/>
            <a:ext cx="289071" cy="20731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6E52674-757A-5837-6170-FB3BBB50E311}"/>
              </a:ext>
            </a:extLst>
          </p:cNvPr>
          <p:cNvCxnSpPr>
            <a:cxnSpLocks/>
          </p:cNvCxnSpPr>
          <p:nvPr/>
        </p:nvCxnSpPr>
        <p:spPr>
          <a:xfrm>
            <a:off x="4750814" y="2229353"/>
            <a:ext cx="1314252" cy="21004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7C10B8B-42F5-6E36-C890-5AE2B178E928}"/>
              </a:ext>
            </a:extLst>
          </p:cNvPr>
          <p:cNvCxnSpPr>
            <a:cxnSpLocks/>
          </p:cNvCxnSpPr>
          <p:nvPr/>
        </p:nvCxnSpPr>
        <p:spPr>
          <a:xfrm>
            <a:off x="4919139" y="1988353"/>
            <a:ext cx="2807146" cy="3684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D5F906D1-A2C9-A020-0F80-A5E5FF8151AC}"/>
              </a:ext>
            </a:extLst>
          </p:cNvPr>
          <p:cNvCxnSpPr>
            <a:cxnSpLocks/>
          </p:cNvCxnSpPr>
          <p:nvPr/>
        </p:nvCxnSpPr>
        <p:spPr>
          <a:xfrm>
            <a:off x="4922415" y="2086955"/>
            <a:ext cx="1788778" cy="12770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F5848DA8-5B98-395E-5F45-AFB4F0B2D456}"/>
              </a:ext>
            </a:extLst>
          </p:cNvPr>
          <p:cNvSpPr txBox="1"/>
          <p:nvPr/>
        </p:nvSpPr>
        <p:spPr>
          <a:xfrm>
            <a:off x="3737389" y="4371498"/>
            <a:ext cx="1244600" cy="738664"/>
          </a:xfrm>
          <a:prstGeom prst="rect">
            <a:avLst/>
          </a:prstGeom>
          <a:effectLst>
            <a:softEdge rad="25400"/>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a:t>Primary Job Manager &amp; Timekeeper</a:t>
            </a:r>
          </a:p>
        </p:txBody>
      </p:sp>
      <p:sp>
        <p:nvSpPr>
          <p:cNvPr id="43" name="TextBox 42">
            <a:extLst>
              <a:ext uri="{FF2B5EF4-FFF2-40B4-BE49-F238E27FC236}">
                <a16:creationId xmlns:a16="http://schemas.microsoft.com/office/drawing/2014/main" id="{8B34C83A-F02E-1480-3D31-D432EA7365B1}"/>
              </a:ext>
            </a:extLst>
          </p:cNvPr>
          <p:cNvSpPr txBox="1"/>
          <p:nvPr/>
        </p:nvSpPr>
        <p:spPr>
          <a:xfrm>
            <a:off x="5964012" y="4523961"/>
            <a:ext cx="1494361" cy="523220"/>
          </a:xfrm>
          <a:prstGeom prst="rect">
            <a:avLst/>
          </a:prstGeom>
          <a:effectLst>
            <a:softEdge rad="25400"/>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a:t>Job 2 Manager &amp; Timekeeper</a:t>
            </a:r>
          </a:p>
        </p:txBody>
      </p:sp>
      <p:sp>
        <p:nvSpPr>
          <p:cNvPr id="46" name="TextBox 45">
            <a:extLst>
              <a:ext uri="{FF2B5EF4-FFF2-40B4-BE49-F238E27FC236}">
                <a16:creationId xmlns:a16="http://schemas.microsoft.com/office/drawing/2014/main" id="{A650B454-3028-107D-26C7-8478D3E29CB1}"/>
              </a:ext>
            </a:extLst>
          </p:cNvPr>
          <p:cNvSpPr txBox="1"/>
          <p:nvPr/>
        </p:nvSpPr>
        <p:spPr>
          <a:xfrm>
            <a:off x="6560912" y="3431761"/>
            <a:ext cx="1494361" cy="523220"/>
          </a:xfrm>
          <a:prstGeom prst="rect">
            <a:avLst/>
          </a:prstGeom>
          <a:effectLst>
            <a:softEdge rad="25400"/>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a:t>Job 3 Manager &amp; Timekeeper</a:t>
            </a:r>
          </a:p>
        </p:txBody>
      </p:sp>
      <p:sp>
        <p:nvSpPr>
          <p:cNvPr id="47" name="TextBox 46">
            <a:extLst>
              <a:ext uri="{FF2B5EF4-FFF2-40B4-BE49-F238E27FC236}">
                <a16:creationId xmlns:a16="http://schemas.microsoft.com/office/drawing/2014/main" id="{3203D9A8-D6A2-F2BF-6E17-2E88FE5612AF}"/>
              </a:ext>
            </a:extLst>
          </p:cNvPr>
          <p:cNvSpPr txBox="1"/>
          <p:nvPr/>
        </p:nvSpPr>
        <p:spPr>
          <a:xfrm>
            <a:off x="7726285" y="2401912"/>
            <a:ext cx="1494361" cy="523220"/>
          </a:xfrm>
          <a:prstGeom prst="rect">
            <a:avLst/>
          </a:prstGeom>
          <a:effectLst>
            <a:softEdge rad="25400"/>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a:t>Job 4 Manager &amp; Timekeeper</a:t>
            </a:r>
          </a:p>
        </p:txBody>
      </p:sp>
      <p:pic>
        <p:nvPicPr>
          <p:cNvPr id="10" name="Picture 9">
            <a:extLst>
              <a:ext uri="{FF2B5EF4-FFF2-40B4-BE49-F238E27FC236}">
                <a16:creationId xmlns:a16="http://schemas.microsoft.com/office/drawing/2014/main" id="{1878AD87-7AB4-6403-93A3-8200EEDE1618}"/>
              </a:ext>
            </a:extLst>
          </p:cNvPr>
          <p:cNvPicPr>
            <a:picLocks noChangeAspect="1"/>
          </p:cNvPicPr>
          <p:nvPr/>
        </p:nvPicPr>
        <p:blipFill>
          <a:blip r:embed="rId6"/>
          <a:stretch>
            <a:fillRect/>
          </a:stretch>
        </p:blipFill>
        <p:spPr>
          <a:xfrm>
            <a:off x="8874800" y="3815333"/>
            <a:ext cx="2267266" cy="1028844"/>
          </a:xfrm>
          <a:prstGeom prst="rect">
            <a:avLst/>
          </a:prstGeom>
        </p:spPr>
      </p:pic>
      <p:sp>
        <p:nvSpPr>
          <p:cNvPr id="11" name="TextBox 10">
            <a:extLst>
              <a:ext uri="{FF2B5EF4-FFF2-40B4-BE49-F238E27FC236}">
                <a16:creationId xmlns:a16="http://schemas.microsoft.com/office/drawing/2014/main" id="{62DB9F50-DA9B-EE61-98A4-0DF34EF0A2F6}"/>
              </a:ext>
            </a:extLst>
          </p:cNvPr>
          <p:cNvSpPr txBox="1"/>
          <p:nvPr/>
        </p:nvSpPr>
        <p:spPr>
          <a:xfrm>
            <a:off x="8516261" y="4537697"/>
            <a:ext cx="3512695" cy="461665"/>
          </a:xfrm>
          <a:prstGeom prst="rect">
            <a:avLst/>
          </a:prstGeom>
          <a:noFill/>
        </p:spPr>
        <p:txBody>
          <a:bodyPr wrap="square" rtlCol="0">
            <a:spAutoFit/>
          </a:bodyPr>
          <a:lstStyle/>
          <a:p>
            <a:r>
              <a:rPr lang="en-US" b="1" u="sng" dirty="0">
                <a:solidFill>
                  <a:srgbClr val="00B050"/>
                </a:solidFill>
              </a:rPr>
              <a:t>Approved Time block</a:t>
            </a:r>
          </a:p>
        </p:txBody>
      </p:sp>
    </p:spTree>
    <p:extLst>
      <p:ext uri="{BB962C8B-B14F-4D97-AF65-F5344CB8AC3E}">
        <p14:creationId xmlns:p14="http://schemas.microsoft.com/office/powerpoint/2010/main" val="3318810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70E9E9-3C57-8331-9808-FF13B2878110}"/>
              </a:ext>
            </a:extLst>
          </p:cNvPr>
          <p:cNvSpPr>
            <a:spLocks noGrp="1"/>
          </p:cNvSpPr>
          <p:nvPr>
            <p:ph type="body" sz="quarter" idx="13"/>
          </p:nvPr>
        </p:nvSpPr>
        <p:spPr/>
        <p:txBody>
          <a:bodyPr/>
          <a:lstStyle/>
          <a:p>
            <a:endParaRPr lang="en-US" dirty="0"/>
          </a:p>
        </p:txBody>
      </p:sp>
      <p:sp>
        <p:nvSpPr>
          <p:cNvPr id="7" name="TextBox 6">
            <a:extLst>
              <a:ext uri="{FF2B5EF4-FFF2-40B4-BE49-F238E27FC236}">
                <a16:creationId xmlns:a16="http://schemas.microsoft.com/office/drawing/2014/main" id="{ABBA1707-F961-59A0-7CC7-0D950418BE49}"/>
              </a:ext>
            </a:extLst>
          </p:cNvPr>
          <p:cNvSpPr txBox="1"/>
          <p:nvPr/>
        </p:nvSpPr>
        <p:spPr>
          <a:xfrm>
            <a:off x="138418" y="566524"/>
            <a:ext cx="8024069" cy="584775"/>
          </a:xfrm>
          <a:prstGeom prst="rect">
            <a:avLst/>
          </a:prstGeom>
          <a:noFill/>
        </p:spPr>
        <p:txBody>
          <a:bodyPr wrap="square">
            <a:spAutoFit/>
          </a:bodyPr>
          <a:lstStyle/>
          <a:p>
            <a:r>
              <a:rPr lang="en-US" sz="3200" b="1" dirty="0">
                <a:solidFill>
                  <a:schemeClr val="accent1"/>
                </a:solidFill>
              </a:rPr>
              <a:t>Reviewing/ Approving / Correcting Time</a:t>
            </a:r>
          </a:p>
        </p:txBody>
      </p:sp>
      <p:pic>
        <p:nvPicPr>
          <p:cNvPr id="9" name="Picture 8">
            <a:extLst>
              <a:ext uri="{FF2B5EF4-FFF2-40B4-BE49-F238E27FC236}">
                <a16:creationId xmlns:a16="http://schemas.microsoft.com/office/drawing/2014/main" id="{1BDF08A3-208B-09A8-D7C0-9168E6A7FD8F}"/>
              </a:ext>
            </a:extLst>
          </p:cNvPr>
          <p:cNvPicPr>
            <a:picLocks noChangeAspect="1"/>
          </p:cNvPicPr>
          <p:nvPr/>
        </p:nvPicPr>
        <p:blipFill>
          <a:blip r:embed="rId3"/>
          <a:stretch>
            <a:fillRect/>
          </a:stretch>
        </p:blipFill>
        <p:spPr>
          <a:xfrm>
            <a:off x="230169" y="1520415"/>
            <a:ext cx="2222213" cy="3208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A7D5689B-3FA3-8DF6-4D26-94323875936A}"/>
              </a:ext>
            </a:extLst>
          </p:cNvPr>
          <p:cNvSpPr txBox="1"/>
          <p:nvPr/>
        </p:nvSpPr>
        <p:spPr>
          <a:xfrm>
            <a:off x="2919369" y="1151299"/>
            <a:ext cx="9134213" cy="5262979"/>
          </a:xfrm>
          <a:prstGeom prst="rect">
            <a:avLst/>
          </a:prstGeom>
          <a:noFill/>
        </p:spPr>
        <p:txBody>
          <a:bodyPr wrap="square" rtlCol="0">
            <a:spAutoFit/>
          </a:bodyPr>
          <a:lstStyle/>
          <a:p>
            <a:pPr marL="457200" indent="-457200">
              <a:buFont typeface="+mj-lt"/>
              <a:buAutoNum type="arabicPeriod"/>
            </a:pPr>
            <a:r>
              <a:rPr lang="en-US" b="1" u="sng" dirty="0"/>
              <a:t>Directly from the Task</a:t>
            </a:r>
          </a:p>
          <a:p>
            <a:pPr marL="457200" indent="-457200">
              <a:buFont typeface="+mj-lt"/>
              <a:buAutoNum type="arabicPeriod"/>
            </a:pPr>
            <a:endParaRPr lang="en-US" b="1" u="sng" dirty="0"/>
          </a:p>
          <a:p>
            <a:pPr marL="457200" indent="-457200">
              <a:buFont typeface="+mj-lt"/>
              <a:buAutoNum type="arabicPeriod"/>
            </a:pPr>
            <a:r>
              <a:rPr lang="en-US" b="1" u="sng" dirty="0"/>
              <a:t>Edit and Approve </a:t>
            </a:r>
            <a:r>
              <a:rPr lang="en-US" dirty="0"/>
              <a:t>–</a:t>
            </a:r>
          </a:p>
          <a:p>
            <a:pPr marL="1066785" lvl="1" indent="-457200">
              <a:buFont typeface="Arial" panose="020B0604020202020204" pitchFamily="34" charset="0"/>
              <a:buChar char="•"/>
            </a:pPr>
            <a:r>
              <a:rPr lang="en-US" dirty="0"/>
              <a:t>Ability to act/ update from report view </a:t>
            </a:r>
          </a:p>
          <a:p>
            <a:pPr marL="1066785" lvl="1" indent="-457200">
              <a:buFont typeface="Arial" panose="020B0604020202020204" pitchFamily="34" charset="0"/>
              <a:buChar char="•"/>
            </a:pPr>
            <a:r>
              <a:rPr lang="en-US" dirty="0"/>
              <a:t>Assumes work week is Sunday to Monday </a:t>
            </a:r>
          </a:p>
          <a:p>
            <a:pPr marL="1066785" lvl="1" indent="-457200">
              <a:buFont typeface="Arial" panose="020B0604020202020204" pitchFamily="34" charset="0"/>
              <a:buChar char="•"/>
            </a:pPr>
            <a:r>
              <a:rPr lang="en-US" dirty="0"/>
              <a:t>Best to use for reviewing exceptions prior to Approving</a:t>
            </a:r>
          </a:p>
          <a:p>
            <a:pPr marL="457200" indent="-457200">
              <a:buFont typeface="+mj-lt"/>
              <a:buAutoNum type="arabicPeriod"/>
            </a:pPr>
            <a:endParaRPr lang="en-US" b="1" u="sng" dirty="0"/>
          </a:p>
          <a:p>
            <a:pPr marL="457200" indent="-457200">
              <a:buFont typeface="+mj-lt"/>
              <a:buAutoNum type="arabicPeriod"/>
            </a:pPr>
            <a:r>
              <a:rPr lang="en-US" b="1" u="sng" dirty="0"/>
              <a:t>Review Time </a:t>
            </a:r>
          </a:p>
          <a:p>
            <a:pPr marL="1066785" lvl="1" indent="-457200">
              <a:buFont typeface="Arial" panose="020B0604020202020204" pitchFamily="34" charset="0"/>
              <a:buChar char="•"/>
            </a:pPr>
            <a:r>
              <a:rPr lang="en-US" dirty="0"/>
              <a:t>A cleaner view</a:t>
            </a:r>
          </a:p>
          <a:p>
            <a:pPr marL="1066785" lvl="1" indent="-457200">
              <a:buFont typeface="Arial" panose="020B0604020202020204" pitchFamily="34" charset="0"/>
              <a:buChar char="•"/>
            </a:pPr>
            <a:r>
              <a:rPr lang="en-US" dirty="0"/>
              <a:t>Allows you to toggle through timesheets </a:t>
            </a:r>
          </a:p>
          <a:p>
            <a:pPr marL="1066785" lvl="1" indent="-457200">
              <a:buFont typeface="Arial" panose="020B0604020202020204" pitchFamily="34" charset="0"/>
              <a:buChar char="•"/>
            </a:pPr>
            <a:r>
              <a:rPr lang="en-US" dirty="0"/>
              <a:t>Best use after acting on alerts, to do approvals in one place</a:t>
            </a:r>
          </a:p>
          <a:p>
            <a:endParaRPr lang="en-US" b="1" u="sng" dirty="0"/>
          </a:p>
          <a:p>
            <a:endParaRPr lang="en-US" b="1" u="sng" dirty="0"/>
          </a:p>
        </p:txBody>
      </p:sp>
    </p:spTree>
    <p:extLst>
      <p:ext uri="{BB962C8B-B14F-4D97-AF65-F5344CB8AC3E}">
        <p14:creationId xmlns:p14="http://schemas.microsoft.com/office/powerpoint/2010/main" val="325468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231BF-FABA-751A-DC1C-13E835CAF9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8941FAB-7766-451C-E7F4-18FB3B85B1E6}"/>
              </a:ext>
            </a:extLst>
          </p:cNvPr>
          <p:cNvSpPr>
            <a:spLocks noGrp="1"/>
          </p:cNvSpPr>
          <p:nvPr>
            <p:ph type="body" sz="quarter" idx="13"/>
          </p:nvPr>
        </p:nvSpPr>
        <p:spPr/>
        <p:txBody>
          <a:bodyPr/>
          <a:lstStyle/>
          <a:p>
            <a:endParaRPr lang="en-US" dirty="0"/>
          </a:p>
        </p:txBody>
      </p:sp>
      <p:sp>
        <p:nvSpPr>
          <p:cNvPr id="7" name="TextBox 6">
            <a:extLst>
              <a:ext uri="{FF2B5EF4-FFF2-40B4-BE49-F238E27FC236}">
                <a16:creationId xmlns:a16="http://schemas.microsoft.com/office/drawing/2014/main" id="{DF562F67-A48E-6EA1-626B-97849E9B5585}"/>
              </a:ext>
            </a:extLst>
          </p:cNvPr>
          <p:cNvSpPr txBox="1"/>
          <p:nvPr/>
        </p:nvSpPr>
        <p:spPr>
          <a:xfrm>
            <a:off x="138418" y="566524"/>
            <a:ext cx="8024069" cy="584775"/>
          </a:xfrm>
          <a:prstGeom prst="rect">
            <a:avLst/>
          </a:prstGeom>
          <a:noFill/>
        </p:spPr>
        <p:txBody>
          <a:bodyPr wrap="square">
            <a:spAutoFit/>
          </a:bodyPr>
          <a:lstStyle/>
          <a:p>
            <a:r>
              <a:rPr lang="en-US" sz="3200" b="1" dirty="0">
                <a:solidFill>
                  <a:schemeClr val="accent1"/>
                </a:solidFill>
              </a:rPr>
              <a:t>Edit and Approve Time </a:t>
            </a:r>
          </a:p>
        </p:txBody>
      </p:sp>
      <p:pic>
        <p:nvPicPr>
          <p:cNvPr id="9" name="Picture 8">
            <a:extLst>
              <a:ext uri="{FF2B5EF4-FFF2-40B4-BE49-F238E27FC236}">
                <a16:creationId xmlns:a16="http://schemas.microsoft.com/office/drawing/2014/main" id="{4CD55C44-DF5D-2EE6-2415-5FF49B472C8D}"/>
              </a:ext>
            </a:extLst>
          </p:cNvPr>
          <p:cNvPicPr>
            <a:picLocks noChangeAspect="1"/>
          </p:cNvPicPr>
          <p:nvPr/>
        </p:nvPicPr>
        <p:blipFill>
          <a:blip r:embed="rId3"/>
          <a:stretch>
            <a:fillRect/>
          </a:stretch>
        </p:blipFill>
        <p:spPr>
          <a:xfrm>
            <a:off x="230169" y="1520415"/>
            <a:ext cx="2222213" cy="3208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EB03E28B-8D9B-48D7-352C-84DA8A9CBA92}"/>
              </a:ext>
            </a:extLst>
          </p:cNvPr>
          <p:cNvPicPr>
            <a:picLocks noChangeAspect="1"/>
          </p:cNvPicPr>
          <p:nvPr/>
        </p:nvPicPr>
        <p:blipFill>
          <a:blip r:embed="rId4"/>
          <a:stretch>
            <a:fillRect/>
          </a:stretch>
        </p:blipFill>
        <p:spPr>
          <a:xfrm>
            <a:off x="2761465" y="1701553"/>
            <a:ext cx="9200366" cy="3454894"/>
          </a:xfrm>
          <a:prstGeom prst="rect">
            <a:avLst/>
          </a:prstGeom>
          <a:ln w="25400">
            <a:solidFill>
              <a:schemeClr val="accent4">
                <a:lumMod val="50000"/>
              </a:schemeClr>
            </a:solidFill>
          </a:ln>
        </p:spPr>
      </p:pic>
      <p:sp>
        <p:nvSpPr>
          <p:cNvPr id="3" name="TextBox 2">
            <a:extLst>
              <a:ext uri="{FF2B5EF4-FFF2-40B4-BE49-F238E27FC236}">
                <a16:creationId xmlns:a16="http://schemas.microsoft.com/office/drawing/2014/main" id="{63232ACB-ADF9-F776-AA50-512ED917B2F2}"/>
              </a:ext>
            </a:extLst>
          </p:cNvPr>
          <p:cNvSpPr txBox="1"/>
          <p:nvPr/>
        </p:nvSpPr>
        <p:spPr>
          <a:xfrm>
            <a:off x="3147934" y="3222885"/>
            <a:ext cx="689548" cy="20611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67753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ECC20-B789-CF6F-5423-BEE9F60792D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89D1374-6842-C034-5A89-9927E2CBEA68}"/>
              </a:ext>
            </a:extLst>
          </p:cNvPr>
          <p:cNvSpPr>
            <a:spLocks noGrp="1"/>
          </p:cNvSpPr>
          <p:nvPr>
            <p:ph type="body" sz="quarter" idx="13"/>
          </p:nvPr>
        </p:nvSpPr>
        <p:spPr/>
        <p:txBody>
          <a:bodyPr/>
          <a:lstStyle/>
          <a:p>
            <a:endParaRPr lang="en-US" dirty="0"/>
          </a:p>
        </p:txBody>
      </p:sp>
      <p:sp>
        <p:nvSpPr>
          <p:cNvPr id="7" name="TextBox 6">
            <a:extLst>
              <a:ext uri="{FF2B5EF4-FFF2-40B4-BE49-F238E27FC236}">
                <a16:creationId xmlns:a16="http://schemas.microsoft.com/office/drawing/2014/main" id="{F7461838-5AD9-EA0D-D6AE-B5ECB8EFF98F}"/>
              </a:ext>
            </a:extLst>
          </p:cNvPr>
          <p:cNvSpPr txBox="1"/>
          <p:nvPr/>
        </p:nvSpPr>
        <p:spPr>
          <a:xfrm>
            <a:off x="138418" y="566524"/>
            <a:ext cx="8024069" cy="584775"/>
          </a:xfrm>
          <a:prstGeom prst="rect">
            <a:avLst/>
          </a:prstGeom>
          <a:noFill/>
        </p:spPr>
        <p:txBody>
          <a:bodyPr wrap="square">
            <a:spAutoFit/>
          </a:bodyPr>
          <a:lstStyle/>
          <a:p>
            <a:r>
              <a:rPr lang="en-US" sz="3200" b="1" dirty="0">
                <a:solidFill>
                  <a:schemeClr val="accent1"/>
                </a:solidFill>
              </a:rPr>
              <a:t>Review Time </a:t>
            </a:r>
          </a:p>
        </p:txBody>
      </p:sp>
      <p:pic>
        <p:nvPicPr>
          <p:cNvPr id="9" name="Picture 8">
            <a:extLst>
              <a:ext uri="{FF2B5EF4-FFF2-40B4-BE49-F238E27FC236}">
                <a16:creationId xmlns:a16="http://schemas.microsoft.com/office/drawing/2014/main" id="{3D210FD5-C7E1-FB6D-7E2A-ABEEF3B4619A}"/>
              </a:ext>
            </a:extLst>
          </p:cNvPr>
          <p:cNvPicPr>
            <a:picLocks noChangeAspect="1"/>
          </p:cNvPicPr>
          <p:nvPr/>
        </p:nvPicPr>
        <p:blipFill>
          <a:blip r:embed="rId3"/>
          <a:stretch>
            <a:fillRect/>
          </a:stretch>
        </p:blipFill>
        <p:spPr>
          <a:xfrm>
            <a:off x="230169" y="1520415"/>
            <a:ext cx="2222213" cy="3208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26279E98-8DEA-C161-B9C3-885482C23F29}"/>
              </a:ext>
            </a:extLst>
          </p:cNvPr>
          <p:cNvSpPr txBox="1"/>
          <p:nvPr/>
        </p:nvSpPr>
        <p:spPr>
          <a:xfrm>
            <a:off x="2908092" y="2788170"/>
            <a:ext cx="659567" cy="209863"/>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9A516D38-732E-B09A-8E07-F806A26FDF47}"/>
              </a:ext>
            </a:extLst>
          </p:cNvPr>
          <p:cNvPicPr>
            <a:picLocks noChangeAspect="1"/>
          </p:cNvPicPr>
          <p:nvPr/>
        </p:nvPicPr>
        <p:blipFill>
          <a:blip r:embed="rId4"/>
          <a:stretch>
            <a:fillRect/>
          </a:stretch>
        </p:blipFill>
        <p:spPr>
          <a:xfrm>
            <a:off x="2659263" y="1354773"/>
            <a:ext cx="8918139" cy="3539645"/>
          </a:xfrm>
          <a:prstGeom prst="rect">
            <a:avLst/>
          </a:prstGeom>
          <a:ln w="19050" cap="sq">
            <a:solidFill>
              <a:srgbClr val="00206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801BDEA2-8F09-95B0-3A2D-4FB16FB12ED2}"/>
              </a:ext>
            </a:extLst>
          </p:cNvPr>
          <p:cNvSpPr txBox="1"/>
          <p:nvPr/>
        </p:nvSpPr>
        <p:spPr>
          <a:xfrm>
            <a:off x="3132943" y="3272791"/>
            <a:ext cx="659567" cy="129750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8036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5FE40-E047-0C97-ED0E-96D69DCF899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4612C5-EC0B-E6BB-235D-9BF3B5CD89EB}"/>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66771A52-D018-8B13-75CE-497288196F77}"/>
              </a:ext>
            </a:extLst>
          </p:cNvPr>
          <p:cNvSpPr>
            <a:spLocks noGrp="1"/>
          </p:cNvSpPr>
          <p:nvPr>
            <p:ph type="body" sz="quarter" idx="14"/>
          </p:nvPr>
        </p:nvSpPr>
        <p:spPr>
          <a:xfrm>
            <a:off x="86733" y="520870"/>
            <a:ext cx="11740506" cy="620746"/>
          </a:xfrm>
        </p:spPr>
        <p:txBody>
          <a:bodyPr/>
          <a:lstStyle/>
          <a:p>
            <a:r>
              <a:rPr lang="en-US" sz="2800" dirty="0"/>
              <a:t>Timekeeping top inquiries</a:t>
            </a:r>
          </a:p>
        </p:txBody>
      </p:sp>
      <p:sp>
        <p:nvSpPr>
          <p:cNvPr id="4" name="Text Placeholder 3">
            <a:extLst>
              <a:ext uri="{FF2B5EF4-FFF2-40B4-BE49-F238E27FC236}">
                <a16:creationId xmlns:a16="http://schemas.microsoft.com/office/drawing/2014/main" id="{5970E046-8E11-4B39-9B85-B377E2C954F7}"/>
              </a:ext>
            </a:extLst>
          </p:cNvPr>
          <p:cNvSpPr>
            <a:spLocks noGrp="1"/>
          </p:cNvSpPr>
          <p:nvPr>
            <p:ph type="body" sz="quarter" idx="15"/>
          </p:nvPr>
        </p:nvSpPr>
        <p:spPr>
          <a:xfrm>
            <a:off x="43366" y="1201326"/>
            <a:ext cx="12105267" cy="4205157"/>
          </a:xfrm>
        </p:spPr>
        <p:txBody>
          <a:bodyPr/>
          <a:lstStyle/>
          <a:p>
            <a:pPr marL="0" indent="0">
              <a:buNone/>
            </a:pPr>
            <a:endParaRPr lang="en-US" dirty="0"/>
          </a:p>
        </p:txBody>
      </p:sp>
      <p:graphicFrame>
        <p:nvGraphicFramePr>
          <p:cNvPr id="5" name="Table 4">
            <a:extLst>
              <a:ext uri="{FF2B5EF4-FFF2-40B4-BE49-F238E27FC236}">
                <a16:creationId xmlns:a16="http://schemas.microsoft.com/office/drawing/2014/main" id="{BF0562BE-B925-CD43-CE4E-11CC024707A3}"/>
              </a:ext>
            </a:extLst>
          </p:cNvPr>
          <p:cNvGraphicFramePr>
            <a:graphicFrameLocks noGrp="1"/>
          </p:cNvGraphicFramePr>
          <p:nvPr>
            <p:extLst>
              <p:ext uri="{D42A27DB-BD31-4B8C-83A1-F6EECF244321}">
                <p14:modId xmlns:p14="http://schemas.microsoft.com/office/powerpoint/2010/main" val="2244969044"/>
              </p:ext>
            </p:extLst>
          </p:nvPr>
        </p:nvGraphicFramePr>
        <p:xfrm>
          <a:off x="43366" y="1141616"/>
          <a:ext cx="11865013" cy="4499130"/>
        </p:xfrm>
        <a:graphic>
          <a:graphicData uri="http://schemas.openxmlformats.org/drawingml/2006/table">
            <a:tbl>
              <a:tblPr firstRow="1" bandRow="1">
                <a:tableStyleId>{91EBBBCC-DAD2-459C-BE2E-F6DE35CF9A28}</a:tableStyleId>
              </a:tblPr>
              <a:tblGrid>
                <a:gridCol w="3598343">
                  <a:extLst>
                    <a:ext uri="{9D8B030D-6E8A-4147-A177-3AD203B41FA5}">
                      <a16:colId xmlns:a16="http://schemas.microsoft.com/office/drawing/2014/main" val="2587103383"/>
                    </a:ext>
                  </a:extLst>
                </a:gridCol>
                <a:gridCol w="4311666">
                  <a:extLst>
                    <a:ext uri="{9D8B030D-6E8A-4147-A177-3AD203B41FA5}">
                      <a16:colId xmlns:a16="http://schemas.microsoft.com/office/drawing/2014/main" val="1052881594"/>
                    </a:ext>
                  </a:extLst>
                </a:gridCol>
                <a:gridCol w="3955004">
                  <a:extLst>
                    <a:ext uri="{9D8B030D-6E8A-4147-A177-3AD203B41FA5}">
                      <a16:colId xmlns:a16="http://schemas.microsoft.com/office/drawing/2014/main" val="1025445904"/>
                    </a:ext>
                  </a:extLst>
                </a:gridCol>
              </a:tblGrid>
              <a:tr h="369011">
                <a:tc>
                  <a:txBody>
                    <a:bodyPr/>
                    <a:lstStyle/>
                    <a:p>
                      <a:r>
                        <a:rPr lang="en-US" sz="2000" dirty="0"/>
                        <a:t>Inquiry </a:t>
                      </a:r>
                    </a:p>
                  </a:txBody>
                  <a:tcPr/>
                </a:tc>
                <a:tc>
                  <a:txBody>
                    <a:bodyPr/>
                    <a:lstStyle/>
                    <a:p>
                      <a:r>
                        <a:rPr lang="en-US" sz="2000" dirty="0"/>
                        <a:t>Potential Cause </a:t>
                      </a:r>
                    </a:p>
                  </a:txBody>
                  <a:tcPr/>
                </a:tc>
                <a:tc>
                  <a:txBody>
                    <a:bodyPr/>
                    <a:lstStyle/>
                    <a:p>
                      <a:r>
                        <a:rPr lang="en-US" sz="2000" dirty="0"/>
                        <a:t>Solution </a:t>
                      </a:r>
                    </a:p>
                  </a:txBody>
                  <a:tcPr/>
                </a:tc>
                <a:extLst>
                  <a:ext uri="{0D108BD9-81ED-4DB2-BD59-A6C34878D82A}">
                    <a16:rowId xmlns:a16="http://schemas.microsoft.com/office/drawing/2014/main" val="3541295425"/>
                  </a:ext>
                </a:extLst>
              </a:tr>
              <a:tr h="879950">
                <a:tc>
                  <a:txBody>
                    <a:bodyPr/>
                    <a:lstStyle/>
                    <a:p>
                      <a:r>
                        <a:rPr lang="en-US" sz="1200" dirty="0">
                          <a:solidFill>
                            <a:schemeClr val="tx1"/>
                          </a:solidFill>
                        </a:rPr>
                        <a:t>There is a problem with my paycheck, I worked 22 hours and was only paid for 4</a:t>
                      </a:r>
                      <a:endParaRPr lang="en-US" sz="1200" dirty="0"/>
                    </a:p>
                  </a:txBody>
                  <a:tcPr/>
                </a:tc>
                <a:tc>
                  <a:txBody>
                    <a:bodyPr/>
                    <a:lstStyle/>
                    <a:p>
                      <a:r>
                        <a:rPr lang="en-US" sz="1200" dirty="0"/>
                        <a:t>This is where the troubleshooting starts and for the purposes of this session – the cause found here is that the employees Unmatched punches were not corrected.  </a:t>
                      </a:r>
                    </a:p>
                  </a:txBody>
                  <a:tcPr/>
                </a:tc>
                <a:tc>
                  <a:txBody>
                    <a:bodyPr/>
                    <a:lstStyle/>
                    <a:p>
                      <a:r>
                        <a:rPr lang="en-US" sz="1200" dirty="0"/>
                        <a:t>When reviewing time – start with the report Unmatched Time Clock Events </a:t>
                      </a:r>
                    </a:p>
                    <a:p>
                      <a:r>
                        <a:rPr lang="en-US" sz="1200" dirty="0"/>
                        <a:t>Or Edit and Approve Time – By Period </a:t>
                      </a:r>
                    </a:p>
                    <a:p>
                      <a:endParaRPr lang="en-US" sz="1200" dirty="0"/>
                    </a:p>
                  </a:txBody>
                  <a:tcPr/>
                </a:tc>
                <a:extLst>
                  <a:ext uri="{0D108BD9-81ED-4DB2-BD59-A6C34878D82A}">
                    <a16:rowId xmlns:a16="http://schemas.microsoft.com/office/drawing/2014/main" val="4009012631"/>
                  </a:ext>
                </a:extLst>
              </a:tr>
              <a:tr h="681252">
                <a:tc>
                  <a:txBody>
                    <a:bodyPr/>
                    <a:lstStyle/>
                    <a:p>
                      <a:r>
                        <a:rPr lang="en-US" sz="1200" dirty="0"/>
                        <a:t>Unable to enter time for worker / new hire </a:t>
                      </a:r>
                    </a:p>
                  </a:txBody>
                  <a:tcPr/>
                </a:tc>
                <a:tc>
                  <a:txBody>
                    <a:bodyPr/>
                    <a:lstStyle/>
                    <a:p>
                      <a:r>
                        <a:rPr lang="en-US" sz="1200" dirty="0"/>
                        <a:t>The start date of that position is in the future.  </a:t>
                      </a:r>
                    </a:p>
                  </a:txBody>
                  <a:tcPr/>
                </a:tc>
                <a:tc>
                  <a:txBody>
                    <a:bodyPr/>
                    <a:lstStyle/>
                    <a:p>
                      <a:r>
                        <a:rPr lang="en-US" sz="1200" dirty="0"/>
                        <a:t> Critical to confirm the actual start date.  Work with the SEO or HR Ops team to rescind or re enter the new hire with the correct start date.  </a:t>
                      </a:r>
                    </a:p>
                  </a:txBody>
                  <a:tcPr/>
                </a:tc>
                <a:extLst>
                  <a:ext uri="{0D108BD9-81ED-4DB2-BD59-A6C34878D82A}">
                    <a16:rowId xmlns:a16="http://schemas.microsoft.com/office/drawing/2014/main" val="2596646186"/>
                  </a:ext>
                </a:extLst>
              </a:tr>
              <a:tr h="1078648">
                <a:tc>
                  <a:txBody>
                    <a:bodyPr/>
                    <a:lstStyle/>
                    <a:p>
                      <a:r>
                        <a:rPr lang="en-US" sz="1200" dirty="0"/>
                        <a:t>Time Clock is returning an incorrect “Clock in” when I expect a “Clock out” (or vice versa)</a:t>
                      </a:r>
                    </a:p>
                  </a:txBody>
                  <a:tcPr/>
                </a:tc>
                <a:tc>
                  <a:txBody>
                    <a:bodyPr/>
                    <a:lstStyle/>
                    <a:p>
                      <a:r>
                        <a:rPr lang="en-US" sz="1200" dirty="0"/>
                        <a:t>Mixture of entry types or a correction to a missed punch prior to the next shift was entered.  Clock does not see this activity.  Entering in /out times directly on the timesheet should be avoided.  </a:t>
                      </a:r>
                    </a:p>
                  </a:txBody>
                  <a:tcPr/>
                </a:tc>
                <a:tc>
                  <a:txBody>
                    <a:bodyPr/>
                    <a:lstStyle/>
                    <a:p>
                      <a:r>
                        <a:rPr lang="en-US" sz="1200" dirty="0"/>
                        <a:t>To correct – add a second punch immediately to sink with the correct task.  This will create an unmatched time message that will need to be corrected.  Avoid using multiple methods of entry. </a:t>
                      </a:r>
                    </a:p>
                  </a:txBody>
                  <a:tcPr/>
                </a:tc>
                <a:extLst>
                  <a:ext uri="{0D108BD9-81ED-4DB2-BD59-A6C34878D82A}">
                    <a16:rowId xmlns:a16="http://schemas.microsoft.com/office/drawing/2014/main" val="927411598"/>
                  </a:ext>
                </a:extLst>
              </a:tr>
              <a:tr h="499116">
                <a:tc>
                  <a:txBody>
                    <a:bodyPr/>
                    <a:lstStyle/>
                    <a:p>
                      <a:r>
                        <a:rPr lang="en-US" sz="1200" dirty="0"/>
                        <a:t>Time Off Requests coming to me for approval – Not for my job though? </a:t>
                      </a:r>
                    </a:p>
                  </a:txBody>
                  <a:tcPr/>
                </a:tc>
                <a:tc>
                  <a:txBody>
                    <a:bodyPr/>
                    <a:lstStyle/>
                    <a:p>
                      <a:r>
                        <a:rPr lang="en-US" sz="1200" dirty="0"/>
                        <a:t>Time Off requests will route to the primary manager only for approval, </a:t>
                      </a:r>
                      <a:r>
                        <a:rPr lang="en-US" sz="1200" i="1" dirty="0"/>
                        <a:t>unfortunate expected behavior. </a:t>
                      </a:r>
                    </a:p>
                  </a:txBody>
                  <a:tcPr/>
                </a:tc>
                <a:tc>
                  <a:txBody>
                    <a:bodyPr/>
                    <a:lstStyle/>
                    <a:p>
                      <a:r>
                        <a:rPr lang="en-US" sz="1200" dirty="0"/>
                        <a:t>Work with Students to have a conversation with the primary manager about sick days.  Manager will approve on your position's behalf </a:t>
                      </a:r>
                    </a:p>
                  </a:txBody>
                  <a:tcPr/>
                </a:tc>
                <a:extLst>
                  <a:ext uri="{0D108BD9-81ED-4DB2-BD59-A6C34878D82A}">
                    <a16:rowId xmlns:a16="http://schemas.microsoft.com/office/drawing/2014/main" val="3309565364"/>
                  </a:ext>
                </a:extLst>
              </a:tr>
              <a:tr h="681252">
                <a:tc>
                  <a:txBody>
                    <a:bodyPr/>
                    <a:lstStyle/>
                    <a:p>
                      <a:r>
                        <a:rPr lang="en-US" sz="1200" dirty="0">
                          <a:solidFill>
                            <a:schemeClr val="tx1"/>
                          </a:solidFill>
                          <a:hlinkClick r:id="rId3">
                            <a:extLst>
                              <a:ext uri="{A12FA001-AC4F-418D-AE19-62706E023703}">
                                <ahyp:hlinkClr xmlns:ahyp="http://schemas.microsoft.com/office/drawing/2018/hyperlinkcolor" val="tx"/>
                              </a:ext>
                            </a:extLst>
                          </a:hlinkClick>
                        </a:rPr>
                        <a:t>How do I correct the timecard for a worker that recorded hours on the wrong job </a:t>
                      </a:r>
                      <a:endParaRPr lang="en-US" sz="1200" dirty="0">
                        <a:solidFill>
                          <a:schemeClr val="tx1"/>
                        </a:solidFill>
                      </a:endParaRPr>
                    </a:p>
                  </a:txBody>
                  <a:tcPr/>
                </a:tc>
                <a:tc>
                  <a:txBody>
                    <a:bodyPr/>
                    <a:lstStyle/>
                    <a:p>
                      <a:r>
                        <a:rPr lang="en-US" sz="1200" dirty="0"/>
                        <a:t>Employees with multiple jobs are required to select the job for each shift.  The Primary job will default.  The only place to see all multiple jobs active for an employee is on the timesheet. </a:t>
                      </a:r>
                    </a:p>
                  </a:txBody>
                  <a:tcPr/>
                </a:tc>
                <a:tc>
                  <a:txBody>
                    <a:bodyPr/>
                    <a:lstStyle/>
                    <a:p>
                      <a:r>
                        <a:rPr lang="en-US" sz="1200" dirty="0"/>
                        <a:t>Work with employee’s to be more careful, review their own time for accuracy and communicate the correction needed.  Update the </a:t>
                      </a:r>
                    </a:p>
                  </a:txBody>
                  <a:tcPr/>
                </a:tc>
                <a:extLst>
                  <a:ext uri="{0D108BD9-81ED-4DB2-BD59-A6C34878D82A}">
                    <a16:rowId xmlns:a16="http://schemas.microsoft.com/office/drawing/2014/main" val="25294277"/>
                  </a:ext>
                </a:extLst>
              </a:tr>
            </a:tbl>
          </a:graphicData>
        </a:graphic>
      </p:graphicFrame>
    </p:spTree>
    <p:extLst>
      <p:ext uri="{BB962C8B-B14F-4D97-AF65-F5344CB8AC3E}">
        <p14:creationId xmlns:p14="http://schemas.microsoft.com/office/powerpoint/2010/main" val="801522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47C04-35E3-C3D9-F4BA-B4D91F85814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CE50EF-4C67-4628-793E-05881B303049}"/>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A94FBCCB-BC95-151A-1DBD-40C11781DBA7}"/>
              </a:ext>
            </a:extLst>
          </p:cNvPr>
          <p:cNvSpPr>
            <a:spLocks noGrp="1"/>
          </p:cNvSpPr>
          <p:nvPr>
            <p:ph type="body" sz="quarter" idx="14"/>
          </p:nvPr>
        </p:nvSpPr>
        <p:spPr>
          <a:xfrm>
            <a:off x="0" y="610260"/>
            <a:ext cx="11589952" cy="696384"/>
          </a:xfrm>
        </p:spPr>
        <p:txBody>
          <a:bodyPr/>
          <a:lstStyle/>
          <a:p>
            <a:endParaRPr lang="en-US" dirty="0"/>
          </a:p>
          <a:p>
            <a:endParaRPr lang="en-US" dirty="0"/>
          </a:p>
          <a:p>
            <a:endParaRPr lang="en-US" dirty="0"/>
          </a:p>
        </p:txBody>
      </p:sp>
      <p:sp>
        <p:nvSpPr>
          <p:cNvPr id="5" name="TextBox 4">
            <a:extLst>
              <a:ext uri="{FF2B5EF4-FFF2-40B4-BE49-F238E27FC236}">
                <a16:creationId xmlns:a16="http://schemas.microsoft.com/office/drawing/2014/main" id="{2522CE92-1DC6-5237-4EF9-40AA0BFE983D}"/>
              </a:ext>
            </a:extLst>
          </p:cNvPr>
          <p:cNvSpPr txBox="1"/>
          <p:nvPr/>
        </p:nvSpPr>
        <p:spPr>
          <a:xfrm>
            <a:off x="113251" y="664653"/>
            <a:ext cx="6367244" cy="523220"/>
          </a:xfrm>
          <a:prstGeom prst="rect">
            <a:avLst/>
          </a:prstGeom>
          <a:noFill/>
        </p:spPr>
        <p:txBody>
          <a:bodyPr wrap="square">
            <a:spAutoFit/>
          </a:bodyPr>
          <a:lstStyle/>
          <a:p>
            <a:r>
              <a:rPr lang="en-US" sz="2800" b="1" dirty="0">
                <a:solidFill>
                  <a:schemeClr val="accent1"/>
                </a:solidFill>
              </a:rPr>
              <a:t>Time Sheet Totals </a:t>
            </a:r>
          </a:p>
        </p:txBody>
      </p:sp>
      <p:graphicFrame>
        <p:nvGraphicFramePr>
          <p:cNvPr id="8" name="Table 7">
            <a:extLst>
              <a:ext uri="{FF2B5EF4-FFF2-40B4-BE49-F238E27FC236}">
                <a16:creationId xmlns:a16="http://schemas.microsoft.com/office/drawing/2014/main" id="{133DDFE4-9E4E-3752-9213-B3C635B50212}"/>
              </a:ext>
            </a:extLst>
          </p:cNvPr>
          <p:cNvGraphicFramePr>
            <a:graphicFrameLocks noGrp="1"/>
          </p:cNvGraphicFramePr>
          <p:nvPr>
            <p:extLst>
              <p:ext uri="{D42A27DB-BD31-4B8C-83A1-F6EECF244321}">
                <p14:modId xmlns:p14="http://schemas.microsoft.com/office/powerpoint/2010/main" val="3833563552"/>
              </p:ext>
            </p:extLst>
          </p:nvPr>
        </p:nvGraphicFramePr>
        <p:xfrm>
          <a:off x="244795" y="1187873"/>
          <a:ext cx="5930900" cy="4312920"/>
        </p:xfrm>
        <a:graphic>
          <a:graphicData uri="http://schemas.openxmlformats.org/drawingml/2006/table">
            <a:tbl>
              <a:tblPr/>
              <a:tblGrid>
                <a:gridCol w="1612900">
                  <a:extLst>
                    <a:ext uri="{9D8B030D-6E8A-4147-A177-3AD203B41FA5}">
                      <a16:colId xmlns:a16="http://schemas.microsoft.com/office/drawing/2014/main" val="1685352404"/>
                    </a:ext>
                  </a:extLst>
                </a:gridCol>
                <a:gridCol w="4318000">
                  <a:extLst>
                    <a:ext uri="{9D8B030D-6E8A-4147-A177-3AD203B41FA5}">
                      <a16:colId xmlns:a16="http://schemas.microsoft.com/office/drawing/2014/main" val="724590700"/>
                    </a:ext>
                  </a:extLst>
                </a:gridCol>
              </a:tblGrid>
              <a:tr h="701040">
                <a:tc>
                  <a:txBody>
                    <a:bodyPr/>
                    <a:lstStyle/>
                    <a:p>
                      <a:pPr algn="l" fontAlgn="t">
                        <a:buNone/>
                      </a:pPr>
                      <a:r>
                        <a:rPr lang="en-US" sz="1200" b="1" i="0" u="none" strike="noStrike" dirty="0">
                          <a:effectLst/>
                          <a:latin typeface="Arial" panose="020B0604020202020204" pitchFamily="34" charset="0"/>
                        </a:rPr>
                        <a:t>Regular Hours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100" b="0" i="0" u="none" strike="noStrike" dirty="0">
                          <a:effectLst/>
                          <a:latin typeface="Arial" panose="020B0604020202020204" pitchFamily="34" charset="0"/>
                        </a:rPr>
                        <a:t>Sunday Premium OT Adjustment</a:t>
                      </a:r>
                      <a:br>
                        <a:rPr lang="en-US" sz="1100" b="0" i="0" u="none" strike="noStrike" dirty="0">
                          <a:effectLst/>
                          <a:latin typeface="Arial" panose="020B0604020202020204" pitchFamily="34" charset="0"/>
                        </a:rPr>
                      </a:br>
                      <a:r>
                        <a:rPr lang="en-US" sz="1100" b="0" i="0" u="none" strike="noStrike" dirty="0">
                          <a:effectLst/>
                          <a:latin typeface="Arial" panose="020B0604020202020204" pitchFamily="34" charset="0"/>
                        </a:rPr>
                        <a:t>Training Premium</a:t>
                      </a:r>
                      <a:br>
                        <a:rPr lang="en-US" sz="1100" b="0" i="0" u="none" strike="noStrike" dirty="0">
                          <a:effectLst/>
                          <a:latin typeface="Arial" panose="020B0604020202020204" pitchFamily="34" charset="0"/>
                        </a:rPr>
                      </a:br>
                      <a:r>
                        <a:rPr lang="en-US" sz="1100" b="0" i="0" u="none" strike="noStrike" dirty="0">
                          <a:effectLst/>
                          <a:latin typeface="Arial" panose="020B0604020202020204" pitchFamily="34" charset="0"/>
                        </a:rPr>
                        <a:t>Training Premium Sunday</a:t>
                      </a:r>
                      <a:br>
                        <a:rPr lang="en-US" sz="1100" b="0" i="0" u="none" strike="noStrike" dirty="0">
                          <a:effectLst/>
                          <a:latin typeface="Arial" panose="020B0604020202020204" pitchFamily="34" charset="0"/>
                        </a:rPr>
                      </a:br>
                      <a:r>
                        <a:rPr lang="en-US" sz="1100" b="0" i="0" u="none" strike="noStrike" dirty="0">
                          <a:effectLst/>
                          <a:latin typeface="Arial" panose="020B0604020202020204" pitchFamily="34" charset="0"/>
                        </a:rPr>
                        <a:t>Work Time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4083874"/>
                  </a:ext>
                </a:extLst>
              </a:tr>
              <a:tr h="350520">
                <a:tc>
                  <a:txBody>
                    <a:bodyPr/>
                    <a:lstStyle/>
                    <a:p>
                      <a:pPr algn="l" fontAlgn="t">
                        <a:buNone/>
                      </a:pPr>
                      <a:r>
                        <a:rPr lang="en-US" sz="1200" b="1" i="0" u="none" strike="noStrike" dirty="0">
                          <a:effectLst/>
                          <a:latin typeface="Arial" panose="020B0604020202020204" pitchFamily="34" charset="0"/>
                        </a:rPr>
                        <a:t>Overtime Hours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100" b="0" i="0" u="none" strike="noStrike" dirty="0">
                          <a:effectLst/>
                          <a:latin typeface="Arial" panose="020B0604020202020204" pitchFamily="34" charset="0"/>
                        </a:rPr>
                        <a:t>Training Premium OT</a:t>
                      </a:r>
                      <a:br>
                        <a:rPr lang="en-US" sz="1100" b="0" i="0" u="none" strike="noStrike" dirty="0">
                          <a:effectLst/>
                          <a:latin typeface="Arial" panose="020B0604020202020204" pitchFamily="34" charset="0"/>
                        </a:rPr>
                      </a:br>
                      <a:r>
                        <a:rPr lang="en-US" sz="1100" b="0" i="0" u="none" strike="noStrike" dirty="0">
                          <a:effectLst/>
                          <a:latin typeface="Arial" panose="020B0604020202020204" pitchFamily="34" charset="0"/>
                        </a:rPr>
                        <a:t>Weekly Overtime &gt;40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3623211"/>
                  </a:ext>
                </a:extLst>
              </a:tr>
              <a:tr h="525780">
                <a:tc>
                  <a:txBody>
                    <a:bodyPr/>
                    <a:lstStyle/>
                    <a:p>
                      <a:pPr algn="l" fontAlgn="t">
                        <a:buNone/>
                      </a:pPr>
                      <a:r>
                        <a:rPr lang="en-US" sz="1200" b="1" i="0" u="none" strike="noStrike" dirty="0" err="1">
                          <a:effectLst/>
                          <a:latin typeface="Arial" panose="020B0604020202020204" pitchFamily="34" charset="0"/>
                        </a:rPr>
                        <a:t>Doubletime</a:t>
                      </a:r>
                      <a:r>
                        <a:rPr lang="en-US" sz="1200" b="1" i="0" u="none" strike="noStrike" dirty="0">
                          <a:effectLst/>
                          <a:latin typeface="Arial" panose="020B0604020202020204" pitchFamily="34" charset="0"/>
                        </a:rPr>
                        <a:t> Hours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100" b="0" i="0" u="none" strike="noStrike">
                          <a:effectLst/>
                          <a:latin typeface="Arial" panose="020B0604020202020204" pitchFamily="34" charset="0"/>
                        </a:rPr>
                        <a:t>7th Day Consecutive Double Time</a:t>
                      </a:r>
                      <a:br>
                        <a:rPr lang="en-US" sz="1100" b="0" i="0" u="none" strike="noStrike">
                          <a:effectLst/>
                          <a:latin typeface="Arial" panose="020B0604020202020204" pitchFamily="34" charset="0"/>
                        </a:rPr>
                      </a:br>
                      <a:r>
                        <a:rPr lang="en-US" sz="1100" b="0" i="0" u="none" strike="noStrike">
                          <a:effectLst/>
                          <a:latin typeface="Arial" panose="020B0604020202020204" pitchFamily="34" charset="0"/>
                        </a:rPr>
                        <a:t>7th Day Consecutive Double Time</a:t>
                      </a:r>
                      <a:br>
                        <a:rPr lang="en-US" sz="1100" b="0" i="0" u="none" strike="noStrike">
                          <a:effectLst/>
                          <a:latin typeface="Arial" panose="020B0604020202020204" pitchFamily="34" charset="0"/>
                        </a:rPr>
                      </a:br>
                      <a:r>
                        <a:rPr lang="en-US" sz="1100" b="0" i="0" u="none" strike="noStrike">
                          <a:effectLst/>
                          <a:latin typeface="Arial" panose="020B0604020202020204" pitchFamily="34" charset="0"/>
                        </a:rPr>
                        <a:t>Training Premium Doubletime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5342138"/>
                  </a:ext>
                </a:extLst>
              </a:tr>
              <a:tr h="525780">
                <a:tc>
                  <a:txBody>
                    <a:bodyPr/>
                    <a:lstStyle/>
                    <a:p>
                      <a:pPr algn="l" fontAlgn="t">
                        <a:buNone/>
                      </a:pPr>
                      <a:r>
                        <a:rPr lang="en-US" sz="1200" b="1" i="0" u="none" strike="noStrike" dirty="0">
                          <a:effectLst/>
                          <a:latin typeface="Arial" panose="020B0604020202020204" pitchFamily="34" charset="0"/>
                        </a:rPr>
                        <a:t>Premium Hours – </a:t>
                      </a:r>
                      <a:r>
                        <a:rPr lang="en-US" sz="1000" b="0" i="0" u="none" strike="noStrike" dirty="0">
                          <a:effectLst/>
                          <a:latin typeface="Arial" panose="020B0604020202020204" pitchFamily="34" charset="0"/>
                        </a:rPr>
                        <a:t>Managers and eligibility only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100" b="0" i="0" u="none" strike="noStrike" dirty="0">
                          <a:effectLst/>
                          <a:latin typeface="Arial" panose="020B0604020202020204" pitchFamily="34" charset="0"/>
                        </a:rPr>
                        <a:t>Emergency Hours – Not always on </a:t>
                      </a:r>
                      <a:br>
                        <a:rPr lang="en-US" sz="1100" b="0" i="0" u="none" strike="noStrike" dirty="0">
                          <a:effectLst/>
                          <a:latin typeface="Arial" panose="020B0604020202020204" pitchFamily="34" charset="0"/>
                        </a:rPr>
                      </a:br>
                      <a:r>
                        <a:rPr lang="en-US" sz="1100" b="0" i="0" u="none" strike="noStrike" dirty="0">
                          <a:effectLst/>
                          <a:latin typeface="Arial" panose="020B0604020202020204" pitchFamily="34" charset="0"/>
                        </a:rPr>
                        <a:t>NTID Overload</a:t>
                      </a:r>
                      <a:br>
                        <a:rPr lang="en-US" sz="1100" b="0" i="0" u="none" strike="noStrike" dirty="0">
                          <a:effectLst/>
                          <a:latin typeface="Arial" panose="020B0604020202020204" pitchFamily="34" charset="0"/>
                        </a:rPr>
                      </a:br>
                      <a:r>
                        <a:rPr lang="en-US" sz="1100" b="0" i="0" u="none" strike="noStrike" dirty="0">
                          <a:effectLst/>
                          <a:latin typeface="Arial" panose="020B0604020202020204" pitchFamily="34" charset="0"/>
                        </a:rPr>
                        <a:t>Short Week Premium</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4553587"/>
                  </a:ext>
                </a:extLst>
              </a:tr>
              <a:tr h="198120">
                <a:tc>
                  <a:txBody>
                    <a:bodyPr/>
                    <a:lstStyle/>
                    <a:p>
                      <a:pPr algn="l" fontAlgn="t">
                        <a:buNone/>
                      </a:pPr>
                      <a:r>
                        <a:rPr lang="en-US" sz="1200" b="1" i="0" u="none" strike="noStrike">
                          <a:effectLst/>
                          <a:latin typeface="Arial" panose="020B0604020202020204" pitchFamily="34" charset="0"/>
                        </a:rPr>
                        <a:t>Sunday Premium</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100" b="0" i="0" u="none" strike="noStrike">
                          <a:effectLst/>
                          <a:latin typeface="Arial" panose="020B0604020202020204" pitchFamily="34" charset="0"/>
                        </a:rPr>
                        <a:t>Sunday Premium</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5294350"/>
                  </a:ext>
                </a:extLst>
              </a:tr>
              <a:tr h="198120">
                <a:tc>
                  <a:txBody>
                    <a:bodyPr/>
                    <a:lstStyle/>
                    <a:p>
                      <a:pPr algn="l" fontAlgn="t">
                        <a:buNone/>
                      </a:pPr>
                      <a:r>
                        <a:rPr lang="en-US" sz="1200" b="1" i="0" u="none" strike="noStrike">
                          <a:effectLst/>
                          <a:latin typeface="Arial" panose="020B0604020202020204" pitchFamily="34" charset="0"/>
                        </a:rPr>
                        <a:t>Holiday Work Hours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100" b="0" i="0" u="none" strike="noStrike">
                          <a:effectLst/>
                          <a:latin typeface="Arial" panose="020B0604020202020204" pitchFamily="34" charset="0"/>
                        </a:rPr>
                        <a:t>Holiday Work Time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2568506"/>
                  </a:ext>
                </a:extLst>
              </a:tr>
              <a:tr h="1249680">
                <a:tc>
                  <a:txBody>
                    <a:bodyPr/>
                    <a:lstStyle/>
                    <a:p>
                      <a:pPr algn="l" fontAlgn="t">
                        <a:buNone/>
                      </a:pPr>
                      <a:r>
                        <a:rPr lang="en-US" sz="1200" b="1" i="0" u="none" strike="noStrike" dirty="0">
                          <a:effectLst/>
                          <a:latin typeface="Arial" panose="020B0604020202020204" pitchFamily="34" charset="0"/>
                        </a:rPr>
                        <a:t>Total Shift Hours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100" b="0" i="0" u="none" strike="noStrike">
                          <a:effectLst/>
                          <a:latin typeface="Arial" panose="020B0604020202020204" pitchFamily="34" charset="0"/>
                        </a:rPr>
                        <a:t>BC - 7th Day Consecutive Double Time</a:t>
                      </a:r>
                      <a:br>
                        <a:rPr lang="en-US" sz="1100" b="0" i="0" u="none" strike="noStrike">
                          <a:effectLst/>
                          <a:latin typeface="Arial" panose="020B0604020202020204" pitchFamily="34" charset="0"/>
                        </a:rPr>
                      </a:br>
                      <a:r>
                        <a:rPr lang="en-US" sz="1100" b="0" i="0" u="none" strike="noStrike">
                          <a:effectLst/>
                          <a:latin typeface="Arial" panose="020B0604020202020204" pitchFamily="34" charset="0"/>
                        </a:rPr>
                        <a:t>BC Shift 4pm to 8am</a:t>
                      </a:r>
                      <a:br>
                        <a:rPr lang="en-US" sz="1100" b="0" i="0" u="none" strike="noStrike">
                          <a:effectLst/>
                          <a:latin typeface="Arial" panose="020B0604020202020204" pitchFamily="34" charset="0"/>
                        </a:rPr>
                      </a:br>
                      <a:r>
                        <a:rPr lang="en-US" sz="1100" b="0" i="0" u="none" strike="noStrike">
                          <a:effectLst/>
                          <a:latin typeface="Arial" panose="020B0604020202020204" pitchFamily="34" charset="0"/>
                        </a:rPr>
                        <a:t>BC Shift Adjustment</a:t>
                      </a:r>
                      <a:br>
                        <a:rPr lang="en-US" sz="1100" b="0" i="0" u="none" strike="noStrike">
                          <a:effectLst/>
                          <a:latin typeface="Arial" panose="020B0604020202020204" pitchFamily="34" charset="0"/>
                        </a:rPr>
                      </a:br>
                      <a:r>
                        <a:rPr lang="en-US" sz="1100" b="0" i="0" u="none" strike="noStrike">
                          <a:effectLst/>
                          <a:latin typeface="Arial" panose="020B0604020202020204" pitchFamily="34" charset="0"/>
                        </a:rPr>
                        <a:t>BC Shift Sunday Premium</a:t>
                      </a:r>
                      <a:br>
                        <a:rPr lang="en-US" sz="1100" b="0" i="0" u="none" strike="noStrike">
                          <a:effectLst/>
                          <a:latin typeface="Arial" panose="020B0604020202020204" pitchFamily="34" charset="0"/>
                        </a:rPr>
                      </a:br>
                      <a:r>
                        <a:rPr lang="en-US" sz="1100" b="0" i="0" u="none" strike="noStrike">
                          <a:effectLst/>
                          <a:latin typeface="Arial" panose="020B0604020202020204" pitchFamily="34" charset="0"/>
                        </a:rPr>
                        <a:t>BC Shift - Weekly Overtime &gt;40</a:t>
                      </a:r>
                      <a:br>
                        <a:rPr lang="en-US" sz="1100" b="0" i="0" u="none" strike="noStrike">
                          <a:effectLst/>
                          <a:latin typeface="Arial" panose="020B0604020202020204" pitchFamily="34" charset="0"/>
                        </a:rPr>
                      </a:br>
                      <a:r>
                        <a:rPr lang="en-US" sz="1100" b="0" i="0" u="none" strike="noStrike">
                          <a:effectLst/>
                          <a:latin typeface="Arial" panose="020B0604020202020204" pitchFamily="34" charset="0"/>
                        </a:rPr>
                        <a:t>C Shift 12am to 8am .75/hour</a:t>
                      </a:r>
                      <a:br>
                        <a:rPr lang="en-US" sz="1100" b="0" i="0" u="none" strike="noStrike">
                          <a:effectLst/>
                          <a:latin typeface="Arial" panose="020B0604020202020204" pitchFamily="34" charset="0"/>
                        </a:rPr>
                      </a:br>
                      <a:r>
                        <a:rPr lang="en-US" sz="1100" b="0" i="0" u="none" strike="noStrike">
                          <a:effectLst/>
                          <a:latin typeface="Arial" panose="020B0604020202020204" pitchFamily="34" charset="0"/>
                        </a:rPr>
                        <a:t>Student C Shift - Weekly Overtime &gt;40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4931270"/>
                  </a:ext>
                </a:extLst>
              </a:tr>
              <a:tr h="563880">
                <a:tc>
                  <a:txBody>
                    <a:bodyPr/>
                    <a:lstStyle/>
                    <a:p>
                      <a:pPr algn="l" fontAlgn="t">
                        <a:buNone/>
                      </a:pPr>
                      <a:r>
                        <a:rPr lang="en-US" sz="1200" b="1" i="0" u="none" strike="noStrike" dirty="0">
                          <a:effectLst/>
                          <a:latin typeface="Arial" panose="020B0604020202020204" pitchFamily="34" charset="0"/>
                        </a:rPr>
                        <a:t>Total Non-Hours Dollar Amount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100" b="0" i="0" u="none" strike="noStrike" dirty="0">
                          <a:effectLst/>
                          <a:latin typeface="Arial" panose="020B0604020202020204" pitchFamily="34" charset="0"/>
                        </a:rPr>
                        <a:t>FMS Scheduling Adjust</a:t>
                      </a:r>
                      <a:br>
                        <a:rPr lang="en-US" sz="1100" b="0" i="0" u="none" strike="noStrike" dirty="0">
                          <a:effectLst/>
                          <a:latin typeface="Arial" panose="020B0604020202020204" pitchFamily="34" charset="0"/>
                        </a:rPr>
                      </a:br>
                      <a:r>
                        <a:rPr lang="en-US" sz="1100" b="0" i="0" u="none" strike="noStrike" dirty="0">
                          <a:effectLst/>
                          <a:latin typeface="Arial" panose="020B0604020202020204" pitchFamily="34" charset="0"/>
                        </a:rPr>
                        <a:t>Gratuity</a:t>
                      </a:r>
                      <a:br>
                        <a:rPr lang="en-US" sz="1100" b="0" i="0" u="none" strike="noStrike" dirty="0">
                          <a:effectLst/>
                          <a:latin typeface="Arial" panose="020B0604020202020204" pitchFamily="34" charset="0"/>
                        </a:rPr>
                      </a:br>
                      <a:r>
                        <a:rPr lang="en-US" sz="1100" b="0" i="0" u="none" strike="noStrike" dirty="0">
                          <a:effectLst/>
                          <a:latin typeface="Arial" panose="020B0604020202020204" pitchFamily="34" charset="0"/>
                        </a:rPr>
                        <a:t>Student Differential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6521440"/>
                  </a:ext>
                </a:extLst>
              </a:tr>
            </a:tbl>
          </a:graphicData>
        </a:graphic>
      </p:graphicFrame>
      <p:graphicFrame>
        <p:nvGraphicFramePr>
          <p:cNvPr id="9" name="Table 8">
            <a:extLst>
              <a:ext uri="{FF2B5EF4-FFF2-40B4-BE49-F238E27FC236}">
                <a16:creationId xmlns:a16="http://schemas.microsoft.com/office/drawing/2014/main" id="{FFFBED05-B078-7F5C-8D1D-A620D30FD9F3}"/>
              </a:ext>
            </a:extLst>
          </p:cNvPr>
          <p:cNvGraphicFramePr>
            <a:graphicFrameLocks noGrp="1"/>
          </p:cNvGraphicFramePr>
          <p:nvPr>
            <p:extLst>
              <p:ext uri="{D42A27DB-BD31-4B8C-83A1-F6EECF244321}">
                <p14:modId xmlns:p14="http://schemas.microsoft.com/office/powerpoint/2010/main" val="222865486"/>
              </p:ext>
            </p:extLst>
          </p:nvPr>
        </p:nvGraphicFramePr>
        <p:xfrm>
          <a:off x="6745287" y="1292198"/>
          <a:ext cx="4284663" cy="2202180"/>
        </p:xfrm>
        <a:graphic>
          <a:graphicData uri="http://schemas.openxmlformats.org/drawingml/2006/table">
            <a:tbl>
              <a:tblPr/>
              <a:tblGrid>
                <a:gridCol w="1370013">
                  <a:extLst>
                    <a:ext uri="{9D8B030D-6E8A-4147-A177-3AD203B41FA5}">
                      <a16:colId xmlns:a16="http://schemas.microsoft.com/office/drawing/2014/main" val="1809465202"/>
                    </a:ext>
                  </a:extLst>
                </a:gridCol>
                <a:gridCol w="2914650">
                  <a:extLst>
                    <a:ext uri="{9D8B030D-6E8A-4147-A177-3AD203B41FA5}">
                      <a16:colId xmlns:a16="http://schemas.microsoft.com/office/drawing/2014/main" val="1065331251"/>
                    </a:ext>
                  </a:extLst>
                </a:gridCol>
              </a:tblGrid>
              <a:tr h="2202180">
                <a:tc>
                  <a:txBody>
                    <a:bodyPr/>
                    <a:lstStyle/>
                    <a:p>
                      <a:pPr algn="l" fontAlgn="t">
                        <a:buNone/>
                      </a:pPr>
                      <a:r>
                        <a:rPr lang="en-US" sz="1200" b="1" i="0" u="none" strike="noStrike">
                          <a:effectLst/>
                          <a:latin typeface="Arial" panose="020B0604020202020204" pitchFamily="34" charset="0"/>
                        </a:rPr>
                        <a:t>Paid Time Off Hours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000" b="0" i="0" u="none" strike="noStrike" dirty="0">
                          <a:effectLst/>
                          <a:latin typeface="Arial" panose="020B0604020202020204" pitchFamily="34" charset="0"/>
                        </a:rPr>
                        <a:t>Approved Absence With Pay</a:t>
                      </a:r>
                      <a:br>
                        <a:rPr lang="en-US" sz="1000" b="0" i="0" u="none" strike="noStrike" dirty="0">
                          <a:effectLst/>
                          <a:latin typeface="Arial" panose="020B0604020202020204" pitchFamily="34" charset="0"/>
                        </a:rPr>
                      </a:br>
                      <a:r>
                        <a:rPr lang="en-US" sz="1000" b="0" i="0" u="none" strike="noStrike" dirty="0">
                          <a:effectLst/>
                          <a:latin typeface="Arial" panose="020B0604020202020204" pitchFamily="34" charset="0"/>
                        </a:rPr>
                        <a:t>Bereavement</a:t>
                      </a:r>
                      <a:br>
                        <a:rPr lang="en-US" sz="1000" b="0" i="0" u="none" strike="noStrike" dirty="0">
                          <a:effectLst/>
                          <a:latin typeface="Arial" panose="020B0604020202020204" pitchFamily="34" charset="0"/>
                        </a:rPr>
                      </a:br>
                      <a:r>
                        <a:rPr lang="en-US" sz="1000" b="0" i="0" u="none" strike="noStrike" dirty="0">
                          <a:effectLst/>
                          <a:latin typeface="Arial" panose="020B0604020202020204" pitchFamily="34" charset="0"/>
                        </a:rPr>
                        <a:t>Building Closure</a:t>
                      </a:r>
                      <a:br>
                        <a:rPr lang="en-US" sz="1000" b="0" i="0" u="none" strike="noStrike" dirty="0">
                          <a:effectLst/>
                          <a:latin typeface="Arial" panose="020B0604020202020204" pitchFamily="34" charset="0"/>
                        </a:rPr>
                      </a:br>
                      <a:r>
                        <a:rPr lang="en-US" sz="1000" b="0" i="0" u="none" strike="noStrike" dirty="0">
                          <a:effectLst/>
                          <a:latin typeface="Arial" panose="020B0604020202020204" pitchFamily="34" charset="0"/>
                        </a:rPr>
                        <a:t>Holiday Hours</a:t>
                      </a:r>
                      <a:br>
                        <a:rPr lang="en-US" sz="1000" b="0" i="0" u="none" strike="noStrike" dirty="0">
                          <a:effectLst/>
                          <a:latin typeface="Arial" panose="020B0604020202020204" pitchFamily="34" charset="0"/>
                        </a:rPr>
                      </a:br>
                      <a:r>
                        <a:rPr lang="en-US" sz="1000" b="0" i="0" u="none" strike="noStrike" dirty="0">
                          <a:effectLst/>
                          <a:latin typeface="Arial" panose="020B0604020202020204" pitchFamily="34" charset="0"/>
                        </a:rPr>
                        <a:t>Jury Duty</a:t>
                      </a:r>
                      <a:br>
                        <a:rPr lang="en-US" sz="1000" b="0" i="0" u="none" strike="noStrike" dirty="0">
                          <a:effectLst/>
                          <a:latin typeface="Arial" panose="020B0604020202020204" pitchFamily="34" charset="0"/>
                        </a:rPr>
                      </a:br>
                      <a:r>
                        <a:rPr lang="en-US" sz="1000" b="0" i="0" u="none" strike="noStrike" dirty="0">
                          <a:effectLst/>
                          <a:latin typeface="Arial" panose="020B0604020202020204" pitchFamily="34" charset="0"/>
                        </a:rPr>
                        <a:t>Pay Continuance</a:t>
                      </a:r>
                      <a:br>
                        <a:rPr lang="en-US" sz="1000" b="0" i="0" u="none" strike="noStrike" dirty="0">
                          <a:effectLst/>
                          <a:latin typeface="Arial" panose="020B0604020202020204" pitchFamily="34" charset="0"/>
                        </a:rPr>
                      </a:br>
                      <a:r>
                        <a:rPr lang="en-US" sz="1000" b="0" i="0" u="none" strike="noStrike" dirty="0">
                          <a:effectLst/>
                          <a:latin typeface="Arial" panose="020B0604020202020204" pitchFamily="34" charset="0"/>
                        </a:rPr>
                        <a:t>Prenatal Sick Leave</a:t>
                      </a:r>
                      <a:br>
                        <a:rPr lang="en-US" sz="1000" b="0" i="0" u="none" strike="noStrike" dirty="0">
                          <a:effectLst/>
                          <a:latin typeface="Arial" panose="020B0604020202020204" pitchFamily="34" charset="0"/>
                        </a:rPr>
                      </a:br>
                      <a:r>
                        <a:rPr lang="en-US" sz="1000" b="0" i="0" u="none" strike="noStrike" dirty="0">
                          <a:effectLst/>
                          <a:latin typeface="Arial" panose="020B0604020202020204" pitchFamily="34" charset="0"/>
                        </a:rPr>
                        <a:t>Sick/Personal Exempt</a:t>
                      </a:r>
                      <a:br>
                        <a:rPr lang="en-US" sz="1000" b="0" i="0" u="none" strike="noStrike" dirty="0">
                          <a:effectLst/>
                          <a:latin typeface="Arial" panose="020B0604020202020204" pitchFamily="34" charset="0"/>
                        </a:rPr>
                      </a:br>
                      <a:r>
                        <a:rPr lang="en-US" sz="1000" b="0" i="0" u="none" strike="noStrike" dirty="0">
                          <a:effectLst/>
                          <a:latin typeface="Arial" panose="020B0604020202020204" pitchFamily="34" charset="0"/>
                        </a:rPr>
                        <a:t>Sick/Persona Non Exempt</a:t>
                      </a:r>
                      <a:br>
                        <a:rPr lang="en-US" sz="1000" b="0" i="0" u="none" strike="noStrike" dirty="0">
                          <a:effectLst/>
                          <a:latin typeface="Arial" panose="020B0604020202020204" pitchFamily="34" charset="0"/>
                        </a:rPr>
                      </a:br>
                      <a:r>
                        <a:rPr lang="en-US" sz="1000" b="0" i="0" u="none" strike="noStrike" dirty="0">
                          <a:effectLst/>
                          <a:latin typeface="Arial" panose="020B0604020202020204" pitchFamily="34" charset="0"/>
                        </a:rPr>
                        <a:t>Sick Bank</a:t>
                      </a:r>
                      <a:br>
                        <a:rPr lang="en-US" sz="1000" b="0" i="0" u="none" strike="noStrike" dirty="0">
                          <a:effectLst/>
                          <a:latin typeface="Arial" panose="020B0604020202020204" pitchFamily="34" charset="0"/>
                        </a:rPr>
                      </a:br>
                      <a:r>
                        <a:rPr lang="en-US" sz="1000" b="0" i="0" u="none" strike="noStrike" dirty="0">
                          <a:effectLst/>
                          <a:latin typeface="Arial" panose="020B0604020202020204" pitchFamily="34" charset="0"/>
                        </a:rPr>
                        <a:t>Student-Adjunct Sick</a:t>
                      </a:r>
                      <a:br>
                        <a:rPr lang="en-US" sz="1000" b="0" i="0" u="none" strike="noStrike" dirty="0">
                          <a:effectLst/>
                          <a:latin typeface="Arial" panose="020B0604020202020204" pitchFamily="34" charset="0"/>
                        </a:rPr>
                      </a:br>
                      <a:r>
                        <a:rPr lang="en-US" sz="1000" b="0" i="0" u="none" strike="noStrike" dirty="0">
                          <a:effectLst/>
                          <a:latin typeface="Arial" panose="020B0604020202020204" pitchFamily="34" charset="0"/>
                        </a:rPr>
                        <a:t>Vacation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987135"/>
                  </a:ext>
                </a:extLst>
              </a:tr>
            </a:tbl>
          </a:graphicData>
        </a:graphic>
      </p:graphicFrame>
    </p:spTree>
    <p:extLst>
      <p:ext uri="{BB962C8B-B14F-4D97-AF65-F5344CB8AC3E}">
        <p14:creationId xmlns:p14="http://schemas.microsoft.com/office/powerpoint/2010/main" val="4121620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914C7-AA0E-29BE-EAF9-14C1CDAF3A3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EF3E3C7-602D-BA58-44CE-2CAB589F82A0}"/>
              </a:ext>
            </a:extLst>
          </p:cNvPr>
          <p:cNvSpPr>
            <a:spLocks noGrp="1"/>
          </p:cNvSpPr>
          <p:nvPr>
            <p:ph type="body" sz="quarter" idx="13"/>
          </p:nvPr>
        </p:nvSpPr>
        <p:spPr/>
        <p:txBody>
          <a:bodyPr/>
          <a:lstStyle/>
          <a:p>
            <a:endParaRPr lang="en-US"/>
          </a:p>
        </p:txBody>
      </p:sp>
      <p:sp>
        <p:nvSpPr>
          <p:cNvPr id="7" name="TextBox 6">
            <a:extLst>
              <a:ext uri="{FF2B5EF4-FFF2-40B4-BE49-F238E27FC236}">
                <a16:creationId xmlns:a16="http://schemas.microsoft.com/office/drawing/2014/main" id="{3CF77DD2-FEC8-773E-D448-D24E8604A776}"/>
              </a:ext>
            </a:extLst>
          </p:cNvPr>
          <p:cNvSpPr txBox="1"/>
          <p:nvPr/>
        </p:nvSpPr>
        <p:spPr>
          <a:xfrm>
            <a:off x="138418" y="566524"/>
            <a:ext cx="8024069" cy="584775"/>
          </a:xfrm>
          <a:prstGeom prst="rect">
            <a:avLst/>
          </a:prstGeom>
          <a:noFill/>
        </p:spPr>
        <p:txBody>
          <a:bodyPr wrap="square">
            <a:spAutoFit/>
          </a:bodyPr>
          <a:lstStyle/>
          <a:p>
            <a:r>
              <a:rPr lang="en-US" sz="3200" b="1" dirty="0">
                <a:solidFill>
                  <a:schemeClr val="accent1"/>
                </a:solidFill>
              </a:rPr>
              <a:t>Reporting </a:t>
            </a:r>
          </a:p>
        </p:txBody>
      </p:sp>
      <p:sp>
        <p:nvSpPr>
          <p:cNvPr id="6" name="Content Placeholder 5">
            <a:extLst>
              <a:ext uri="{FF2B5EF4-FFF2-40B4-BE49-F238E27FC236}">
                <a16:creationId xmlns:a16="http://schemas.microsoft.com/office/drawing/2014/main" id="{CC4E50C3-7869-7AE6-700D-03D34CE6B0DA}"/>
              </a:ext>
            </a:extLst>
          </p:cNvPr>
          <p:cNvSpPr>
            <a:spLocks noGrp="1"/>
          </p:cNvSpPr>
          <p:nvPr>
            <p:ph sz="quarter" idx="16"/>
          </p:nvPr>
        </p:nvSpPr>
        <p:spPr>
          <a:xfrm>
            <a:off x="196296" y="1011597"/>
            <a:ext cx="11589952" cy="4639906"/>
          </a:xfrm>
        </p:spPr>
        <p:txBody>
          <a:bodyPr/>
          <a:lstStyle/>
          <a:p>
            <a:pPr algn="l"/>
            <a:r>
              <a:rPr lang="en-US" sz="2400" dirty="0"/>
              <a:t>Keep an eye on the Time and Scheduling Hub – Operational analytics </a:t>
            </a:r>
          </a:p>
        </p:txBody>
      </p:sp>
      <p:pic>
        <p:nvPicPr>
          <p:cNvPr id="9" name="Picture 8">
            <a:extLst>
              <a:ext uri="{FF2B5EF4-FFF2-40B4-BE49-F238E27FC236}">
                <a16:creationId xmlns:a16="http://schemas.microsoft.com/office/drawing/2014/main" id="{CDB06A5A-7423-7A12-EE96-4BB4BB245FA3}"/>
              </a:ext>
            </a:extLst>
          </p:cNvPr>
          <p:cNvPicPr>
            <a:picLocks noChangeAspect="1"/>
          </p:cNvPicPr>
          <p:nvPr/>
        </p:nvPicPr>
        <p:blipFill>
          <a:blip r:embed="rId3"/>
          <a:stretch>
            <a:fillRect/>
          </a:stretch>
        </p:blipFill>
        <p:spPr>
          <a:xfrm>
            <a:off x="196296" y="1656142"/>
            <a:ext cx="4691742" cy="3545716"/>
          </a:xfrm>
          <a:prstGeom prst="rect">
            <a:avLst/>
          </a:prstGeom>
          <a:noFill/>
          <a:ln w="15875">
            <a:solidFill>
              <a:srgbClr val="002060"/>
            </a:solidFill>
          </a:ln>
        </p:spPr>
      </p:pic>
      <p:sp>
        <p:nvSpPr>
          <p:cNvPr id="10" name="TextBox 9">
            <a:extLst>
              <a:ext uri="{FF2B5EF4-FFF2-40B4-BE49-F238E27FC236}">
                <a16:creationId xmlns:a16="http://schemas.microsoft.com/office/drawing/2014/main" id="{520F566A-808E-9799-6F28-E89E49A6A6B5}"/>
              </a:ext>
            </a:extLst>
          </p:cNvPr>
          <p:cNvSpPr txBox="1"/>
          <p:nvPr/>
        </p:nvSpPr>
        <p:spPr>
          <a:xfrm>
            <a:off x="5771213" y="1456670"/>
            <a:ext cx="6224491" cy="1754326"/>
          </a:xfrm>
          <a:prstGeom prst="rect">
            <a:avLst/>
          </a:prstGeom>
          <a:noFill/>
        </p:spPr>
        <p:txBody>
          <a:bodyPr wrap="square" rtlCol="0">
            <a:spAutoFit/>
          </a:bodyPr>
          <a:lstStyle/>
          <a:p>
            <a:endParaRPr lang="en-US" sz="1800" b="1" u="sng" dirty="0"/>
          </a:p>
          <a:p>
            <a:r>
              <a:rPr lang="en-US" sz="1800" b="1" u="sng" dirty="0"/>
              <a:t>Additional Report you may find helpful</a:t>
            </a:r>
          </a:p>
          <a:p>
            <a:endParaRPr lang="en-US" sz="1800" b="1" u="sng" dirty="0"/>
          </a:p>
          <a:p>
            <a:pPr marL="285750" indent="-285750">
              <a:buFont typeface="Arial" panose="020B0604020202020204" pitchFamily="34" charset="0"/>
              <a:buChar char="•"/>
            </a:pPr>
            <a:r>
              <a:rPr lang="en-US" sz="1800" dirty="0"/>
              <a:t>RIT Time Block Audit (Timekeepers accessible)</a:t>
            </a:r>
          </a:p>
          <a:p>
            <a:pPr marL="285750" indent="-285750">
              <a:buFont typeface="Arial" panose="020B0604020202020204" pitchFamily="34" charset="0"/>
              <a:buChar char="•"/>
            </a:pPr>
            <a:endParaRPr lang="en-US" sz="1800" dirty="0"/>
          </a:p>
          <a:p>
            <a:r>
              <a:rPr lang="en-US" sz="1800" dirty="0"/>
              <a:t>Continuing to focus on building this out for teams </a:t>
            </a:r>
          </a:p>
        </p:txBody>
      </p:sp>
    </p:spTree>
    <p:extLst>
      <p:ext uri="{BB962C8B-B14F-4D97-AF65-F5344CB8AC3E}">
        <p14:creationId xmlns:p14="http://schemas.microsoft.com/office/powerpoint/2010/main" val="2868820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124D5-5CE6-5D1B-AA96-4B5D30111B8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2C95566-592A-7B13-99F2-20D8CC0C52F2}"/>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D0C3D698-9E5B-07C4-ABC2-7D9CE901BDD9}"/>
              </a:ext>
            </a:extLst>
          </p:cNvPr>
          <p:cNvSpPr>
            <a:spLocks noGrp="1"/>
          </p:cNvSpPr>
          <p:nvPr>
            <p:ph type="body" sz="quarter" idx="15"/>
          </p:nvPr>
        </p:nvSpPr>
        <p:spPr/>
        <p:txBody>
          <a:bodyPr/>
          <a:lstStyle/>
          <a:p>
            <a:r>
              <a:rPr lang="en-US" dirty="0"/>
              <a:t>Thank You</a:t>
            </a:r>
          </a:p>
        </p:txBody>
      </p:sp>
    </p:spTree>
    <p:extLst>
      <p:ext uri="{BB962C8B-B14F-4D97-AF65-F5344CB8AC3E}">
        <p14:creationId xmlns:p14="http://schemas.microsoft.com/office/powerpoint/2010/main" val="1400265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F5D08-5519-6486-F2E5-F322FE138CE3}"/>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046FEB3B-AE76-F0C5-5D3D-8A566B8BC1F8}"/>
              </a:ext>
            </a:extLst>
          </p:cNvPr>
          <p:cNvSpPr>
            <a:spLocks noGrp="1"/>
          </p:cNvSpPr>
          <p:nvPr>
            <p:ph type="body" sz="quarter" idx="14"/>
          </p:nvPr>
        </p:nvSpPr>
        <p:spPr>
          <a:xfrm>
            <a:off x="301024" y="555105"/>
            <a:ext cx="11589952" cy="696384"/>
          </a:xfrm>
        </p:spPr>
        <p:txBody>
          <a:bodyPr/>
          <a:lstStyle/>
          <a:p>
            <a:r>
              <a:rPr lang="en-US" sz="3200" dirty="0"/>
              <a:t>Key Terms ; Time Tracking</a:t>
            </a:r>
          </a:p>
        </p:txBody>
      </p:sp>
      <p:sp>
        <p:nvSpPr>
          <p:cNvPr id="4" name="Text Placeholder 3">
            <a:extLst>
              <a:ext uri="{FF2B5EF4-FFF2-40B4-BE49-F238E27FC236}">
                <a16:creationId xmlns:a16="http://schemas.microsoft.com/office/drawing/2014/main" id="{45EDA353-64E2-7054-0015-4D51A2AAFEC6}"/>
              </a:ext>
            </a:extLst>
          </p:cNvPr>
          <p:cNvSpPr>
            <a:spLocks noGrp="1"/>
          </p:cNvSpPr>
          <p:nvPr>
            <p:ph type="body" sz="quarter" idx="15"/>
          </p:nvPr>
        </p:nvSpPr>
        <p:spPr>
          <a:xfrm>
            <a:off x="78294" y="1157230"/>
            <a:ext cx="11589952" cy="4354571"/>
          </a:xfrm>
        </p:spPr>
        <p:txBody>
          <a:bodyPr/>
          <a:lstStyle/>
          <a:p>
            <a:r>
              <a:rPr lang="en-US" sz="1600" dirty="0"/>
              <a:t>Timekeeper Security Role </a:t>
            </a:r>
            <a:r>
              <a:rPr lang="en-US" sz="1600" b="0" dirty="0"/>
              <a:t>– To support the approval process “On Behalf of” the reporting manager.  Critical role and managers are responsible for these approvals. </a:t>
            </a:r>
          </a:p>
          <a:p>
            <a:r>
              <a:rPr lang="en-US" sz="1600" dirty="0"/>
              <a:t>Unmatched Punch – </a:t>
            </a:r>
            <a:r>
              <a:rPr lang="en-US" sz="1600" b="0" dirty="0"/>
              <a:t>Forgot to punch, Students are unable to make corrections and should communicate, Staff should correct.  All Edited time and activity not tracked in real time is added risk for audit.  </a:t>
            </a:r>
            <a:endParaRPr lang="en-US" sz="1600" dirty="0"/>
          </a:p>
          <a:p>
            <a:r>
              <a:rPr lang="en-US" sz="1600" dirty="0"/>
              <a:t>Workday Timecard / Timesheet </a:t>
            </a:r>
            <a:r>
              <a:rPr lang="en-US" sz="1600" b="0" dirty="0"/>
              <a:t>– Enter Time for Worker will bring you to the Employees’ Timesheet (these words are interchangeable) </a:t>
            </a:r>
          </a:p>
          <a:p>
            <a:r>
              <a:rPr lang="en-US" sz="1600" dirty="0"/>
              <a:t>Period Schedule – </a:t>
            </a:r>
            <a:r>
              <a:rPr lang="en-US" sz="1600" b="0" dirty="0"/>
              <a:t>All Nonexempt employees are on Biweekly schedule with a Friday – Thursday work week. </a:t>
            </a:r>
            <a:endParaRPr lang="en-US" sz="1600" dirty="0"/>
          </a:p>
          <a:p>
            <a:r>
              <a:rPr lang="en-US" sz="1600" dirty="0"/>
              <a:t>Work Schedule </a:t>
            </a:r>
            <a:r>
              <a:rPr lang="en-US" sz="1600" b="0" dirty="0"/>
              <a:t>– A required attribute of Time Tracking, generic work schedules created with no rules attached.  Currently, schedules do not drive any rules or calculations.  </a:t>
            </a:r>
          </a:p>
          <a:p>
            <a:r>
              <a:rPr lang="en-US" sz="1600" dirty="0"/>
              <a:t>Supervisory Organization – </a:t>
            </a:r>
            <a:r>
              <a:rPr lang="en-US" sz="1600" b="0" dirty="0"/>
              <a:t>A manager’s organization, drives security and allows for separate rules.  When requesting the Timekeeper role, you will select the supervisory organization for Staff, Students, and / or Adjuncts</a:t>
            </a:r>
            <a:endParaRPr lang="en-US" sz="1600" dirty="0"/>
          </a:p>
          <a:p>
            <a:r>
              <a:rPr lang="en-US" sz="1600" dirty="0"/>
              <a:t>Employee Type  </a:t>
            </a:r>
            <a:r>
              <a:rPr lang="en-US" sz="1600" b="0" dirty="0"/>
              <a:t>- This will differentiate and allow for conditions and rules to be assigned (Student; Adjunct, Faculty, Staff)</a:t>
            </a:r>
          </a:p>
          <a:p>
            <a:r>
              <a:rPr lang="en-US" sz="1600" dirty="0"/>
              <a:t>Review Time </a:t>
            </a:r>
            <a:r>
              <a:rPr lang="en-US" sz="1600" b="0" dirty="0"/>
              <a:t>– The view / report to use when approving hours, or the step prior to Submit Time </a:t>
            </a:r>
          </a:p>
          <a:p>
            <a:r>
              <a:rPr lang="en-US" sz="1600" dirty="0"/>
              <a:t>Submit Time </a:t>
            </a:r>
            <a:r>
              <a:rPr lang="en-US" sz="1600" b="0" dirty="0"/>
              <a:t>– The first step of the Business process “Enter Time”  a Timesheet is submitted and will kick off a task for all positions worked in that period.  </a:t>
            </a:r>
          </a:p>
          <a:p>
            <a:pPr marL="0" indent="0">
              <a:buNone/>
            </a:pPr>
            <a:endParaRPr lang="en-US" sz="1600" b="0" dirty="0"/>
          </a:p>
        </p:txBody>
      </p:sp>
    </p:spTree>
    <p:extLst>
      <p:ext uri="{BB962C8B-B14F-4D97-AF65-F5344CB8AC3E}">
        <p14:creationId xmlns:p14="http://schemas.microsoft.com/office/powerpoint/2010/main" val="77226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1FD5E-AE03-B2A4-E979-251C88584C0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253CCAE-D109-4F18-38D5-ACCBDA274516}"/>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677EE1D2-C4B4-335C-7AF1-E39A9C11562A}"/>
              </a:ext>
            </a:extLst>
          </p:cNvPr>
          <p:cNvSpPr>
            <a:spLocks noGrp="1"/>
          </p:cNvSpPr>
          <p:nvPr>
            <p:ph type="body" sz="quarter" idx="14"/>
          </p:nvPr>
        </p:nvSpPr>
        <p:spPr>
          <a:xfrm>
            <a:off x="364363" y="651923"/>
            <a:ext cx="11589952" cy="696384"/>
          </a:xfrm>
        </p:spPr>
        <p:txBody>
          <a:bodyPr/>
          <a:lstStyle/>
          <a:p>
            <a:r>
              <a:rPr lang="en-US" sz="3200" dirty="0"/>
              <a:t>Key Terms ; Time Tracking</a:t>
            </a:r>
          </a:p>
        </p:txBody>
      </p:sp>
      <p:sp>
        <p:nvSpPr>
          <p:cNvPr id="4" name="Text Placeholder 3">
            <a:extLst>
              <a:ext uri="{FF2B5EF4-FFF2-40B4-BE49-F238E27FC236}">
                <a16:creationId xmlns:a16="http://schemas.microsoft.com/office/drawing/2014/main" id="{872428A8-271D-5E77-92A7-1B70F3A31401}"/>
              </a:ext>
            </a:extLst>
          </p:cNvPr>
          <p:cNvSpPr>
            <a:spLocks noGrp="1"/>
          </p:cNvSpPr>
          <p:nvPr>
            <p:ph type="body" sz="quarter" idx="15"/>
          </p:nvPr>
        </p:nvSpPr>
        <p:spPr>
          <a:xfrm>
            <a:off x="78294" y="1157230"/>
            <a:ext cx="11589952" cy="4354571"/>
          </a:xfrm>
        </p:spPr>
        <p:txBody>
          <a:bodyPr/>
          <a:lstStyle/>
          <a:p>
            <a:r>
              <a:rPr lang="en-US" sz="1600" dirty="0"/>
              <a:t>Send Back – </a:t>
            </a:r>
            <a:r>
              <a:rPr lang="en-US" sz="1600" b="0" dirty="0"/>
              <a:t>Please don’t do it, when payroll mass submits and you send back; you are sending back to payroll</a:t>
            </a:r>
            <a:endParaRPr lang="en-US" sz="1600" dirty="0"/>
          </a:p>
          <a:p>
            <a:r>
              <a:rPr lang="en-US" sz="1600" dirty="0"/>
              <a:t>Request Absence – </a:t>
            </a:r>
            <a:r>
              <a:rPr lang="en-US" sz="1600" b="0" dirty="0"/>
              <a:t>A separate business process to use a Time Off type that normally has an accrual balance that drives the availability.  These plans are supported by the Benefits team and payroll cannot make corrections or adjustments. </a:t>
            </a:r>
            <a:endParaRPr lang="en-US" sz="1600" dirty="0"/>
          </a:p>
          <a:p>
            <a:r>
              <a:rPr lang="en-US" sz="1600" dirty="0"/>
              <a:t>Check in / out – </a:t>
            </a:r>
            <a:r>
              <a:rPr lang="en-US" sz="1600" b="0" dirty="0"/>
              <a:t>Real Time method of Tracking time in Workday.  Most compliant method and available on the Web, Mobile and Timeclocks</a:t>
            </a:r>
          </a:p>
          <a:p>
            <a:r>
              <a:rPr lang="en-US" sz="1600" dirty="0"/>
              <a:t>Micro Edit – </a:t>
            </a:r>
            <a:r>
              <a:rPr lang="en-US" sz="1600" b="0" dirty="0"/>
              <a:t>Entering Time on the Timesheet ; Students do not have the access to edit through this method.  </a:t>
            </a:r>
          </a:p>
          <a:p>
            <a:r>
              <a:rPr lang="en-US" sz="1600" dirty="0"/>
              <a:t>Time block </a:t>
            </a:r>
            <a:r>
              <a:rPr lang="en-US" sz="1600" b="0" dirty="0"/>
              <a:t>– A completed in and out punch that calculates time and records the transactions associated with the business process </a:t>
            </a:r>
          </a:p>
          <a:p>
            <a:r>
              <a:rPr lang="en-US" sz="1600" dirty="0"/>
              <a:t>Time Type – </a:t>
            </a:r>
            <a:r>
              <a:rPr lang="en-US" sz="1600" b="0" dirty="0"/>
              <a:t>Selection at the Kiosk or on the web ; Worked time is default and most common</a:t>
            </a:r>
          </a:p>
          <a:p>
            <a:r>
              <a:rPr lang="en-US" sz="1600" dirty="0"/>
              <a:t>Absence </a:t>
            </a:r>
            <a:r>
              <a:rPr lang="en-US" sz="1600" b="0" dirty="0"/>
              <a:t> - plans that use Time Off ;Student workers cannot use the Timesheet for Time Off.  </a:t>
            </a:r>
            <a:endParaRPr lang="en-US" sz="1600" dirty="0"/>
          </a:p>
          <a:p>
            <a:r>
              <a:rPr lang="en-US" sz="1600" dirty="0"/>
              <a:t>Position – </a:t>
            </a:r>
            <a:r>
              <a:rPr lang="en-US" sz="1600" b="0" dirty="0"/>
              <a:t>Another field on the Time Block </a:t>
            </a:r>
          </a:p>
          <a:p>
            <a:r>
              <a:rPr lang="en-US" sz="1600" dirty="0"/>
              <a:t>Location – </a:t>
            </a:r>
            <a:r>
              <a:rPr lang="en-US" sz="1600" b="0" dirty="0"/>
              <a:t>An organization assigned to the Worker or for Time Tracking purposes, an attribute on the time clock that defaults to the clock location. </a:t>
            </a:r>
          </a:p>
          <a:p>
            <a:endParaRPr lang="en-US" sz="1600" b="0" dirty="0"/>
          </a:p>
        </p:txBody>
      </p:sp>
    </p:spTree>
    <p:extLst>
      <p:ext uri="{BB962C8B-B14F-4D97-AF65-F5344CB8AC3E}">
        <p14:creationId xmlns:p14="http://schemas.microsoft.com/office/powerpoint/2010/main" val="2916351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BD2D5-FA01-74F8-30C8-330BC91F3A1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C2B0E14-F9B5-9398-4DA0-75B6D3406C94}"/>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EAD234A8-2F60-82DC-12C3-FA28222E43E0}"/>
              </a:ext>
            </a:extLst>
          </p:cNvPr>
          <p:cNvSpPr>
            <a:spLocks noGrp="1"/>
          </p:cNvSpPr>
          <p:nvPr>
            <p:ph type="body" sz="quarter" idx="14"/>
          </p:nvPr>
        </p:nvSpPr>
        <p:spPr>
          <a:xfrm>
            <a:off x="0" y="610260"/>
            <a:ext cx="11589952" cy="696384"/>
          </a:xfrm>
        </p:spPr>
        <p:txBody>
          <a:bodyPr/>
          <a:lstStyle/>
          <a:p>
            <a:endParaRPr lang="en-US" dirty="0"/>
          </a:p>
          <a:p>
            <a:endParaRPr lang="en-US" dirty="0"/>
          </a:p>
          <a:p>
            <a:endParaRPr lang="en-US" dirty="0"/>
          </a:p>
          <a:p>
            <a:r>
              <a:rPr lang="en-US" dirty="0"/>
              <a:t>The Who, What, When, Where and How of Time Tracking </a:t>
            </a:r>
          </a:p>
          <a:p>
            <a:r>
              <a:rPr lang="en-US" dirty="0"/>
              <a:t>	</a:t>
            </a:r>
            <a:r>
              <a:rPr lang="en-US" dirty="0">
                <a:solidFill>
                  <a:schemeClr val="tx2">
                    <a:lumMod val="60000"/>
                    <a:lumOff val="40000"/>
                  </a:schemeClr>
                </a:solidFill>
              </a:rPr>
              <a:t>				</a:t>
            </a:r>
            <a:endParaRPr lang="en-US" dirty="0">
              <a:solidFill>
                <a:srgbClr val="00B050"/>
              </a:solidFill>
            </a:endParaRPr>
          </a:p>
        </p:txBody>
      </p:sp>
    </p:spTree>
    <p:extLst>
      <p:ext uri="{BB962C8B-B14F-4D97-AF65-F5344CB8AC3E}">
        <p14:creationId xmlns:p14="http://schemas.microsoft.com/office/powerpoint/2010/main" val="291604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BCE99C8-8018-5505-9087-27C21EA66BD8}"/>
              </a:ext>
            </a:extLst>
          </p:cNvPr>
          <p:cNvSpPr>
            <a:spLocks noGrp="1"/>
          </p:cNvSpPr>
          <p:nvPr>
            <p:ph type="body" sz="quarter" idx="14"/>
          </p:nvPr>
        </p:nvSpPr>
        <p:spPr/>
        <p:txBody>
          <a:bodyPr/>
          <a:lstStyle/>
          <a:p>
            <a:endParaRPr lang="en-US" dirty="0"/>
          </a:p>
        </p:txBody>
      </p:sp>
      <p:sp>
        <p:nvSpPr>
          <p:cNvPr id="7" name="TextBox 6">
            <a:extLst>
              <a:ext uri="{FF2B5EF4-FFF2-40B4-BE49-F238E27FC236}">
                <a16:creationId xmlns:a16="http://schemas.microsoft.com/office/drawing/2014/main" id="{87C07B93-AA07-0CD6-87D6-76B090766BDC}"/>
              </a:ext>
            </a:extLst>
          </p:cNvPr>
          <p:cNvSpPr txBox="1"/>
          <p:nvPr/>
        </p:nvSpPr>
        <p:spPr>
          <a:xfrm>
            <a:off x="113640" y="1198127"/>
            <a:ext cx="11652738" cy="7312677"/>
          </a:xfrm>
          <a:prstGeom prst="rect">
            <a:avLst/>
          </a:prstGeom>
          <a:noFill/>
        </p:spPr>
        <p:txBody>
          <a:bodyPr wrap="square" numCol="3" spcCol="457200">
            <a:spAutoFit/>
          </a:bodyPr>
          <a:lstStyle/>
          <a:p>
            <a:pPr algn="l">
              <a:spcAft>
                <a:spcPts val="1800"/>
              </a:spcAft>
              <a:buNone/>
            </a:pPr>
            <a:r>
              <a:rPr lang="en-US" sz="1800" b="1" i="0" dirty="0">
                <a:solidFill>
                  <a:srgbClr val="000000"/>
                </a:solidFill>
                <a:effectLst/>
                <a:latin typeface="Source Sans Pro" panose="020B0503030403020204" pitchFamily="34" charset="0"/>
              </a:rPr>
              <a:t>Workday Timeclock</a:t>
            </a:r>
          </a:p>
          <a:p>
            <a:pPr algn="l">
              <a:buFont typeface="Arial" panose="020B0604020202020204" pitchFamily="34" charset="0"/>
              <a:buChar char="•"/>
            </a:pPr>
            <a:r>
              <a:rPr lang="en-US" sz="1800" b="0" i="0" dirty="0">
                <a:solidFill>
                  <a:srgbClr val="000000"/>
                </a:solidFill>
                <a:effectLst/>
                <a:latin typeface="Source Sans Pro" panose="020B0503030403020204" pitchFamily="34" charset="0"/>
              </a:rPr>
              <a:t>Workers will enter their 9-digit UID at one of the physical time clocks at the beginning, meal and end of your shift.</a:t>
            </a:r>
          </a:p>
          <a:p>
            <a:pPr algn="l"/>
            <a:endParaRPr lang="en-US" sz="1800" b="0" i="0" dirty="0">
              <a:solidFill>
                <a:srgbClr val="000000"/>
              </a:solidFill>
              <a:effectLst/>
              <a:latin typeface="Source Sans Pro" panose="020B0503030403020204" pitchFamily="34" charset="0"/>
            </a:endParaRPr>
          </a:p>
          <a:p>
            <a:pPr algn="l">
              <a:buFont typeface="Arial" panose="020B0604020202020204" pitchFamily="34" charset="0"/>
              <a:buChar char="•"/>
            </a:pPr>
            <a:r>
              <a:rPr lang="en-US" sz="1800" b="0" i="0" dirty="0">
                <a:solidFill>
                  <a:srgbClr val="000000"/>
                </a:solidFill>
                <a:effectLst/>
                <a:latin typeface="Source Sans Pro" panose="020B0503030403020204" pitchFamily="34" charset="0"/>
              </a:rPr>
              <a:t>Time punches are viewable in Workday within minutes</a:t>
            </a:r>
          </a:p>
          <a:p>
            <a:pPr algn="l">
              <a:buFont typeface="Arial" panose="020B0604020202020204" pitchFamily="34" charset="0"/>
              <a:buChar char="•"/>
            </a:pPr>
            <a:endParaRPr lang="en-US" sz="1800" dirty="0">
              <a:solidFill>
                <a:srgbClr val="000000"/>
              </a:solidFill>
              <a:latin typeface="Source Sans Pro" panose="020B0503030403020204" pitchFamily="34" charset="0"/>
            </a:endParaRPr>
          </a:p>
          <a:p>
            <a:pPr marL="342900" indent="-342900" algn="l">
              <a:spcAft>
                <a:spcPts val="1800"/>
              </a:spcAft>
              <a:buFont typeface="Arial" panose="020B0604020202020204" pitchFamily="34" charset="0"/>
              <a:buChar char="•"/>
            </a:pPr>
            <a:r>
              <a:rPr lang="en-US" sz="1800" i="1" dirty="0">
                <a:solidFill>
                  <a:srgbClr val="FF0000"/>
                </a:solidFill>
                <a:effectLst/>
                <a:latin typeface="Source Sans Pro" panose="020B0503030403020204" pitchFamily="34" charset="0"/>
              </a:rPr>
              <a:t>Multiple Entry methods or Corrections to Timesheet prior to the next shift may cause unexpected errors at the clock</a:t>
            </a:r>
            <a:r>
              <a:rPr lang="en-US" b="1" i="0" dirty="0">
                <a:solidFill>
                  <a:srgbClr val="000000"/>
                </a:solidFill>
                <a:effectLst/>
                <a:latin typeface="Source Sans Pro" panose="020B0503030403020204" pitchFamily="34" charset="0"/>
              </a:rPr>
              <a:t>																						</a:t>
            </a:r>
          </a:p>
          <a:p>
            <a:pPr algn="l">
              <a:spcAft>
                <a:spcPts val="1800"/>
              </a:spcAft>
              <a:buNone/>
            </a:pPr>
            <a:endParaRPr lang="en-US" b="1" dirty="0">
              <a:solidFill>
                <a:srgbClr val="000000"/>
              </a:solidFill>
              <a:latin typeface="Source Sans Pro" panose="020B0503030403020204" pitchFamily="34" charset="0"/>
            </a:endParaRPr>
          </a:p>
          <a:p>
            <a:pPr algn="l">
              <a:spcAft>
                <a:spcPts val="1800"/>
              </a:spcAft>
              <a:buNone/>
            </a:pPr>
            <a:endParaRPr lang="en-US" b="1" i="0" dirty="0">
              <a:solidFill>
                <a:srgbClr val="000000"/>
              </a:solidFill>
              <a:effectLst/>
              <a:latin typeface="Source Sans Pro" panose="020B0503030403020204" pitchFamily="34" charset="0"/>
            </a:endParaRPr>
          </a:p>
          <a:p>
            <a:pPr algn="l">
              <a:spcAft>
                <a:spcPts val="1800"/>
              </a:spcAft>
              <a:buNone/>
            </a:pPr>
            <a:endParaRPr lang="en-US" sz="1800" b="1" i="0" dirty="0">
              <a:solidFill>
                <a:srgbClr val="000000"/>
              </a:solidFill>
              <a:effectLst/>
              <a:latin typeface="Source Sans Pro" panose="020B0503030403020204" pitchFamily="34" charset="0"/>
            </a:endParaRPr>
          </a:p>
          <a:p>
            <a:pPr algn="l">
              <a:spcAft>
                <a:spcPts val="1800"/>
              </a:spcAft>
              <a:buNone/>
            </a:pPr>
            <a:r>
              <a:rPr lang="en-US" sz="1800" b="1" i="0" dirty="0">
                <a:solidFill>
                  <a:srgbClr val="000000"/>
                </a:solidFill>
                <a:effectLst/>
                <a:latin typeface="Source Sans Pro" panose="020B0503030403020204" pitchFamily="34" charset="0"/>
              </a:rPr>
              <a:t>Workday </a:t>
            </a:r>
            <a:r>
              <a:rPr lang="en-US" sz="1800" b="1" dirty="0">
                <a:solidFill>
                  <a:srgbClr val="000000"/>
                </a:solidFill>
                <a:latin typeface="Source Sans Pro" panose="020B0503030403020204" pitchFamily="34" charset="0"/>
              </a:rPr>
              <a:t>W</a:t>
            </a:r>
            <a:r>
              <a:rPr lang="en-US" sz="1800" b="1" i="0" dirty="0">
                <a:solidFill>
                  <a:srgbClr val="000000"/>
                </a:solidFill>
                <a:effectLst/>
                <a:latin typeface="Source Sans Pro" panose="020B0503030403020204" pitchFamily="34" charset="0"/>
              </a:rPr>
              <a:t>eb clock</a:t>
            </a:r>
          </a:p>
          <a:p>
            <a:pPr algn="l">
              <a:buFont typeface="Arial" panose="020B0604020202020204" pitchFamily="34" charset="0"/>
              <a:buChar char="•"/>
            </a:pPr>
            <a:r>
              <a:rPr lang="en-US" sz="1800" b="0" i="0" dirty="0">
                <a:solidFill>
                  <a:srgbClr val="000000"/>
                </a:solidFill>
                <a:effectLst/>
                <a:latin typeface="Source Sans Pro" panose="020B0503030403020204" pitchFamily="34" charset="0"/>
              </a:rPr>
              <a:t>Workers will log in to Workday and use the Check In button when your shift begins. Workers will return to Workday to Check Out at a </a:t>
            </a:r>
            <a:r>
              <a:rPr lang="en-US" sz="1800" dirty="0">
                <a:solidFill>
                  <a:srgbClr val="000000"/>
                </a:solidFill>
                <a:latin typeface="Source Sans Pro" panose="020B0503030403020204" pitchFamily="34" charset="0"/>
              </a:rPr>
              <a:t>meal break and </a:t>
            </a:r>
            <a:r>
              <a:rPr lang="en-US" sz="1800" b="0" i="0" dirty="0">
                <a:solidFill>
                  <a:srgbClr val="000000"/>
                </a:solidFill>
                <a:effectLst/>
                <a:latin typeface="Source Sans Pro" panose="020B0503030403020204" pitchFamily="34" charset="0"/>
              </a:rPr>
              <a:t>when your shift ends.</a:t>
            </a:r>
          </a:p>
          <a:p>
            <a:pPr algn="l"/>
            <a:endParaRPr lang="en-US" sz="1800" b="0" i="0" dirty="0">
              <a:solidFill>
                <a:srgbClr val="000000"/>
              </a:solidFill>
              <a:effectLst/>
              <a:latin typeface="Source Sans Pro" panose="020B0503030403020204" pitchFamily="34" charset="0"/>
            </a:endParaRPr>
          </a:p>
          <a:p>
            <a:pPr algn="l"/>
            <a:r>
              <a:rPr lang="en-US" sz="1800" b="1" i="0" dirty="0">
                <a:solidFill>
                  <a:srgbClr val="000000"/>
                </a:solidFill>
                <a:effectLst/>
                <a:latin typeface="Source Sans Pro" panose="020B0503030403020204" pitchFamily="34" charset="0"/>
              </a:rPr>
              <a:t>Workday Mobile Check in / out</a:t>
            </a:r>
          </a:p>
          <a:p>
            <a:pPr algn="l"/>
            <a:endParaRPr lang="en-US" sz="1800" b="1" dirty="0">
              <a:solidFill>
                <a:srgbClr val="000000"/>
              </a:solidFill>
              <a:latin typeface="Source Sans Pro" panose="020B0503030403020204" pitchFamily="34" charset="0"/>
            </a:endParaRPr>
          </a:p>
          <a:p>
            <a:pPr algn="l"/>
            <a:r>
              <a:rPr lang="en-US" sz="1800" i="0" dirty="0">
                <a:solidFill>
                  <a:srgbClr val="000000"/>
                </a:solidFill>
                <a:effectLst/>
                <a:latin typeface="Source Sans Pro" panose="020B0503030403020204" pitchFamily="34" charset="0"/>
              </a:rPr>
              <a:t>Geofence was created for most of the university buildings except for Residence Halls.  </a:t>
            </a:r>
          </a:p>
          <a:p>
            <a:pPr algn="l"/>
            <a:endParaRPr lang="en-US" sz="1800" dirty="0">
              <a:solidFill>
                <a:srgbClr val="000000"/>
              </a:solidFill>
              <a:latin typeface="Source Sans Pro" panose="020B0503030403020204" pitchFamily="34" charset="0"/>
            </a:endParaRPr>
          </a:p>
          <a:p>
            <a:pPr algn="l"/>
            <a:r>
              <a:rPr lang="en-US" sz="1800" i="0" dirty="0">
                <a:solidFill>
                  <a:srgbClr val="000000"/>
                </a:solidFill>
                <a:effectLst/>
                <a:latin typeface="Source Sans Pro" panose="020B0503030403020204" pitchFamily="34" charset="0"/>
              </a:rPr>
              <a:t>* Phone signal may impact</a:t>
            </a:r>
          </a:p>
          <a:p>
            <a:pPr algn="l"/>
            <a:endParaRPr lang="en-US" sz="1800" b="1" dirty="0">
              <a:solidFill>
                <a:srgbClr val="000000"/>
              </a:solidFill>
              <a:latin typeface="Source Sans Pro" panose="020B0503030403020204" pitchFamily="34" charset="0"/>
            </a:endParaRPr>
          </a:p>
          <a:p>
            <a:pPr algn="l"/>
            <a:endParaRPr lang="en-US" sz="1800" b="1" i="0" dirty="0">
              <a:solidFill>
                <a:srgbClr val="000000"/>
              </a:solidFill>
              <a:effectLst/>
              <a:latin typeface="Source Sans Pro" panose="020B0503030403020204" pitchFamily="34" charset="0"/>
            </a:endParaRPr>
          </a:p>
          <a:p>
            <a:pPr algn="l">
              <a:spcAft>
                <a:spcPts val="1800"/>
              </a:spcAft>
              <a:buNone/>
            </a:pPr>
            <a:endParaRPr lang="en-US" sz="1800" b="1" dirty="0">
              <a:solidFill>
                <a:srgbClr val="000000"/>
              </a:solidFill>
              <a:latin typeface="Source Sans Pro" panose="020B0503030403020204" pitchFamily="34" charset="0"/>
            </a:endParaRPr>
          </a:p>
          <a:p>
            <a:pPr algn="l">
              <a:spcAft>
                <a:spcPts val="1800"/>
              </a:spcAft>
              <a:buNone/>
            </a:pPr>
            <a:r>
              <a:rPr lang="en-US" sz="1800" b="1" i="0" dirty="0">
                <a:solidFill>
                  <a:srgbClr val="000000"/>
                </a:solidFill>
                <a:effectLst/>
                <a:latin typeface="Source Sans Pro" panose="020B0503030403020204" pitchFamily="34" charset="0"/>
              </a:rPr>
              <a:t>		</a:t>
            </a:r>
          </a:p>
          <a:p>
            <a:pPr algn="l">
              <a:spcAft>
                <a:spcPts val="1800"/>
              </a:spcAft>
              <a:buNone/>
            </a:pPr>
            <a:endParaRPr lang="en-US" sz="1800" b="1" dirty="0">
              <a:solidFill>
                <a:srgbClr val="000000"/>
              </a:solidFill>
              <a:latin typeface="Source Sans Pro" panose="020B0503030403020204" pitchFamily="34" charset="0"/>
            </a:endParaRPr>
          </a:p>
          <a:p>
            <a:pPr algn="l">
              <a:spcAft>
                <a:spcPts val="1800"/>
              </a:spcAft>
              <a:buNone/>
            </a:pPr>
            <a:r>
              <a:rPr lang="en-US" sz="1800" b="1" i="0" dirty="0">
                <a:solidFill>
                  <a:srgbClr val="000000"/>
                </a:solidFill>
                <a:effectLst/>
                <a:latin typeface="Source Sans Pro" panose="020B0503030403020204" pitchFamily="34" charset="0"/>
              </a:rPr>
              <a:t>		</a:t>
            </a:r>
          </a:p>
          <a:p>
            <a:pPr algn="l">
              <a:spcAft>
                <a:spcPts val="1800"/>
              </a:spcAft>
              <a:buNone/>
            </a:pPr>
            <a:endParaRPr lang="en-US" sz="1800" b="1" dirty="0">
              <a:solidFill>
                <a:srgbClr val="000000"/>
              </a:solidFill>
              <a:latin typeface="Source Sans Pro" panose="020B0503030403020204" pitchFamily="34" charset="0"/>
            </a:endParaRPr>
          </a:p>
          <a:p>
            <a:pPr algn="l">
              <a:spcAft>
                <a:spcPts val="1800"/>
              </a:spcAft>
              <a:buNone/>
            </a:pPr>
            <a:r>
              <a:rPr lang="en-US" sz="1800" b="1" i="0" dirty="0">
                <a:solidFill>
                  <a:srgbClr val="000000"/>
                </a:solidFill>
                <a:effectLst/>
                <a:latin typeface="Source Sans Pro" panose="020B0503030403020204" pitchFamily="34" charset="0"/>
              </a:rPr>
              <a:t>Workday Timesheet –</a:t>
            </a:r>
            <a:r>
              <a:rPr lang="en-US" sz="1800" b="1" i="0" dirty="0">
                <a:solidFill>
                  <a:srgbClr val="FF0000"/>
                </a:solidFill>
                <a:effectLst/>
                <a:latin typeface="Source Sans Pro" panose="020B0503030403020204" pitchFamily="34" charset="0"/>
              </a:rPr>
              <a:t>Staff only</a:t>
            </a:r>
          </a:p>
          <a:p>
            <a:pPr algn="l">
              <a:buFont typeface="Arial" panose="020B0604020202020204" pitchFamily="34" charset="0"/>
              <a:buChar char="•"/>
            </a:pPr>
            <a:r>
              <a:rPr lang="en-US" sz="1800" b="0" i="0" dirty="0">
                <a:solidFill>
                  <a:srgbClr val="000000"/>
                </a:solidFill>
                <a:effectLst/>
                <a:latin typeface="Source Sans Pro" panose="020B0503030403020204" pitchFamily="34" charset="0"/>
              </a:rPr>
              <a:t>Workers will log in to Workday and manually record time for the applicable position. </a:t>
            </a:r>
          </a:p>
          <a:p>
            <a:pPr algn="l">
              <a:buFont typeface="Arial" panose="020B0604020202020204" pitchFamily="34" charset="0"/>
              <a:buChar char="•"/>
            </a:pPr>
            <a:r>
              <a:rPr lang="en-US" sz="1800" b="0" i="0" dirty="0">
                <a:solidFill>
                  <a:srgbClr val="000000"/>
                </a:solidFill>
                <a:effectLst/>
                <a:latin typeface="Source Sans Pro" panose="020B0503030403020204" pitchFamily="34" charset="0"/>
              </a:rPr>
              <a:t>At the end of each pay period, workers submit your timesheet to your manager for review and approval. </a:t>
            </a:r>
          </a:p>
          <a:p>
            <a:pPr algn="l">
              <a:buFont typeface="Arial" panose="020B0604020202020204" pitchFamily="34" charset="0"/>
              <a:buChar char="•"/>
            </a:pPr>
            <a:r>
              <a:rPr lang="en-US" sz="1800" b="0" i="0" dirty="0">
                <a:solidFill>
                  <a:srgbClr val="000000"/>
                </a:solidFill>
                <a:effectLst/>
                <a:latin typeface="Source Sans Pro" panose="020B0503030403020204" pitchFamily="34" charset="0"/>
              </a:rPr>
              <a:t>Workers can correct approved time.</a:t>
            </a:r>
          </a:p>
        </p:txBody>
      </p:sp>
      <p:pic>
        <p:nvPicPr>
          <p:cNvPr id="9" name="Picture 8">
            <a:extLst>
              <a:ext uri="{FF2B5EF4-FFF2-40B4-BE49-F238E27FC236}">
                <a16:creationId xmlns:a16="http://schemas.microsoft.com/office/drawing/2014/main" id="{6921FEDE-9AE1-6E4C-C8EE-E26B8152F71B}"/>
              </a:ext>
            </a:extLst>
          </p:cNvPr>
          <p:cNvPicPr>
            <a:picLocks noChangeAspect="1"/>
          </p:cNvPicPr>
          <p:nvPr/>
        </p:nvPicPr>
        <p:blipFill>
          <a:blip r:embed="rId2"/>
          <a:stretch>
            <a:fillRect/>
          </a:stretch>
        </p:blipFill>
        <p:spPr>
          <a:xfrm>
            <a:off x="7395008" y="4044746"/>
            <a:ext cx="1562318" cy="1467055"/>
          </a:xfrm>
          <a:prstGeom prst="rect">
            <a:avLst/>
          </a:prstGeom>
        </p:spPr>
      </p:pic>
      <p:sp>
        <p:nvSpPr>
          <p:cNvPr id="10" name="TextBox 9">
            <a:extLst>
              <a:ext uri="{FF2B5EF4-FFF2-40B4-BE49-F238E27FC236}">
                <a16:creationId xmlns:a16="http://schemas.microsoft.com/office/drawing/2014/main" id="{4978B177-B074-95F9-3FE6-1C3A3038F11A}"/>
              </a:ext>
            </a:extLst>
          </p:cNvPr>
          <p:cNvSpPr txBox="1"/>
          <p:nvPr/>
        </p:nvSpPr>
        <p:spPr>
          <a:xfrm>
            <a:off x="113641" y="604007"/>
            <a:ext cx="6589164" cy="830997"/>
          </a:xfrm>
          <a:prstGeom prst="rect">
            <a:avLst/>
          </a:prstGeom>
          <a:noFill/>
        </p:spPr>
        <p:txBody>
          <a:bodyPr wrap="square" rtlCol="0">
            <a:spAutoFit/>
          </a:bodyPr>
          <a:lstStyle/>
          <a:p>
            <a:r>
              <a:rPr lang="en-US" b="1" dirty="0">
                <a:solidFill>
                  <a:srgbClr val="E56618"/>
                </a:solidFill>
                <a:latin typeface="Crimson Text"/>
              </a:rPr>
              <a:t>How – There are Four Ways to Record Time</a:t>
            </a:r>
          </a:p>
          <a:p>
            <a:endParaRPr lang="en-US" dirty="0"/>
          </a:p>
        </p:txBody>
      </p:sp>
    </p:spTree>
    <p:extLst>
      <p:ext uri="{BB962C8B-B14F-4D97-AF65-F5344CB8AC3E}">
        <p14:creationId xmlns:p14="http://schemas.microsoft.com/office/powerpoint/2010/main" val="323954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3088D-54B5-B1A9-521E-2167E9FDF7E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AA56B5B-CE2F-EE4B-640E-8AFDEA74C984}"/>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6BBCD595-3C4A-261E-171A-27C5910C84EB}"/>
              </a:ext>
            </a:extLst>
          </p:cNvPr>
          <p:cNvSpPr>
            <a:spLocks noGrp="1"/>
          </p:cNvSpPr>
          <p:nvPr>
            <p:ph type="body" sz="quarter" idx="14"/>
          </p:nvPr>
        </p:nvSpPr>
        <p:spPr>
          <a:xfrm>
            <a:off x="96825" y="546476"/>
            <a:ext cx="11589952" cy="547377"/>
          </a:xfrm>
        </p:spPr>
        <p:txBody>
          <a:bodyPr/>
          <a:lstStyle/>
          <a:p>
            <a:r>
              <a:rPr lang="en-US" sz="2800" dirty="0"/>
              <a:t>The What &amp; Who - Time Entry and Approval Actions by Role </a:t>
            </a:r>
          </a:p>
        </p:txBody>
      </p:sp>
      <p:graphicFrame>
        <p:nvGraphicFramePr>
          <p:cNvPr id="6" name="Table 5">
            <a:extLst>
              <a:ext uri="{FF2B5EF4-FFF2-40B4-BE49-F238E27FC236}">
                <a16:creationId xmlns:a16="http://schemas.microsoft.com/office/drawing/2014/main" id="{D5BDB27B-8C73-B9F1-C25D-513CDDCC845F}"/>
              </a:ext>
            </a:extLst>
          </p:cNvPr>
          <p:cNvGraphicFramePr>
            <a:graphicFrameLocks noGrp="1"/>
          </p:cNvGraphicFramePr>
          <p:nvPr>
            <p:extLst>
              <p:ext uri="{D42A27DB-BD31-4B8C-83A1-F6EECF244321}">
                <p14:modId xmlns:p14="http://schemas.microsoft.com/office/powerpoint/2010/main" val="3442777677"/>
              </p:ext>
            </p:extLst>
          </p:nvPr>
        </p:nvGraphicFramePr>
        <p:xfrm>
          <a:off x="192946" y="1167641"/>
          <a:ext cx="11157043" cy="4267200"/>
        </p:xfrm>
        <a:graphic>
          <a:graphicData uri="http://schemas.openxmlformats.org/drawingml/2006/table">
            <a:tbl>
              <a:tblPr firstRow="1" bandRow="1">
                <a:tableStyleId>{BC89EF96-8CEA-46FF-86C4-4CE0E7609802}</a:tableStyleId>
              </a:tblPr>
              <a:tblGrid>
                <a:gridCol w="3420181">
                  <a:extLst>
                    <a:ext uri="{9D8B030D-6E8A-4147-A177-3AD203B41FA5}">
                      <a16:colId xmlns:a16="http://schemas.microsoft.com/office/drawing/2014/main" val="205916017"/>
                    </a:ext>
                  </a:extLst>
                </a:gridCol>
                <a:gridCol w="692468">
                  <a:extLst>
                    <a:ext uri="{9D8B030D-6E8A-4147-A177-3AD203B41FA5}">
                      <a16:colId xmlns:a16="http://schemas.microsoft.com/office/drawing/2014/main" val="3971614481"/>
                    </a:ext>
                  </a:extLst>
                </a:gridCol>
                <a:gridCol w="1051353">
                  <a:extLst>
                    <a:ext uri="{9D8B030D-6E8A-4147-A177-3AD203B41FA5}">
                      <a16:colId xmlns:a16="http://schemas.microsoft.com/office/drawing/2014/main" val="4205837088"/>
                    </a:ext>
                  </a:extLst>
                </a:gridCol>
                <a:gridCol w="1051353">
                  <a:extLst>
                    <a:ext uri="{9D8B030D-6E8A-4147-A177-3AD203B41FA5}">
                      <a16:colId xmlns:a16="http://schemas.microsoft.com/office/drawing/2014/main" val="3008604936"/>
                    </a:ext>
                  </a:extLst>
                </a:gridCol>
                <a:gridCol w="1365060">
                  <a:extLst>
                    <a:ext uri="{9D8B030D-6E8A-4147-A177-3AD203B41FA5}">
                      <a16:colId xmlns:a16="http://schemas.microsoft.com/office/drawing/2014/main" val="2225241014"/>
                    </a:ext>
                  </a:extLst>
                </a:gridCol>
                <a:gridCol w="1270318">
                  <a:extLst>
                    <a:ext uri="{9D8B030D-6E8A-4147-A177-3AD203B41FA5}">
                      <a16:colId xmlns:a16="http://schemas.microsoft.com/office/drawing/2014/main" val="4061342258"/>
                    </a:ext>
                  </a:extLst>
                </a:gridCol>
                <a:gridCol w="1233363">
                  <a:extLst>
                    <a:ext uri="{9D8B030D-6E8A-4147-A177-3AD203B41FA5}">
                      <a16:colId xmlns:a16="http://schemas.microsoft.com/office/drawing/2014/main" val="1308562547"/>
                    </a:ext>
                  </a:extLst>
                </a:gridCol>
                <a:gridCol w="1072947">
                  <a:extLst>
                    <a:ext uri="{9D8B030D-6E8A-4147-A177-3AD203B41FA5}">
                      <a16:colId xmlns:a16="http://schemas.microsoft.com/office/drawing/2014/main" val="387982102"/>
                    </a:ext>
                  </a:extLst>
                </a:gridCol>
              </a:tblGrid>
              <a:tr h="494531">
                <a:tc>
                  <a:txBody>
                    <a:bodyPr/>
                    <a:lstStyle/>
                    <a:p>
                      <a:r>
                        <a:rPr lang="en-US" sz="1600" dirty="0"/>
                        <a:t>Time Tracking Tasks</a:t>
                      </a:r>
                    </a:p>
                  </a:txBody>
                  <a:tcPr/>
                </a:tc>
                <a:tc>
                  <a:txBody>
                    <a:bodyPr/>
                    <a:lstStyle/>
                    <a:p>
                      <a:r>
                        <a:rPr lang="en-US" sz="1600" b="1" dirty="0">
                          <a:solidFill>
                            <a:schemeClr val="tx1"/>
                          </a:solidFill>
                        </a:rPr>
                        <a:t>Staff</a:t>
                      </a:r>
                    </a:p>
                  </a:txBody>
                  <a:tcPr/>
                </a:tc>
                <a:tc>
                  <a:txBody>
                    <a:bodyPr/>
                    <a:lstStyle/>
                    <a:p>
                      <a:r>
                        <a:rPr lang="en-US" sz="1600" b="1" dirty="0">
                          <a:solidFill>
                            <a:schemeClr val="tx1"/>
                          </a:solidFill>
                        </a:rPr>
                        <a:t>Students</a:t>
                      </a:r>
                    </a:p>
                  </a:txBody>
                  <a:tcPr/>
                </a:tc>
                <a:tc>
                  <a:txBody>
                    <a:bodyPr/>
                    <a:lstStyle/>
                    <a:p>
                      <a:r>
                        <a:rPr lang="en-US" sz="1600" b="1" dirty="0">
                          <a:solidFill>
                            <a:schemeClr val="tx1"/>
                          </a:solidFill>
                        </a:rPr>
                        <a:t>Manager</a:t>
                      </a:r>
                    </a:p>
                  </a:txBody>
                  <a:tcPr/>
                </a:tc>
                <a:tc>
                  <a:txBody>
                    <a:bodyPr/>
                    <a:lstStyle/>
                    <a:p>
                      <a:r>
                        <a:rPr lang="en-US" sz="1600" b="1" dirty="0">
                          <a:solidFill>
                            <a:schemeClr val="tx1"/>
                          </a:solidFill>
                        </a:rPr>
                        <a:t>Timekeeper</a:t>
                      </a:r>
                    </a:p>
                  </a:txBody>
                  <a:tcPr/>
                </a:tc>
                <a:tc>
                  <a:txBody>
                    <a:bodyPr/>
                    <a:lstStyle/>
                    <a:p>
                      <a:r>
                        <a:rPr lang="en-US" sz="1600" b="1" dirty="0">
                          <a:solidFill>
                            <a:schemeClr val="tx1"/>
                          </a:solidFill>
                        </a:rPr>
                        <a:t>Manager’s Manager</a:t>
                      </a:r>
                    </a:p>
                  </a:txBody>
                  <a:tcPr/>
                </a:tc>
                <a:tc>
                  <a:txBody>
                    <a:bodyPr/>
                    <a:lstStyle/>
                    <a:p>
                      <a:r>
                        <a:rPr lang="en-US" sz="1600" b="1" dirty="0">
                          <a:solidFill>
                            <a:schemeClr val="tx1"/>
                          </a:solidFill>
                        </a:rPr>
                        <a:t>Audit </a:t>
                      </a:r>
                    </a:p>
                  </a:txBody>
                  <a:tcPr/>
                </a:tc>
                <a:tc>
                  <a:txBody>
                    <a:bodyPr/>
                    <a:lstStyle/>
                    <a:p>
                      <a:r>
                        <a:rPr lang="en-US" sz="1600" b="1" dirty="0">
                          <a:solidFill>
                            <a:schemeClr val="tx1"/>
                          </a:solidFill>
                        </a:rPr>
                        <a:t>Benefit/Absence</a:t>
                      </a:r>
                    </a:p>
                  </a:txBody>
                  <a:tcPr/>
                </a:tc>
                <a:extLst>
                  <a:ext uri="{0D108BD9-81ED-4DB2-BD59-A6C34878D82A}">
                    <a16:rowId xmlns:a16="http://schemas.microsoft.com/office/drawing/2014/main" val="2730177762"/>
                  </a:ext>
                </a:extLst>
              </a:tr>
              <a:tr h="319190">
                <a:tc>
                  <a:txBody>
                    <a:bodyPr/>
                    <a:lstStyle/>
                    <a:p>
                      <a:r>
                        <a:rPr lang="en-US" sz="1400" dirty="0"/>
                        <a:t>Clock Time on Workday Timeclock </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740130781"/>
                  </a:ext>
                </a:extLst>
              </a:tr>
              <a:tr h="319190">
                <a:tc>
                  <a:txBody>
                    <a:bodyPr/>
                    <a:lstStyle/>
                    <a:p>
                      <a:r>
                        <a:rPr lang="en-US" sz="1400" dirty="0"/>
                        <a:t>Enter Time Mobile Check in /Check out</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3287300220"/>
                  </a:ext>
                </a:extLst>
              </a:tr>
              <a:tr h="319190">
                <a:tc>
                  <a:txBody>
                    <a:bodyPr/>
                    <a:lstStyle/>
                    <a:p>
                      <a:r>
                        <a:rPr lang="en-US" sz="1400" dirty="0"/>
                        <a:t>Enter Time on Timesheet – Micro Edit </a:t>
                      </a:r>
                    </a:p>
                  </a:txBody>
                  <a:tcPr/>
                </a:tc>
                <a:tc>
                  <a:txBody>
                    <a:bodyPr/>
                    <a:lstStyle/>
                    <a:p>
                      <a:pPr algn="ctr"/>
                      <a:r>
                        <a:rPr lang="en-US" sz="1600" dirty="0"/>
                        <a:t>X</a:t>
                      </a:r>
                    </a:p>
                  </a:txBody>
                  <a:tcPr/>
                </a:tc>
                <a:tc>
                  <a:txBody>
                    <a:bodyPr/>
                    <a:lstStyle/>
                    <a:p>
                      <a:pPr algn="ctr"/>
                      <a:endParaRPr lang="en-US" sz="1600" dirty="0"/>
                    </a:p>
                  </a:txBody>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502219527"/>
                  </a:ext>
                </a:extLst>
              </a:tr>
              <a:tr h="319190">
                <a:tc>
                  <a:txBody>
                    <a:bodyPr/>
                    <a:lstStyle/>
                    <a:p>
                      <a:r>
                        <a:rPr lang="en-US" sz="1400" kern="1200" dirty="0">
                          <a:solidFill>
                            <a:schemeClr val="dk1"/>
                          </a:solidFill>
                        </a:rPr>
                        <a:t>Time off on Timesheet – Staff only </a:t>
                      </a:r>
                      <a:endParaRPr lang="en-US" sz="1400" kern="1200" dirty="0">
                        <a:solidFill>
                          <a:schemeClr val="dk1"/>
                        </a:solidFill>
                        <a:latin typeface="+mn-lt"/>
                        <a:ea typeface="+mn-ea"/>
                        <a:cs typeface="+mn-cs"/>
                      </a:endParaRPr>
                    </a:p>
                  </a:txBody>
                  <a:tcPr/>
                </a:tc>
                <a:tc>
                  <a:txBody>
                    <a:bodyPr/>
                    <a:lstStyle/>
                    <a:p>
                      <a:pPr algn="ctr"/>
                      <a:r>
                        <a:rPr lang="en-US" sz="1600" dirty="0"/>
                        <a:t>X</a:t>
                      </a:r>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893007429"/>
                  </a:ext>
                </a:extLst>
              </a:tr>
              <a:tr h="319190">
                <a:tc>
                  <a:txBody>
                    <a:bodyPr/>
                    <a:lstStyle/>
                    <a:p>
                      <a:r>
                        <a:rPr lang="en-US" sz="1400" kern="1200" dirty="0">
                          <a:solidFill>
                            <a:schemeClr val="dk1"/>
                          </a:solidFill>
                          <a:latin typeface="+mn-lt"/>
                          <a:ea typeface="+mn-ea"/>
                          <a:cs typeface="+mn-cs"/>
                        </a:rPr>
                        <a:t>Review and Submit Timesheet</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592177181"/>
                  </a:ext>
                </a:extLst>
              </a:tr>
              <a:tr h="319190">
                <a:tc>
                  <a:txBody>
                    <a:bodyPr/>
                    <a:lstStyle/>
                    <a:p>
                      <a:r>
                        <a:rPr lang="en-US" sz="1400" kern="1200" dirty="0">
                          <a:solidFill>
                            <a:schemeClr val="dk1"/>
                          </a:solidFill>
                        </a:rPr>
                        <a:t>Correct Time / Missed Punches</a:t>
                      </a:r>
                      <a:endParaRPr lang="en-US" sz="1400" kern="1200" dirty="0">
                        <a:solidFill>
                          <a:schemeClr val="dk1"/>
                        </a:solidFill>
                        <a:latin typeface="+mn-lt"/>
                        <a:ea typeface="+mn-ea"/>
                        <a:cs typeface="+mn-cs"/>
                      </a:endParaRPr>
                    </a:p>
                  </a:txBody>
                  <a:tcPr/>
                </a:tc>
                <a:tc>
                  <a:txBody>
                    <a:bodyPr/>
                    <a:lstStyle/>
                    <a:p>
                      <a:pPr algn="ctr"/>
                      <a:r>
                        <a:rPr lang="en-US" sz="1600" dirty="0"/>
                        <a:t>X</a:t>
                      </a:r>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3120703874"/>
                  </a:ext>
                </a:extLst>
              </a:tr>
              <a:tr h="319190">
                <a:tc>
                  <a:txBody>
                    <a:bodyPr/>
                    <a:lstStyle/>
                    <a:p>
                      <a:r>
                        <a:rPr lang="en-US" sz="1400" kern="1200" dirty="0">
                          <a:solidFill>
                            <a:schemeClr val="dk1"/>
                          </a:solidFill>
                        </a:rPr>
                        <a:t>Enter Time Off – Request Absence </a:t>
                      </a:r>
                      <a:endParaRPr lang="en-US" sz="1400" kern="1200" dirty="0">
                        <a:solidFill>
                          <a:schemeClr val="dk1"/>
                        </a:solidFill>
                        <a:latin typeface="+mn-lt"/>
                        <a:ea typeface="+mn-ea"/>
                        <a:cs typeface="+mn-cs"/>
                      </a:endParaRP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extLst>
                  <a:ext uri="{0D108BD9-81ED-4DB2-BD59-A6C34878D82A}">
                    <a16:rowId xmlns:a16="http://schemas.microsoft.com/office/drawing/2014/main" val="2200746169"/>
                  </a:ext>
                </a:extLst>
              </a:tr>
              <a:tr h="319190">
                <a:tc>
                  <a:txBody>
                    <a:bodyPr/>
                    <a:lstStyle/>
                    <a:p>
                      <a:r>
                        <a:rPr lang="en-US" sz="1400" kern="1200" dirty="0">
                          <a:solidFill>
                            <a:schemeClr val="dk1"/>
                          </a:solidFill>
                        </a:rPr>
                        <a:t>Approve /Correct Time Off </a:t>
                      </a:r>
                      <a:endParaRPr lang="en-US" sz="1400" kern="1200" dirty="0">
                        <a:solidFill>
                          <a:schemeClr val="dk1"/>
                        </a:solidFill>
                        <a:latin typeface="+mn-lt"/>
                        <a:ea typeface="+mn-ea"/>
                        <a:cs typeface="+mn-cs"/>
                      </a:endParaRP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extLst>
                  <a:ext uri="{0D108BD9-81ED-4DB2-BD59-A6C34878D82A}">
                    <a16:rowId xmlns:a16="http://schemas.microsoft.com/office/drawing/2014/main" val="1980658027"/>
                  </a:ext>
                </a:extLst>
              </a:tr>
              <a:tr h="319190">
                <a:tc>
                  <a:txBody>
                    <a:bodyPr/>
                    <a:lstStyle/>
                    <a:p>
                      <a:r>
                        <a:rPr lang="en-US" sz="1400" kern="1200" dirty="0">
                          <a:solidFill>
                            <a:schemeClr val="dk1"/>
                          </a:solidFill>
                        </a:rPr>
                        <a:t>Approve Time Worked </a:t>
                      </a:r>
                      <a:endParaRPr lang="en-US" sz="1400" kern="1200" dirty="0">
                        <a:solidFill>
                          <a:schemeClr val="dk1"/>
                        </a:solidFill>
                        <a:latin typeface="+mn-lt"/>
                        <a:ea typeface="+mn-ea"/>
                        <a:cs typeface="+mn-cs"/>
                      </a:endParaRP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860455256"/>
                  </a:ext>
                </a:extLst>
              </a:tr>
              <a:tr h="319190">
                <a:tc>
                  <a:txBody>
                    <a:bodyPr/>
                    <a:lstStyle/>
                    <a:p>
                      <a:r>
                        <a:rPr lang="en-US" sz="1400" kern="1200" dirty="0">
                          <a:solidFill>
                            <a:schemeClr val="dk1"/>
                          </a:solidFill>
                        </a:rPr>
                        <a:t>Run Time Audit Reports </a:t>
                      </a:r>
                      <a:endParaRPr lang="en-US" sz="1400" kern="1200" dirty="0">
                        <a:solidFill>
                          <a:schemeClr val="dk1"/>
                        </a:solidFill>
                        <a:latin typeface="+mn-lt"/>
                        <a:ea typeface="+mn-ea"/>
                        <a:cs typeface="+mn-cs"/>
                      </a:endParaRP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extLst>
                  <a:ext uri="{0D108BD9-81ED-4DB2-BD59-A6C34878D82A}">
                    <a16:rowId xmlns:a16="http://schemas.microsoft.com/office/drawing/2014/main" val="1321376022"/>
                  </a:ext>
                </a:extLst>
              </a:tr>
              <a:tr h="319190">
                <a:tc gridSpan="8">
                  <a:txBody>
                    <a:bodyPr/>
                    <a:lstStyle/>
                    <a:p>
                      <a:r>
                        <a:rPr lang="en-US" sz="1600" b="1" dirty="0"/>
                        <a:t>** Employees should follow rules established by their departments for Time Entry </a:t>
                      </a:r>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3557163259"/>
                  </a:ext>
                </a:extLst>
              </a:tr>
            </a:tbl>
          </a:graphicData>
        </a:graphic>
      </p:graphicFrame>
    </p:spTree>
    <p:extLst>
      <p:ext uri="{BB962C8B-B14F-4D97-AF65-F5344CB8AC3E}">
        <p14:creationId xmlns:p14="http://schemas.microsoft.com/office/powerpoint/2010/main" val="265295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9C60D9-680F-1492-79EB-40D740D2B918}"/>
              </a:ext>
            </a:extLst>
          </p:cNvPr>
          <p:cNvSpPr>
            <a:spLocks noGrp="1"/>
          </p:cNvSpPr>
          <p:nvPr>
            <p:ph type="body" sz="quarter" idx="13"/>
          </p:nvPr>
        </p:nvSpPr>
        <p:spPr/>
        <p:txBody>
          <a:bodyPr/>
          <a:lstStyle/>
          <a:p>
            <a:endParaRPr lang="en-US" dirty="0"/>
          </a:p>
        </p:txBody>
      </p:sp>
      <p:graphicFrame>
        <p:nvGraphicFramePr>
          <p:cNvPr id="10" name="Object 9">
            <a:extLst>
              <a:ext uri="{FF2B5EF4-FFF2-40B4-BE49-F238E27FC236}">
                <a16:creationId xmlns:a16="http://schemas.microsoft.com/office/drawing/2014/main" id="{6C594649-F3EE-DBF7-E673-D1586F58BCEB}"/>
              </a:ext>
            </a:extLst>
          </p:cNvPr>
          <p:cNvGraphicFramePr>
            <a:graphicFrameLocks noChangeAspect="1"/>
          </p:cNvGraphicFramePr>
          <p:nvPr>
            <p:extLst>
              <p:ext uri="{D42A27DB-BD31-4B8C-83A1-F6EECF244321}">
                <p14:modId xmlns:p14="http://schemas.microsoft.com/office/powerpoint/2010/main" val="3775789439"/>
              </p:ext>
            </p:extLst>
          </p:nvPr>
        </p:nvGraphicFramePr>
        <p:xfrm>
          <a:off x="420068" y="616943"/>
          <a:ext cx="11262134" cy="430514"/>
        </p:xfrm>
        <a:graphic>
          <a:graphicData uri="http://schemas.openxmlformats.org/presentationml/2006/ole">
            <mc:AlternateContent xmlns:mc="http://schemas.openxmlformats.org/markup-compatibility/2006">
              <mc:Choice xmlns:v="urn:schemas-microsoft-com:vml" Requires="v">
                <p:oleObj name="Worksheet" r:id="rId3" imgW="11963329" imgH="411480" progId="Excel.Sheet.12">
                  <p:embed/>
                </p:oleObj>
              </mc:Choice>
              <mc:Fallback>
                <p:oleObj name="Worksheet" r:id="rId3" imgW="11963329" imgH="411480" progId="Excel.Sheet.12">
                  <p:embed/>
                  <p:pic>
                    <p:nvPicPr>
                      <p:cNvPr id="10" name="Object 9">
                        <a:extLst>
                          <a:ext uri="{FF2B5EF4-FFF2-40B4-BE49-F238E27FC236}">
                            <a16:creationId xmlns:a16="http://schemas.microsoft.com/office/drawing/2014/main" id="{6C594649-F3EE-DBF7-E673-D1586F58BCEB}"/>
                          </a:ext>
                        </a:extLst>
                      </p:cNvPr>
                      <p:cNvPicPr/>
                      <p:nvPr/>
                    </p:nvPicPr>
                    <p:blipFill>
                      <a:blip r:embed="rId4"/>
                      <a:stretch>
                        <a:fillRect/>
                      </a:stretch>
                    </p:blipFill>
                    <p:spPr>
                      <a:xfrm>
                        <a:off x="420068" y="616943"/>
                        <a:ext cx="11262134" cy="430514"/>
                      </a:xfrm>
                      <a:prstGeom prst="rect">
                        <a:avLst/>
                      </a:prstGeom>
                      <a:noFill/>
                      <a:ln>
                        <a:solidFill>
                          <a:schemeClr val="accent1">
                            <a:shade val="95000"/>
                            <a:satMod val="105000"/>
                          </a:schemeClr>
                        </a:solidFill>
                      </a:ln>
                    </p:spPr>
                  </p:pic>
                </p:oleObj>
              </mc:Fallback>
            </mc:AlternateContent>
          </a:graphicData>
        </a:graphic>
      </p:graphicFrame>
      <p:sp>
        <p:nvSpPr>
          <p:cNvPr id="13" name="Arrow: Pentagon 12">
            <a:extLst>
              <a:ext uri="{FF2B5EF4-FFF2-40B4-BE49-F238E27FC236}">
                <a16:creationId xmlns:a16="http://schemas.microsoft.com/office/drawing/2014/main" id="{37E50636-E58B-8E98-8195-851E19F61EBF}"/>
              </a:ext>
            </a:extLst>
          </p:cNvPr>
          <p:cNvSpPr/>
          <p:nvPr/>
        </p:nvSpPr>
        <p:spPr>
          <a:xfrm>
            <a:off x="611925" y="1131033"/>
            <a:ext cx="2382473" cy="484632"/>
          </a:xfrm>
          <a:prstGeom prst="homePlate">
            <a:avLst/>
          </a:prstGeom>
          <a:solidFill>
            <a:schemeClr val="accent5">
              <a:lumMod val="40000"/>
              <a:lumOff val="60000"/>
            </a:schemeClr>
          </a:solidFill>
          <a:ln w="12700"/>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a:t>Payroll Audits and supports approval inquiries</a:t>
            </a:r>
          </a:p>
        </p:txBody>
      </p:sp>
      <p:cxnSp>
        <p:nvCxnSpPr>
          <p:cNvPr id="15" name="Straight Connector 14">
            <a:extLst>
              <a:ext uri="{FF2B5EF4-FFF2-40B4-BE49-F238E27FC236}">
                <a16:creationId xmlns:a16="http://schemas.microsoft.com/office/drawing/2014/main" id="{3B048E91-EDD6-B2F9-06D3-9630022463F1}"/>
              </a:ext>
            </a:extLst>
          </p:cNvPr>
          <p:cNvCxnSpPr/>
          <p:nvPr/>
        </p:nvCxnSpPr>
        <p:spPr>
          <a:xfrm>
            <a:off x="258485" y="1778466"/>
            <a:ext cx="11368656"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104D633-A56F-635C-ED4A-0DF145FA51E6}"/>
              </a:ext>
            </a:extLst>
          </p:cNvPr>
          <p:cNvCxnSpPr/>
          <p:nvPr/>
        </p:nvCxnSpPr>
        <p:spPr>
          <a:xfrm>
            <a:off x="258485" y="2635541"/>
            <a:ext cx="11368656"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BFB9ED7-06BE-548F-CD6A-21D0010BBB19}"/>
              </a:ext>
            </a:extLst>
          </p:cNvPr>
          <p:cNvCxnSpPr/>
          <p:nvPr/>
        </p:nvCxnSpPr>
        <p:spPr>
          <a:xfrm>
            <a:off x="258485" y="3429000"/>
            <a:ext cx="11368656"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1E37CE1-E136-B51C-ECB2-0C9EBF3F9D78}"/>
              </a:ext>
            </a:extLst>
          </p:cNvPr>
          <p:cNvCxnSpPr/>
          <p:nvPr/>
        </p:nvCxnSpPr>
        <p:spPr>
          <a:xfrm>
            <a:off x="230832" y="4341302"/>
            <a:ext cx="11368656"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F2E3D90-39B5-B347-D412-D0EF194DF2BE}"/>
              </a:ext>
            </a:extLst>
          </p:cNvPr>
          <p:cNvCxnSpPr/>
          <p:nvPr/>
        </p:nvCxnSpPr>
        <p:spPr>
          <a:xfrm>
            <a:off x="230832" y="5223545"/>
            <a:ext cx="11368656"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858274A-6EBD-17D7-1B62-AB3765B6F651}"/>
              </a:ext>
            </a:extLst>
          </p:cNvPr>
          <p:cNvSpPr txBox="1"/>
          <p:nvPr/>
        </p:nvSpPr>
        <p:spPr>
          <a:xfrm>
            <a:off x="73819" y="1098178"/>
            <a:ext cx="346249" cy="612559"/>
          </a:xfrm>
          <a:prstGeom prst="rect">
            <a:avLst/>
          </a:prstGeom>
          <a:noFill/>
        </p:spPr>
        <p:txBody>
          <a:bodyPr vert="vert270" wrap="square" rtlCol="0">
            <a:spAutoFit/>
          </a:bodyPr>
          <a:lstStyle/>
          <a:p>
            <a:r>
              <a:rPr lang="en-US" sz="1050" dirty="0"/>
              <a:t>Payroll</a:t>
            </a:r>
          </a:p>
        </p:txBody>
      </p:sp>
      <p:sp>
        <p:nvSpPr>
          <p:cNvPr id="21" name="TextBox 20">
            <a:extLst>
              <a:ext uri="{FF2B5EF4-FFF2-40B4-BE49-F238E27FC236}">
                <a16:creationId xmlns:a16="http://schemas.microsoft.com/office/drawing/2014/main" id="{C5463F23-8512-C536-FB1E-AF9D91CA4476}"/>
              </a:ext>
            </a:extLst>
          </p:cNvPr>
          <p:cNvSpPr txBox="1"/>
          <p:nvPr/>
        </p:nvSpPr>
        <p:spPr>
          <a:xfrm>
            <a:off x="73819" y="2715056"/>
            <a:ext cx="338554" cy="658749"/>
          </a:xfrm>
          <a:prstGeom prst="rect">
            <a:avLst/>
          </a:prstGeom>
          <a:noFill/>
        </p:spPr>
        <p:txBody>
          <a:bodyPr vert="vert270" wrap="square" rtlCol="0">
            <a:spAutoFit/>
          </a:bodyPr>
          <a:lstStyle/>
          <a:p>
            <a:r>
              <a:rPr lang="en-US" sz="1000" dirty="0"/>
              <a:t>Employee</a:t>
            </a:r>
          </a:p>
        </p:txBody>
      </p:sp>
      <p:sp>
        <p:nvSpPr>
          <p:cNvPr id="22" name="TextBox 21">
            <a:extLst>
              <a:ext uri="{FF2B5EF4-FFF2-40B4-BE49-F238E27FC236}">
                <a16:creationId xmlns:a16="http://schemas.microsoft.com/office/drawing/2014/main" id="{3DB3E529-8933-6F42-6EE6-CC315DE606E5}"/>
              </a:ext>
            </a:extLst>
          </p:cNvPr>
          <p:cNvSpPr txBox="1"/>
          <p:nvPr/>
        </p:nvSpPr>
        <p:spPr>
          <a:xfrm>
            <a:off x="0" y="3326949"/>
            <a:ext cx="507831" cy="895509"/>
          </a:xfrm>
          <a:prstGeom prst="rect">
            <a:avLst/>
          </a:prstGeom>
          <a:noFill/>
        </p:spPr>
        <p:txBody>
          <a:bodyPr vert="vert270" wrap="square" rtlCol="0">
            <a:spAutoFit/>
          </a:bodyPr>
          <a:lstStyle/>
          <a:p>
            <a:r>
              <a:rPr lang="en-US" sz="1050" dirty="0"/>
              <a:t>Manager/ Timekeeper</a:t>
            </a:r>
          </a:p>
        </p:txBody>
      </p:sp>
      <p:sp>
        <p:nvSpPr>
          <p:cNvPr id="23" name="TextBox 22">
            <a:extLst>
              <a:ext uri="{FF2B5EF4-FFF2-40B4-BE49-F238E27FC236}">
                <a16:creationId xmlns:a16="http://schemas.microsoft.com/office/drawing/2014/main" id="{2C7E36AC-594E-1E44-5FA0-2CDAF3A78752}"/>
              </a:ext>
            </a:extLst>
          </p:cNvPr>
          <p:cNvSpPr txBox="1"/>
          <p:nvPr/>
        </p:nvSpPr>
        <p:spPr>
          <a:xfrm>
            <a:off x="48652" y="1842083"/>
            <a:ext cx="507831" cy="612559"/>
          </a:xfrm>
          <a:prstGeom prst="rect">
            <a:avLst/>
          </a:prstGeom>
          <a:noFill/>
        </p:spPr>
        <p:txBody>
          <a:bodyPr vert="vert270" wrap="square" rtlCol="0">
            <a:spAutoFit/>
          </a:bodyPr>
          <a:lstStyle/>
          <a:p>
            <a:r>
              <a:rPr lang="en-US" sz="1050" dirty="0"/>
              <a:t>Time Tacking</a:t>
            </a:r>
          </a:p>
        </p:txBody>
      </p:sp>
      <p:sp>
        <p:nvSpPr>
          <p:cNvPr id="24" name="Arrow: Pentagon 23">
            <a:extLst>
              <a:ext uri="{FF2B5EF4-FFF2-40B4-BE49-F238E27FC236}">
                <a16:creationId xmlns:a16="http://schemas.microsoft.com/office/drawing/2014/main" id="{BA5A92D1-DE81-26E5-C0EA-7128AF0A3669}"/>
              </a:ext>
            </a:extLst>
          </p:cNvPr>
          <p:cNvSpPr/>
          <p:nvPr/>
        </p:nvSpPr>
        <p:spPr>
          <a:xfrm>
            <a:off x="3460174" y="1099478"/>
            <a:ext cx="868545" cy="484632"/>
          </a:xfrm>
          <a:prstGeom prst="homePlate">
            <a:avLst/>
          </a:prstGeom>
          <a:solidFill>
            <a:schemeClr val="accent5">
              <a:lumMod val="40000"/>
              <a:lumOff val="60000"/>
            </a:schemeClr>
          </a:solidFill>
          <a:ln w="12700"/>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a:t>Finalize Payroll</a:t>
            </a:r>
          </a:p>
        </p:txBody>
      </p:sp>
      <p:pic>
        <p:nvPicPr>
          <p:cNvPr id="26" name="Picture 25">
            <a:extLst>
              <a:ext uri="{FF2B5EF4-FFF2-40B4-BE49-F238E27FC236}">
                <a16:creationId xmlns:a16="http://schemas.microsoft.com/office/drawing/2014/main" id="{4538B364-F10C-E3ED-C790-51FE254B513F}"/>
              </a:ext>
            </a:extLst>
          </p:cNvPr>
          <p:cNvPicPr>
            <a:picLocks noChangeAspect="1"/>
          </p:cNvPicPr>
          <p:nvPr/>
        </p:nvPicPr>
        <p:blipFill>
          <a:blip r:embed="rId5"/>
          <a:stretch>
            <a:fillRect/>
          </a:stretch>
        </p:blipFill>
        <p:spPr>
          <a:xfrm>
            <a:off x="6187550" y="1080067"/>
            <a:ext cx="505216" cy="557300"/>
          </a:xfrm>
          <a:prstGeom prst="rect">
            <a:avLst/>
          </a:prstGeom>
        </p:spPr>
      </p:pic>
      <p:pic>
        <p:nvPicPr>
          <p:cNvPr id="28" name="Picture 27">
            <a:extLst>
              <a:ext uri="{FF2B5EF4-FFF2-40B4-BE49-F238E27FC236}">
                <a16:creationId xmlns:a16="http://schemas.microsoft.com/office/drawing/2014/main" id="{BF31C5C4-9CCD-A4DB-C0FA-BB042D1C5ECB}"/>
              </a:ext>
            </a:extLst>
          </p:cNvPr>
          <p:cNvPicPr>
            <a:picLocks noChangeAspect="1"/>
          </p:cNvPicPr>
          <p:nvPr/>
        </p:nvPicPr>
        <p:blipFill>
          <a:blip r:embed="rId6"/>
          <a:stretch>
            <a:fillRect/>
          </a:stretch>
        </p:blipFill>
        <p:spPr>
          <a:xfrm>
            <a:off x="2991078" y="1099477"/>
            <a:ext cx="499169" cy="474001"/>
          </a:xfrm>
          <a:prstGeom prst="rect">
            <a:avLst/>
          </a:prstGeom>
        </p:spPr>
      </p:pic>
      <p:sp>
        <p:nvSpPr>
          <p:cNvPr id="29" name="Rectangle: Rounded Corners 28">
            <a:extLst>
              <a:ext uri="{FF2B5EF4-FFF2-40B4-BE49-F238E27FC236}">
                <a16:creationId xmlns:a16="http://schemas.microsoft.com/office/drawing/2014/main" id="{A727ABF6-D7FC-C5F3-AAA1-B63AA6EC8EC7}"/>
              </a:ext>
            </a:extLst>
          </p:cNvPr>
          <p:cNvSpPr/>
          <p:nvPr/>
        </p:nvSpPr>
        <p:spPr>
          <a:xfrm>
            <a:off x="562064" y="1881102"/>
            <a:ext cx="890226" cy="651803"/>
          </a:xfrm>
          <a:prstGeom prst="roundRect">
            <a:avLst/>
          </a:prstGeom>
          <a:solidFill>
            <a:schemeClr val="accent4">
              <a:lumMod val="20000"/>
              <a:lumOff val="80000"/>
            </a:schemeClr>
          </a:solidFill>
          <a:ln>
            <a:solidFill>
              <a:schemeClr val="accent4">
                <a:lumMod val="20000"/>
                <a:lumOff val="8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100" dirty="0">
                <a:solidFill>
                  <a:schemeClr val="tx1"/>
                </a:solidFill>
              </a:rPr>
              <a:t>Mass Submit</a:t>
            </a:r>
          </a:p>
        </p:txBody>
      </p:sp>
      <p:sp>
        <p:nvSpPr>
          <p:cNvPr id="30" name="Rectangle: Rounded Corners 29">
            <a:extLst>
              <a:ext uri="{FF2B5EF4-FFF2-40B4-BE49-F238E27FC236}">
                <a16:creationId xmlns:a16="http://schemas.microsoft.com/office/drawing/2014/main" id="{EE997C84-3823-683F-5CEF-1FF2DABF52A5}"/>
              </a:ext>
            </a:extLst>
          </p:cNvPr>
          <p:cNvSpPr/>
          <p:nvPr/>
        </p:nvSpPr>
        <p:spPr>
          <a:xfrm>
            <a:off x="2800931" y="1829188"/>
            <a:ext cx="1427120" cy="710433"/>
          </a:xfrm>
          <a:prstGeom prst="roundRect">
            <a:avLst/>
          </a:prstGeom>
          <a:solidFill>
            <a:schemeClr val="accent4">
              <a:lumMod val="20000"/>
              <a:lumOff val="80000"/>
            </a:schemeClr>
          </a:solidFill>
          <a:ln>
            <a:solidFill>
              <a:schemeClr val="accent4">
                <a:lumMod val="20000"/>
                <a:lumOff val="8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000" dirty="0">
                <a:solidFill>
                  <a:schemeClr val="tx1"/>
                </a:solidFill>
              </a:rPr>
              <a:t>Time Entry Lock –9am then Mass Approve ; </a:t>
            </a:r>
            <a:r>
              <a:rPr lang="en-US" sz="1000" b="1" dirty="0">
                <a:solidFill>
                  <a:schemeClr val="tx1"/>
                </a:solidFill>
              </a:rPr>
              <a:t>current period only</a:t>
            </a:r>
          </a:p>
        </p:txBody>
      </p:sp>
      <p:sp>
        <p:nvSpPr>
          <p:cNvPr id="31" name="Rectangle: Rounded Corners 30">
            <a:extLst>
              <a:ext uri="{FF2B5EF4-FFF2-40B4-BE49-F238E27FC236}">
                <a16:creationId xmlns:a16="http://schemas.microsoft.com/office/drawing/2014/main" id="{DEDA8772-7828-312D-4B0B-85529E6DEB92}"/>
              </a:ext>
            </a:extLst>
          </p:cNvPr>
          <p:cNvSpPr/>
          <p:nvPr/>
        </p:nvSpPr>
        <p:spPr>
          <a:xfrm>
            <a:off x="585763" y="2794570"/>
            <a:ext cx="10714099" cy="492331"/>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Employee Time Entry Begins – Employee Responsible for checking in / out in real time, selecting the correct Job working; recording time off requests, review – submit time at the end of the biweekly period</a:t>
            </a:r>
          </a:p>
        </p:txBody>
      </p:sp>
      <p:sp>
        <p:nvSpPr>
          <p:cNvPr id="32" name="Rectangle: Rounded Corners 31">
            <a:extLst>
              <a:ext uri="{FF2B5EF4-FFF2-40B4-BE49-F238E27FC236}">
                <a16:creationId xmlns:a16="http://schemas.microsoft.com/office/drawing/2014/main" id="{7AAB985D-3286-CB72-F78C-569E5F9F7A70}"/>
              </a:ext>
            </a:extLst>
          </p:cNvPr>
          <p:cNvSpPr/>
          <p:nvPr/>
        </p:nvSpPr>
        <p:spPr>
          <a:xfrm>
            <a:off x="556483" y="3500568"/>
            <a:ext cx="2572611" cy="687957"/>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Approval deadline – 9 am Monday- Correct, Record absence </a:t>
            </a:r>
          </a:p>
          <a:p>
            <a:r>
              <a:rPr lang="en-US" sz="1200" b="1" u="sng" dirty="0">
                <a:solidFill>
                  <a:schemeClr val="tx1"/>
                </a:solidFill>
              </a:rPr>
              <a:t>DO NOT SEND BACK *Please</a:t>
            </a:r>
          </a:p>
        </p:txBody>
      </p:sp>
      <p:pic>
        <p:nvPicPr>
          <p:cNvPr id="33" name="Picture 32">
            <a:extLst>
              <a:ext uri="{FF2B5EF4-FFF2-40B4-BE49-F238E27FC236}">
                <a16:creationId xmlns:a16="http://schemas.microsoft.com/office/drawing/2014/main" id="{46A6F5D8-A148-8CA6-6831-23BC6D7411BD}"/>
              </a:ext>
            </a:extLst>
          </p:cNvPr>
          <p:cNvPicPr>
            <a:picLocks noChangeAspect="1"/>
          </p:cNvPicPr>
          <p:nvPr/>
        </p:nvPicPr>
        <p:blipFill>
          <a:blip r:embed="rId6"/>
          <a:stretch>
            <a:fillRect/>
          </a:stretch>
        </p:blipFill>
        <p:spPr>
          <a:xfrm>
            <a:off x="3129094" y="3562163"/>
            <a:ext cx="545711" cy="518196"/>
          </a:xfrm>
          <a:prstGeom prst="rect">
            <a:avLst/>
          </a:prstGeom>
        </p:spPr>
      </p:pic>
      <p:sp>
        <p:nvSpPr>
          <p:cNvPr id="35" name="Rectangle: Rounded Corners 34">
            <a:extLst>
              <a:ext uri="{FF2B5EF4-FFF2-40B4-BE49-F238E27FC236}">
                <a16:creationId xmlns:a16="http://schemas.microsoft.com/office/drawing/2014/main" id="{E5899AE8-9153-3013-9AD9-96F0DB6EB642}"/>
              </a:ext>
            </a:extLst>
          </p:cNvPr>
          <p:cNvSpPr/>
          <p:nvPr/>
        </p:nvSpPr>
        <p:spPr>
          <a:xfrm>
            <a:off x="5314910" y="3500568"/>
            <a:ext cx="2572611" cy="650322"/>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Prior Period Timesheet Open for Corrections – Unapproved corrections will not be paid</a:t>
            </a:r>
            <a:endParaRPr lang="en-US" sz="1200" b="1" u="sng" dirty="0">
              <a:solidFill>
                <a:schemeClr val="tx1"/>
              </a:solidFill>
            </a:endParaRPr>
          </a:p>
        </p:txBody>
      </p:sp>
      <p:sp>
        <p:nvSpPr>
          <p:cNvPr id="37" name="Rectangle: Rounded Corners 36">
            <a:extLst>
              <a:ext uri="{FF2B5EF4-FFF2-40B4-BE49-F238E27FC236}">
                <a16:creationId xmlns:a16="http://schemas.microsoft.com/office/drawing/2014/main" id="{041F466D-2F61-28D3-8955-A0675AE13463}"/>
              </a:ext>
            </a:extLst>
          </p:cNvPr>
          <p:cNvSpPr/>
          <p:nvPr/>
        </p:nvSpPr>
        <p:spPr>
          <a:xfrm>
            <a:off x="4588708" y="1818430"/>
            <a:ext cx="1326452" cy="710433"/>
          </a:xfrm>
          <a:prstGeom prst="roundRect">
            <a:avLst/>
          </a:prstGeom>
          <a:solidFill>
            <a:schemeClr val="accent4">
              <a:lumMod val="20000"/>
              <a:lumOff val="80000"/>
            </a:schemeClr>
          </a:solidFill>
          <a:ln>
            <a:solidFill>
              <a:schemeClr val="accent4">
                <a:lumMod val="20000"/>
                <a:lumOff val="8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000" dirty="0">
                <a:solidFill>
                  <a:schemeClr val="tx1"/>
                </a:solidFill>
              </a:rPr>
              <a:t>Wednesday at 12:01 am Prior periods open for corrections</a:t>
            </a:r>
          </a:p>
        </p:txBody>
      </p:sp>
      <p:sp>
        <p:nvSpPr>
          <p:cNvPr id="39" name="TextBox 38">
            <a:extLst>
              <a:ext uri="{FF2B5EF4-FFF2-40B4-BE49-F238E27FC236}">
                <a16:creationId xmlns:a16="http://schemas.microsoft.com/office/drawing/2014/main" id="{B277E9AC-AEAC-3327-FB4D-89BCAD1E2FF6}"/>
              </a:ext>
            </a:extLst>
          </p:cNvPr>
          <p:cNvSpPr txBox="1"/>
          <p:nvPr/>
        </p:nvSpPr>
        <p:spPr>
          <a:xfrm>
            <a:off x="8952" y="4246112"/>
            <a:ext cx="507831" cy="895509"/>
          </a:xfrm>
          <a:prstGeom prst="rect">
            <a:avLst/>
          </a:prstGeom>
          <a:noFill/>
        </p:spPr>
        <p:txBody>
          <a:bodyPr vert="vert270" wrap="square" rtlCol="0">
            <a:spAutoFit/>
          </a:bodyPr>
          <a:lstStyle/>
          <a:p>
            <a:r>
              <a:rPr lang="en-US" sz="1050" dirty="0"/>
              <a:t>HR / SEO/ Benefits</a:t>
            </a:r>
          </a:p>
        </p:txBody>
      </p:sp>
      <p:sp>
        <p:nvSpPr>
          <p:cNvPr id="3" name="Rectangle: Rounded Corners 2">
            <a:extLst>
              <a:ext uri="{FF2B5EF4-FFF2-40B4-BE49-F238E27FC236}">
                <a16:creationId xmlns:a16="http://schemas.microsoft.com/office/drawing/2014/main" id="{780A298A-7924-2250-0435-934C224411D3}"/>
              </a:ext>
            </a:extLst>
          </p:cNvPr>
          <p:cNvSpPr/>
          <p:nvPr/>
        </p:nvSpPr>
        <p:spPr>
          <a:xfrm>
            <a:off x="611925" y="4457263"/>
            <a:ext cx="10687937" cy="575863"/>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chemeClr val="tx1"/>
                </a:solidFill>
              </a:rPr>
              <a:t>HR Ops, SEO and Benefits support the transactions that allow for time tracking and payroll.  New Hires, Terminations add or terminate additional jobs.  </a:t>
            </a:r>
          </a:p>
        </p:txBody>
      </p:sp>
      <p:sp>
        <p:nvSpPr>
          <p:cNvPr id="6" name="Rectangle: Rounded Corners 5">
            <a:extLst>
              <a:ext uri="{FF2B5EF4-FFF2-40B4-BE49-F238E27FC236}">
                <a16:creationId xmlns:a16="http://schemas.microsoft.com/office/drawing/2014/main" id="{8589C87A-9397-DE39-66EC-D8E85393CEDE}"/>
              </a:ext>
            </a:extLst>
          </p:cNvPr>
          <p:cNvSpPr/>
          <p:nvPr/>
        </p:nvSpPr>
        <p:spPr>
          <a:xfrm>
            <a:off x="10615631" y="1099871"/>
            <a:ext cx="1086461" cy="546956"/>
          </a:xfrm>
          <a:prstGeom prst="roundRect">
            <a:avLst/>
          </a:prstGeom>
          <a:solidFill>
            <a:schemeClr val="accent5">
              <a:lumMod val="40000"/>
              <a:lumOff val="60000"/>
            </a:schemeClr>
          </a:solidFill>
          <a:ln>
            <a:solidFill>
              <a:schemeClr val="accent4">
                <a:lumMod val="20000"/>
                <a:lumOff val="8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900" b="1" dirty="0">
                <a:solidFill>
                  <a:schemeClr val="tx1"/>
                </a:solidFill>
              </a:rPr>
              <a:t>Period Ends – Wash / Rinse Repeat</a:t>
            </a:r>
          </a:p>
        </p:txBody>
      </p:sp>
    </p:spTree>
    <p:extLst>
      <p:ext uri="{BB962C8B-B14F-4D97-AF65-F5344CB8AC3E}">
        <p14:creationId xmlns:p14="http://schemas.microsoft.com/office/powerpoint/2010/main" val="2254806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17323-C456-92EF-1CE2-601F17AD3FD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9D5617C-B44C-D3E3-4A7C-1B31CC3C1B6E}"/>
              </a:ext>
            </a:extLst>
          </p:cNvPr>
          <p:cNvSpPr>
            <a:spLocks noGrp="1"/>
          </p:cNvSpPr>
          <p:nvPr>
            <p:ph type="body" sz="quarter" idx="13"/>
          </p:nvPr>
        </p:nvSpPr>
        <p:spPr/>
        <p:txBody>
          <a:bodyPr/>
          <a:lstStyle/>
          <a:p>
            <a:endParaRPr lang="en-US" dirty="0"/>
          </a:p>
        </p:txBody>
      </p:sp>
      <p:sp>
        <p:nvSpPr>
          <p:cNvPr id="3" name="Text Placeholder 2">
            <a:extLst>
              <a:ext uri="{FF2B5EF4-FFF2-40B4-BE49-F238E27FC236}">
                <a16:creationId xmlns:a16="http://schemas.microsoft.com/office/drawing/2014/main" id="{57CC7D0A-7300-8503-90E9-0B30F3E6ED9E}"/>
              </a:ext>
            </a:extLst>
          </p:cNvPr>
          <p:cNvSpPr>
            <a:spLocks noGrp="1"/>
          </p:cNvSpPr>
          <p:nvPr>
            <p:ph type="body" sz="quarter" idx="14"/>
          </p:nvPr>
        </p:nvSpPr>
        <p:spPr>
          <a:xfrm>
            <a:off x="0" y="610260"/>
            <a:ext cx="11589952" cy="696384"/>
          </a:xfrm>
        </p:spPr>
        <p:txBody>
          <a:bodyPr/>
          <a:lstStyle/>
          <a:p>
            <a:endParaRPr lang="en-US" dirty="0"/>
          </a:p>
          <a:p>
            <a:endParaRPr lang="en-US" dirty="0"/>
          </a:p>
          <a:p>
            <a:endParaRPr lang="en-US" dirty="0"/>
          </a:p>
          <a:p>
            <a:r>
              <a:rPr lang="en-US" dirty="0"/>
              <a:t>Enter Time Business Process – </a:t>
            </a:r>
          </a:p>
          <a:p>
            <a:r>
              <a:rPr lang="en-US" dirty="0"/>
              <a:t>	Navigating the phases of a timesheet</a:t>
            </a:r>
          </a:p>
          <a:p>
            <a:endParaRPr lang="en-US" dirty="0"/>
          </a:p>
          <a:p>
            <a:r>
              <a:rPr lang="en-US" dirty="0">
                <a:solidFill>
                  <a:schemeClr val="tx2">
                    <a:lumMod val="60000"/>
                    <a:lumOff val="40000"/>
                  </a:schemeClr>
                </a:solidFill>
              </a:rPr>
              <a:t>				Unsubmitted </a:t>
            </a:r>
            <a:r>
              <a:rPr lang="en-US" dirty="0"/>
              <a:t> </a:t>
            </a:r>
            <a:r>
              <a:rPr lang="en-US" dirty="0">
                <a:solidFill>
                  <a:schemeClr val="tx2">
                    <a:lumMod val="75000"/>
                  </a:schemeClr>
                </a:solidFill>
              </a:rPr>
              <a:t>Submitted</a:t>
            </a:r>
            <a:r>
              <a:rPr lang="en-US" dirty="0"/>
              <a:t>   </a:t>
            </a:r>
            <a:r>
              <a:rPr lang="en-US" dirty="0">
                <a:solidFill>
                  <a:srgbClr val="00B050"/>
                </a:solidFill>
              </a:rPr>
              <a:t>Approved </a:t>
            </a:r>
          </a:p>
        </p:txBody>
      </p:sp>
    </p:spTree>
    <p:extLst>
      <p:ext uri="{BB962C8B-B14F-4D97-AF65-F5344CB8AC3E}">
        <p14:creationId xmlns:p14="http://schemas.microsoft.com/office/powerpoint/2010/main" val="3541626528"/>
      </p:ext>
    </p:extLst>
  </p:cSld>
  <p:clrMapOvr>
    <a:masterClrMapping/>
  </p:clrMapOvr>
</p:sld>
</file>

<file path=ppt/theme/theme1.xml><?xml version="1.0" encoding="utf-8"?>
<a:theme xmlns:a="http://schemas.openxmlformats.org/drawingml/2006/main" name="RIT">
  <a:themeElements>
    <a:clrScheme name="RIT">
      <a:dk1>
        <a:srgbClr val="000000"/>
      </a:dk1>
      <a:lt1>
        <a:srgbClr val="FFFFFF"/>
      </a:lt1>
      <a:dk2>
        <a:srgbClr val="6F706F"/>
      </a:dk2>
      <a:lt2>
        <a:srgbClr val="E7E6E6"/>
      </a:lt2>
      <a:accent1>
        <a:srgbClr val="F66900"/>
      </a:accent1>
      <a:accent2>
        <a:srgbClr val="F6BD00"/>
      </a:accent2>
      <a:accent3>
        <a:srgbClr val="C4D500"/>
      </a:accent3>
      <a:accent4>
        <a:srgbClr val="009CBD"/>
      </a:accent4>
      <a:accent5>
        <a:srgbClr val="7D54C7"/>
      </a:accent5>
      <a:accent6>
        <a:srgbClr val="70AD47"/>
      </a:accent6>
      <a:hlink>
        <a:srgbClr val="D64900"/>
      </a:hlink>
      <a:folHlink>
        <a:srgbClr val="7174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oWe Presentation Template" id="{84CD9D44-AB06-47B2-B785-B1D9CF27A71F}" vid="{A7463ED9-0433-4A7E-8133-B728A9D73B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F5D759D3C954488C3BFC3B9EFAFF2E" ma:contentTypeVersion="10" ma:contentTypeDescription="Create a new document." ma:contentTypeScope="" ma:versionID="e952f9ce5eb19b8a159c9bd359f99648">
  <xsd:schema xmlns:xsd="http://www.w3.org/2001/XMLSchema" xmlns:xs="http://www.w3.org/2001/XMLSchema" xmlns:p="http://schemas.microsoft.com/office/2006/metadata/properties" xmlns:ns2="f3091d77-09f2-4887-a394-35cdf0f0bb9f" xmlns:ns3="1339aeba-d353-44d4-a8ad-2ec230858b09" targetNamespace="http://schemas.microsoft.com/office/2006/metadata/properties" ma:root="true" ma:fieldsID="b60b9d55693411a4b99853555813fa90" ns2:_="" ns3:_="">
    <xsd:import namespace="f3091d77-09f2-4887-a394-35cdf0f0bb9f"/>
    <xsd:import namespace="1339aeba-d353-44d4-a8ad-2ec230858b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91d77-09f2-4887-a394-35cdf0f0bb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10e9d85-9fc8-4cf3-b11f-5ad6a616e75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aeba-d353-44d4-a8ad-2ec230858b0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42fb93c-ed9a-44e2-9aa7-e9a6f01f5354}" ma:internalName="TaxCatchAll" ma:showField="CatchAllData" ma:web="1339aeba-d353-44d4-a8ad-2ec230858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339aeba-d353-44d4-a8ad-2ec230858b09" xsi:nil="true"/>
    <lcf76f155ced4ddcb4097134ff3c332f xmlns="f3091d77-09f2-4887-a394-35cdf0f0bb9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F11D3DD-CF97-4F2E-A342-3EB32B8B5858}">
  <ds:schemaRefs>
    <ds:schemaRef ds:uri="http://schemas.microsoft.com/sharepoint/v3/contenttype/forms"/>
  </ds:schemaRefs>
</ds:datastoreItem>
</file>

<file path=customXml/itemProps2.xml><?xml version="1.0" encoding="utf-8"?>
<ds:datastoreItem xmlns:ds="http://schemas.openxmlformats.org/officeDocument/2006/customXml" ds:itemID="{24B39759-EE12-4235-A8B0-8572AB8BE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91d77-09f2-4887-a394-35cdf0f0bb9f"/>
    <ds:schemaRef ds:uri="1339aeba-d353-44d4-a8ad-2ec230858b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8C22CB-D9E2-4BA5-9E41-50AD4DD3F70A}">
  <ds:schemaRefs>
    <ds:schemaRef ds:uri="http://schemas.microsoft.com/office/2006/metadata/propertie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www.w3.org/XML/1998/namespace"/>
    <ds:schemaRef ds:uri="f3091d77-09f2-4887-a394-35cdf0f0bb9f"/>
    <ds:schemaRef ds:uri="http://schemas.openxmlformats.org/package/2006/metadata/core-properties"/>
    <ds:schemaRef ds:uri="1339aeba-d353-44d4-a8ad-2ec230858b09"/>
  </ds:schemaRefs>
</ds:datastoreItem>
</file>

<file path=docMetadata/LabelInfo.xml><?xml version="1.0" encoding="utf-8"?>
<clbl:labelList xmlns:clbl="http://schemas.microsoft.com/office/2020/mipLabelMetadata">
  <clbl:label id="{f595c296-0ed4-4e27-badb-41c67603dd14}" enabled="1" method="Standard" siteId="{f9dd8f4f-3b8b-4768-aba7-bbd379e0736b}" removed="0"/>
</clbl:labelList>
</file>

<file path=docProps/app.xml><?xml version="1.0" encoding="utf-8"?>
<Properties xmlns="http://schemas.openxmlformats.org/officeDocument/2006/extended-properties" xmlns:vt="http://schemas.openxmlformats.org/officeDocument/2006/docPropsVTypes">
  <Template/>
  <TotalTime>7634</TotalTime>
  <Words>2937</Words>
  <Application>Microsoft Office PowerPoint</Application>
  <PresentationFormat>Widescreen</PresentationFormat>
  <Paragraphs>351</Paragraphs>
  <Slides>22</Slides>
  <Notes>18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MS Gothic</vt:lpstr>
      <vt:lpstr>Arial</vt:lpstr>
      <vt:lpstr>Calibri</vt:lpstr>
      <vt:lpstr>Crimson Text</vt:lpstr>
      <vt:lpstr>Georgia</vt:lpstr>
      <vt:lpstr>Source Sans Pro</vt:lpstr>
      <vt:lpstr>System Font Regular</vt:lpstr>
      <vt:lpstr>Wingdings</vt:lpstr>
      <vt:lpstr>RIT</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Justin Ingerick</dc:creator>
  <cp:lastModifiedBy>Justin Ingerick</cp:lastModifiedBy>
  <cp:revision>21</cp:revision>
  <cp:lastPrinted>2018-04-25T02:50:23Z</cp:lastPrinted>
  <dcterms:created xsi:type="dcterms:W3CDTF">2026-01-20T21:17:30Z</dcterms:created>
  <dcterms:modified xsi:type="dcterms:W3CDTF">2026-02-25T16:30:43Z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0x010100FCF5D759D3C954488C3BFC3B9EFAFF2E</vt:lpwstr>
  </property>
  <property fmtid="{D5CDD505-2E9C-101B-9397-08002B2CF9AE}" pid="3" name="MediaServiceImageTags">
    <vt:lpwstr/>
  </property>
</Properties>
</file>